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3" r:id="rId4"/>
    <p:sldId id="294" r:id="rId5"/>
    <p:sldId id="296" r:id="rId6"/>
    <p:sldId id="303" r:id="rId7"/>
    <p:sldId id="258" r:id="rId8"/>
    <p:sldId id="295" r:id="rId9"/>
    <p:sldId id="301" r:id="rId10"/>
    <p:sldId id="302" r:id="rId11"/>
    <p:sldId id="266" r:id="rId12"/>
    <p:sldId id="267" r:id="rId13"/>
    <p:sldId id="261" r:id="rId14"/>
    <p:sldId id="260" r:id="rId15"/>
    <p:sldId id="290" r:id="rId16"/>
    <p:sldId id="298" r:id="rId17"/>
    <p:sldId id="299" r:id="rId18"/>
    <p:sldId id="269" r:id="rId19"/>
    <p:sldId id="287" r:id="rId20"/>
    <p:sldId id="288" r:id="rId21"/>
    <p:sldId id="304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B7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86" autoAdjust="0"/>
  </p:normalViewPr>
  <p:slideViewPr>
    <p:cSldViewPr snapToGrid="0" snapToObjects="1">
      <p:cViewPr>
        <p:scale>
          <a:sx n="99" d="100"/>
          <a:sy n="99" d="100"/>
        </p:scale>
        <p:origin x="-1376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2F3E4-515F-6547-9ADA-445D9D39F476}" type="datetimeFigureOut">
              <a:rPr lang="en-US" smtClean="0"/>
              <a:t>2/26/12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6A96-59DA-BA45-9AED-F2A57F7F5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33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1690-D3B9-5A49-A913-246E1E0638E8}" type="datetimeFigureOut">
              <a:rPr lang="en-US" smtClean="0"/>
              <a:t>2/26/12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A374C-794B-2446-82D5-5977082B9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7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26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9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45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7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27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6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98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18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32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0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11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8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79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4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86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69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8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0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54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374C-794B-2446-82D5-5977082B9E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4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562843" y="6118987"/>
            <a:ext cx="2295753" cy="2593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UCF Computer Vision Lab</a:t>
            </a:r>
            <a:endParaRPr lang="en-US" dirty="0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5649954" y="6125608"/>
            <a:ext cx="2895600" cy="2578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PECCS 2012 24-26 February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61ECAD0-F754-1C41-876E-DD81C0013560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3C65F2E5-CE95-C84C-A23D-74DDCF69BA8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61ECAD0-F754-1C41-876E-DD81C0013560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3C65F2E5-CE95-C84C-A23D-74DDCF69B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61ECAD0-F754-1C41-876E-DD81C0013560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3C65F2E5-CE95-C84C-A23D-74DDCF69B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61ECAD0-F754-1C41-876E-DD81C0013560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3C65F2E5-CE95-C84C-A23D-74DDCF69B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61ECAD0-F754-1C41-876E-DD81C0013560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3C65F2E5-CE95-C84C-A23D-74DDCF69B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256032" y="6360127"/>
            <a:ext cx="2295753" cy="2593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UCF Computer Vision Lab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017073" y="6353095"/>
            <a:ext cx="762000" cy="271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F28FB93-0A08-4E7D-8E63-9EFA29F1E093}" type="slidenum">
              <a:rPr lang="en-US" smtClean="0"/>
              <a:pPr algn="ctr"/>
              <a:t>‹#›</a:t>
            </a:fld>
            <a:r>
              <a:rPr lang="en-US" dirty="0" smtClean="0"/>
              <a:t>/22</a:t>
            </a: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5983224" y="6358710"/>
            <a:ext cx="2895600" cy="2578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PECCS 2012 24-26 February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  <a:prstGeom prst="rect">
            <a:avLst/>
          </a:prstGeom>
        </p:spPr>
        <p:txBody>
          <a:bodyPr/>
          <a:lstStyle/>
          <a:p>
            <a:fld id="{E61ECAD0-F754-1C41-876E-DD81C0013560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UCF Computer Vision Lab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PECCS 2012 24-26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61ECAD0-F754-1C41-876E-DD81C0013560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3C65F2E5-CE95-C84C-A23D-74DDCF69B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61ECAD0-F754-1C41-876E-DD81C0013560}" type="datetimeFigureOut">
              <a:rPr lang="en-US" smtClean="0"/>
              <a:t>2/26/12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3C65F2E5-CE95-C84C-A23D-74DDCF69B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61ECAD0-F754-1C41-876E-DD81C0013560}" type="datetimeFigureOut">
              <a:rPr lang="en-US" smtClean="0"/>
              <a:t>2/26/12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3C65F2E5-CE95-C84C-A23D-74DDCF69B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61ECAD0-F754-1C41-876E-DD81C0013560}" type="datetimeFigureOut">
              <a:rPr lang="en-US" smtClean="0"/>
              <a:t>2/26/12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3C65F2E5-CE95-C84C-A23D-74DDCF69B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61ECAD0-F754-1C41-876E-DD81C0013560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3C65F2E5-CE95-C84C-A23D-74DDCF69B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ion.eecs.ucf.edu/data/SmartPho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Macro-class Selection for Hierarchical k-NN Classification of Inertial Sensor Data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Corey McCall, Kishore Reddy,</a:t>
            </a:r>
            <a:br>
              <a:rPr lang="en-US" dirty="0" smtClean="0"/>
            </a:br>
            <a:r>
              <a:rPr lang="en-US" dirty="0" smtClean="0"/>
              <a:t>and Mubarak Shah</a:t>
            </a:r>
            <a:br>
              <a:rPr lang="en-US" dirty="0" smtClean="0"/>
            </a:br>
            <a:r>
              <a:rPr lang="en-US" i="1" dirty="0" smtClean="0"/>
              <a:t>University of Central Florida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748815"/>
            <a:ext cx="7690626" cy="1200221"/>
          </a:xfrm>
        </p:spPr>
        <p:txBody>
          <a:bodyPr>
            <a:normAutofit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2000" u="sng" dirty="0" smtClean="0"/>
              <a:t>Summary of Testing Procedure</a:t>
            </a:r>
          </a:p>
          <a:p>
            <a:pPr marL="750888" lvl="1" indent="-514350">
              <a:buFont typeface="+mj-lt"/>
              <a:buAutoNum type="arabicPeriod"/>
              <a:defRPr/>
            </a:pPr>
            <a:r>
              <a:rPr lang="en-US" sz="1900" dirty="0" smtClean="0"/>
              <a:t>Classify test sample into a macro-class.</a:t>
            </a:r>
          </a:p>
          <a:p>
            <a:pPr marL="750888" lvl="1" indent="-514350">
              <a:buFont typeface="+mj-lt"/>
              <a:buAutoNum type="arabicPeriod"/>
              <a:defRPr/>
            </a:pPr>
            <a:r>
              <a:rPr lang="en-US" sz="1900" dirty="0" smtClean="0"/>
              <a:t>Classify test sample on macro-class using specialized features.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slides (6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5" t="50920" r="40643" b="34048"/>
          <a:stretch/>
        </p:blipFill>
        <p:spPr>
          <a:xfrm>
            <a:off x="1687730" y="3020152"/>
            <a:ext cx="3168750" cy="3222139"/>
          </a:xfrm>
          <a:prstGeom prst="rect">
            <a:avLst/>
          </a:prstGeom>
        </p:spPr>
      </p:pic>
      <p:pic>
        <p:nvPicPr>
          <p:cNvPr id="5" name="Picture 4" descr="slides (6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6" t="50920" r="23842" b="34048"/>
          <a:stretch/>
        </p:blipFill>
        <p:spPr>
          <a:xfrm>
            <a:off x="4785360" y="3020152"/>
            <a:ext cx="1849120" cy="32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8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p:pic>
        <p:nvPicPr>
          <p:cNvPr id="4" name="Content Placeholder 3" descr="hierarch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69" b="55720"/>
          <a:stretch/>
        </p:blipFill>
        <p:spPr bwMode="auto">
          <a:xfrm>
            <a:off x="957263" y="2092325"/>
            <a:ext cx="7234237" cy="178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5" name="Content Placeholder 3" descr="hierarch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9" b="-2274"/>
          <a:stretch/>
        </p:blipFill>
        <p:spPr bwMode="auto">
          <a:xfrm>
            <a:off x="957263" y="3877078"/>
            <a:ext cx="7234237" cy="207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2694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A Greedy Approach based on k-NN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For each potential feature set: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Calculate each class’s mean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Cluster means with special k-means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Use 1-NN to assign class to macro-class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Score feature/macro-class selection</a:t>
            </a:r>
          </a:p>
          <a:p>
            <a:pPr marL="693738" lvl="1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" name="Picture 4" descr="class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3572" r="5486" b="4176"/>
          <a:stretch>
            <a:fillRect/>
          </a:stretch>
        </p:blipFill>
        <p:spPr bwMode="auto">
          <a:xfrm>
            <a:off x="6592923" y="1796747"/>
            <a:ext cx="1988711" cy="155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ea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t="5362" r="5083" b="4247"/>
          <a:stretch>
            <a:fillRect/>
          </a:stretch>
        </p:blipFill>
        <p:spPr bwMode="auto">
          <a:xfrm>
            <a:off x="6592923" y="3352854"/>
            <a:ext cx="1993392" cy="149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luste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6477" r="5920" b="4588"/>
          <a:stretch>
            <a:fillRect/>
          </a:stretch>
        </p:blipFill>
        <p:spPr bwMode="auto">
          <a:xfrm>
            <a:off x="6588242" y="4852751"/>
            <a:ext cx="1993392" cy="151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94191"/>
            <a:ext cx="7345363" cy="611466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latin typeface="Arial" charset="0"/>
                <a:ea typeface="ＭＳ Ｐゴシック" charset="0"/>
                <a:cs typeface="ＭＳ Ｐゴシック" charset="0"/>
              </a:rPr>
              <a:t>Macro-class selection example</a:t>
            </a:r>
          </a:p>
        </p:txBody>
      </p:sp>
      <p:pic>
        <p:nvPicPr>
          <p:cNvPr id="4" name="Picture 4" descr="class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3572" r="5486" b="4176"/>
          <a:stretch>
            <a:fillRect/>
          </a:stretch>
        </p:blipFill>
        <p:spPr bwMode="auto">
          <a:xfrm>
            <a:off x="396875" y="2682875"/>
            <a:ext cx="398462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ea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t="5362" r="5083" b="4247"/>
          <a:stretch>
            <a:fillRect/>
          </a:stretch>
        </p:blipFill>
        <p:spPr bwMode="auto">
          <a:xfrm>
            <a:off x="4572000" y="2671763"/>
            <a:ext cx="4238625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875" y="5861050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examples in potential feature set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17660" y="5861050"/>
            <a:ext cx="214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 of each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p:pic>
        <p:nvPicPr>
          <p:cNvPr id="8" name="Picture 4" descr="clust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6477" r="5920" b="4588"/>
          <a:stretch>
            <a:fillRect/>
          </a:stretch>
        </p:blipFill>
        <p:spPr bwMode="auto">
          <a:xfrm>
            <a:off x="379065" y="2856047"/>
            <a:ext cx="4240921" cy="322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64284" y="1756485"/>
            <a:ext cx="3878262" cy="104644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550" dirty="0" smtClean="0">
                <a:solidFill>
                  <a:srgbClr val="052B94"/>
                </a:solidFill>
              </a:rPr>
              <a:t>A:     </a:t>
            </a:r>
            <a:r>
              <a:rPr lang="en-US" sz="1550" dirty="0">
                <a:solidFill>
                  <a:srgbClr val="052B94"/>
                </a:solidFill>
              </a:rPr>
              <a:t>[4 5 12 17 22 23]</a:t>
            </a:r>
          </a:p>
          <a:p>
            <a:pPr algn="l"/>
            <a:r>
              <a:rPr lang="en-US" sz="1550" dirty="0" smtClean="0">
                <a:solidFill>
                  <a:srgbClr val="51E1F9"/>
                </a:solidFill>
              </a:rPr>
              <a:t>B</a:t>
            </a:r>
            <a:r>
              <a:rPr lang="en-US" sz="1550" dirty="0">
                <a:solidFill>
                  <a:srgbClr val="51E1F9"/>
                </a:solidFill>
              </a:rPr>
              <a:t>:     [13 14 15 21 24 25]</a:t>
            </a:r>
          </a:p>
          <a:p>
            <a:pPr algn="l"/>
            <a:r>
              <a:rPr lang="en-US" sz="1550" dirty="0" smtClean="0">
                <a:solidFill>
                  <a:srgbClr val="E4A320"/>
                </a:solidFill>
              </a:rPr>
              <a:t>C</a:t>
            </a:r>
            <a:r>
              <a:rPr lang="en-US" sz="1550" dirty="0">
                <a:solidFill>
                  <a:srgbClr val="E4A320"/>
                </a:solidFill>
              </a:rPr>
              <a:t>:     [2 3 7 8 9 10 11 16 18 19 20 26 27]</a:t>
            </a:r>
            <a:r>
              <a:rPr lang="en-US" sz="1550" dirty="0"/>
              <a:t/>
            </a:r>
            <a:br>
              <a:rPr lang="en-US" sz="1550" dirty="0"/>
            </a:br>
            <a:r>
              <a:rPr lang="en-US" sz="1550" dirty="0">
                <a:solidFill>
                  <a:srgbClr val="9D603C"/>
                </a:solidFill>
              </a:rPr>
              <a:t>D:     [1 6 28 29]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08455" y="2856047"/>
            <a:ext cx="3787209" cy="3079723"/>
          </a:xfrm>
        </p:spPr>
        <p:txBody>
          <a:bodyPr>
            <a:normAutofit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b="1" dirty="0" smtClean="0"/>
              <a:t>Classification Results:</a:t>
            </a:r>
          </a:p>
          <a:p>
            <a:pPr marL="236538" lvl="1" indent="0">
              <a:buFontTx/>
              <a:buNone/>
              <a:defRPr/>
            </a:pPr>
            <a:r>
              <a:rPr lang="en-US" dirty="0" smtClean="0">
                <a:solidFill>
                  <a:srgbClr val="052B94"/>
                </a:solidFill>
              </a:rPr>
              <a:t>Classifier A </a:t>
            </a:r>
            <a:r>
              <a:rPr lang="en-US" dirty="0" smtClean="0"/>
              <a:t>		97.9%</a:t>
            </a:r>
            <a:br>
              <a:rPr lang="en-US" dirty="0" smtClean="0"/>
            </a:br>
            <a:r>
              <a:rPr lang="en-US" dirty="0" smtClean="0">
                <a:solidFill>
                  <a:srgbClr val="51E1F9"/>
                </a:solidFill>
              </a:rPr>
              <a:t>Classifier B</a:t>
            </a:r>
            <a:r>
              <a:rPr lang="en-US" dirty="0" smtClean="0"/>
              <a:t>		86.5%</a:t>
            </a:r>
            <a:br>
              <a:rPr lang="en-US" dirty="0" smtClean="0"/>
            </a:br>
            <a:r>
              <a:rPr lang="en-US" dirty="0" smtClean="0">
                <a:solidFill>
                  <a:srgbClr val="E4A320"/>
                </a:solidFill>
              </a:rPr>
              <a:t>Classifier C </a:t>
            </a:r>
            <a:r>
              <a:rPr lang="en-US" dirty="0">
                <a:solidFill>
                  <a:srgbClr val="E4A320"/>
                </a:solidFill>
              </a:rPr>
              <a:t>	</a:t>
            </a:r>
            <a:r>
              <a:rPr lang="en-US" dirty="0" smtClean="0"/>
              <a:t>	63.3%</a:t>
            </a:r>
            <a:br>
              <a:rPr lang="en-US" dirty="0" smtClean="0"/>
            </a:br>
            <a:r>
              <a:rPr lang="en-US" dirty="0" smtClean="0">
                <a:solidFill>
                  <a:srgbClr val="9D603C"/>
                </a:solidFill>
              </a:rPr>
              <a:t>Classifier D</a:t>
            </a:r>
            <a:r>
              <a:rPr lang="en-US" dirty="0" smtClean="0"/>
              <a:t>		66.0%</a:t>
            </a:r>
            <a:br>
              <a:rPr lang="en-US" dirty="0" smtClean="0"/>
            </a:br>
            <a:r>
              <a:rPr lang="en-US" dirty="0" smtClean="0"/>
              <a:t>TOTAL:</a:t>
            </a:r>
            <a:r>
              <a:rPr lang="en-US" dirty="0"/>
              <a:t>		</a:t>
            </a:r>
            <a:r>
              <a:rPr lang="en-US" b="1" dirty="0" smtClean="0"/>
              <a:t>71.1%</a:t>
            </a:r>
            <a:br>
              <a:rPr lang="en-US" b="1" dirty="0" smtClean="0"/>
            </a:br>
            <a:endParaRPr lang="en-US" b="1" dirty="0" smtClean="0"/>
          </a:p>
          <a:p>
            <a:pPr marL="236538" lvl="1" indent="0">
              <a:buFontTx/>
              <a:buNone/>
              <a:defRPr/>
            </a:pPr>
            <a:r>
              <a:rPr lang="en-US" dirty="0" smtClean="0"/>
              <a:t>(Single Classifier):</a:t>
            </a:r>
            <a:r>
              <a:rPr lang="en-US" dirty="0"/>
              <a:t>	</a:t>
            </a:r>
            <a:r>
              <a:rPr lang="en-US" dirty="0" smtClean="0"/>
              <a:t>62.2</a:t>
            </a:r>
            <a:r>
              <a:rPr lang="en-US" dirty="0"/>
              <a:t>%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387" y="5953990"/>
            <a:ext cx="43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examples </a:t>
            </a:r>
            <a:r>
              <a:rPr lang="en-US" dirty="0"/>
              <a:t>p</a:t>
            </a:r>
            <a:r>
              <a:rPr lang="en-US" dirty="0" smtClean="0"/>
              <a:t>laced in macro-classes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p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578573" cy="393192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Macro-class Scoring</a:t>
            </a:r>
          </a:p>
          <a:p>
            <a:pPr lvl="1"/>
            <a:r>
              <a:rPr lang="en-US" dirty="0" smtClean="0"/>
              <a:t>First, optimize for high training accuracy using </a:t>
            </a:r>
            <a:r>
              <a:rPr lang="el-GR" dirty="0" smtClean="0"/>
              <a:t>θ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threshold, optimize for better distribution using</a:t>
            </a:r>
            <a:r>
              <a:rPr lang="el-GR" dirty="0" smtClean="0"/>
              <a:t> Φ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002478"/>
              </p:ext>
            </p:extLst>
          </p:nvPr>
        </p:nvGraphicFramePr>
        <p:xfrm>
          <a:off x="2295525" y="3807723"/>
          <a:ext cx="114776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" name="Equation" r:id="rId4" imgW="774700" imgH="609600" progId="Equation.3">
                  <p:embed/>
                </p:oleObj>
              </mc:Choice>
              <mc:Fallback>
                <p:oleObj name="Equation" r:id="rId4" imgW="7747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3807723"/>
                        <a:ext cx="1147763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337144"/>
              </p:ext>
            </p:extLst>
          </p:nvPr>
        </p:nvGraphicFramePr>
        <p:xfrm>
          <a:off x="5318125" y="3807723"/>
          <a:ext cx="116681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" name="Equation" r:id="rId6" imgW="787400" imgH="609600" progId="Equation.3">
                  <p:embed/>
                </p:oleObj>
              </mc:Choice>
              <mc:Fallback>
                <p:oleObj name="Equation" r:id="rId6" imgW="7874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3807723"/>
                        <a:ext cx="1166813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94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Algorithm</a:t>
            </a:r>
            <a:br>
              <a:rPr lang="en-US" dirty="0" smtClean="0"/>
            </a:br>
            <a:r>
              <a:rPr lang="en-US" dirty="0" smtClean="0"/>
              <a:t>(Details)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Compute candidate feature set </a:t>
            </a:r>
            <a:r>
              <a:rPr lang="en-US" i="1" dirty="0"/>
              <a:t>C</a:t>
            </a:r>
            <a:r>
              <a:rPr lang="en-US" dirty="0"/>
              <a:t> of potential features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Scale </a:t>
            </a:r>
            <a:r>
              <a:rPr lang="en-US" i="1" dirty="0"/>
              <a:t>C </a:t>
            </a:r>
            <a:r>
              <a:rPr lang="en-US" dirty="0"/>
              <a:t>to [0,1]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Initialize selected feature set </a:t>
            </a:r>
            <a:r>
              <a:rPr lang="en-US" i="1" dirty="0"/>
              <a:t>S</a:t>
            </a:r>
            <a:r>
              <a:rPr lang="en-US" dirty="0"/>
              <a:t> to empty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Iterate while score increases or </a:t>
            </a:r>
            <a:r>
              <a:rPr lang="en-US" i="1" dirty="0"/>
              <a:t>C</a:t>
            </a:r>
            <a:r>
              <a:rPr lang="en-US" dirty="0"/>
              <a:t> is empty:</a:t>
            </a:r>
            <a:br>
              <a:rPr lang="en-US" dirty="0"/>
            </a:br>
            <a:r>
              <a:rPr lang="en-US" dirty="0"/>
              <a:t>	For all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i="1" dirty="0"/>
              <a:t>C</a:t>
            </a:r>
            <a:br>
              <a:rPr lang="en-US" i="1" dirty="0"/>
            </a:br>
            <a:r>
              <a:rPr lang="en-US" i="1" dirty="0"/>
              <a:t>		</a:t>
            </a:r>
            <a:r>
              <a:rPr lang="en-US" dirty="0"/>
              <a:t>Calculate mean of each class of features in </a:t>
            </a:r>
            <a:r>
              <a:rPr lang="en-US" i="1" dirty="0"/>
              <a:t>S </a:t>
            </a:r>
            <a:r>
              <a:rPr lang="en-US" dirty="0"/>
              <a:t>U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		Perform </a:t>
            </a:r>
            <a:r>
              <a:rPr lang="en-US" dirty="0" smtClean="0"/>
              <a:t>k-means </a:t>
            </a:r>
            <a:r>
              <a:rPr lang="en-US" dirty="0"/>
              <a:t>on class means to get cluster centers</a:t>
            </a:r>
            <a:br>
              <a:rPr lang="en-US" dirty="0"/>
            </a:br>
            <a:r>
              <a:rPr lang="en-US" dirty="0"/>
              <a:t>		Assign each data example in training set to a bin</a:t>
            </a:r>
            <a:br>
              <a:rPr lang="en-US" dirty="0"/>
            </a:br>
            <a:r>
              <a:rPr lang="en-US" dirty="0"/>
              <a:t>		using 1-NN</a:t>
            </a:r>
            <a:br>
              <a:rPr lang="en-US" dirty="0"/>
            </a:br>
            <a:r>
              <a:rPr lang="en-US" dirty="0"/>
              <a:t>		Assign each class to a bin based on popularity</a:t>
            </a:r>
            <a:br>
              <a:rPr lang="en-US" dirty="0"/>
            </a:br>
            <a:r>
              <a:rPr lang="en-US" dirty="0"/>
              <a:t>		Determine a score based on accuracy threshold</a:t>
            </a:r>
            <a:br>
              <a:rPr lang="en-US" dirty="0"/>
            </a:br>
            <a:r>
              <a:rPr lang="en-US" dirty="0"/>
              <a:t>	Add feature with best score </a:t>
            </a:r>
            <a:r>
              <a:rPr lang="en-US" i="1" dirty="0"/>
              <a:t>S</a:t>
            </a:r>
            <a:r>
              <a:rPr lang="en-US" dirty="0"/>
              <a:t> and remove from </a:t>
            </a:r>
            <a:r>
              <a:rPr lang="en-US" i="1" dirty="0"/>
              <a:t>C</a:t>
            </a:r>
            <a:r>
              <a:rPr lang="en-US" dirty="0"/>
              <a:t>.</a:t>
            </a:r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Algorithm</a:t>
            </a:r>
            <a:br>
              <a:rPr lang="en-US" dirty="0"/>
            </a:br>
            <a:r>
              <a:rPr lang="en-US" dirty="0"/>
              <a:t>(Details)</a:t>
            </a:r>
          </a:p>
        </p:txBody>
      </p:sp>
      <p:pic>
        <p:nvPicPr>
          <p:cNvPr id="4" name="Content Placeholder 3" descr="2012-02-05 05.58.02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" t="-7782" r="671" b="49554"/>
          <a:stretch/>
        </p:blipFill>
        <p:spPr>
          <a:xfrm>
            <a:off x="358592" y="2106949"/>
            <a:ext cx="4187950" cy="3397117"/>
          </a:xfrm>
        </p:spPr>
      </p:pic>
      <p:pic>
        <p:nvPicPr>
          <p:cNvPr id="5" name="Content Placeholder 3" descr="2012-02-05 05.58.0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" t="50344" r="671"/>
          <a:stretch/>
        </p:blipFill>
        <p:spPr>
          <a:xfrm>
            <a:off x="4629708" y="2570899"/>
            <a:ext cx="4206240" cy="29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5122911"/>
            <a:ext cx="7345363" cy="1150049"/>
          </a:xfrm>
        </p:spPr>
        <p:txBody>
          <a:bodyPr/>
          <a:lstStyle/>
          <a:p>
            <a:pPr>
              <a:buSzPct val="60000"/>
              <a:buFont typeface="Wingdings" charset="0"/>
              <a:buNone/>
            </a:pPr>
            <a:r>
              <a:rPr lang="en-US" dirty="0" smtClean="0"/>
              <a:t>		        CMU</a:t>
            </a:r>
            <a:r>
              <a:rPr lang="en-US" dirty="0"/>
              <a:t>-MMAC</a:t>
            </a:r>
            <a:r>
              <a:rPr lang="en-US" dirty="0" smtClean="0"/>
              <a:t>: 69</a:t>
            </a:r>
            <a:r>
              <a:rPr lang="en-US" dirty="0"/>
              <a:t>% improvement </a:t>
            </a:r>
            <a:endParaRPr lang="en-US" dirty="0" smtClean="0"/>
          </a:p>
          <a:p>
            <a:pPr>
              <a:buSzPct val="60000"/>
              <a:buFont typeface="Wingdings" charset="0"/>
              <a:buNone/>
            </a:pPr>
            <a:r>
              <a:rPr lang="en-US" dirty="0"/>
              <a:t>	</a:t>
            </a:r>
            <a:r>
              <a:rPr lang="en-US" dirty="0" smtClean="0"/>
              <a:t>	        Smartphone:     12</a:t>
            </a:r>
            <a:r>
              <a:rPr lang="en-US" dirty="0"/>
              <a:t>% improvement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Content Placeholder 4" descr="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7819"/>
          <a:stretch>
            <a:fillRect/>
          </a:stretch>
        </p:blipFill>
        <p:spPr>
          <a:xfrm>
            <a:off x="1795463" y="1861636"/>
            <a:ext cx="5573712" cy="30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8831"/>
              </p:ext>
            </p:extLst>
          </p:nvPr>
        </p:nvGraphicFramePr>
        <p:xfrm>
          <a:off x="451889" y="1841631"/>
          <a:ext cx="3757472" cy="44277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4896"/>
                <a:gridCol w="1852576"/>
              </a:tblGrid>
              <a:tr h="29667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1.</a:t>
                      </a:r>
                      <a:r>
                        <a:rPr lang="en-US" sz="1200" b="0" baseline="0" dirty="0" smtClean="0"/>
                        <a:t>  Close Fridge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16.</a:t>
                      </a:r>
                      <a:r>
                        <a:rPr lang="en-US" sz="1200" b="0" baseline="0" dirty="0" smtClean="0"/>
                        <a:t> Read Box</a:t>
                      </a:r>
                      <a:endParaRPr lang="en-US" sz="1200" b="0" dirty="0"/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2. Crack Egg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17. Spray Pam</a:t>
                      </a:r>
                      <a:endParaRPr lang="en-US" sz="1200" b="0" dirty="0"/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3. Open Box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8000"/>
                          </a:solidFill>
                        </a:rPr>
                        <a:t>18. Stir Bowl</a:t>
                      </a:r>
                      <a:endParaRPr lang="en-US" sz="12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4. Open Cupboard</a:t>
                      </a:r>
                      <a:r>
                        <a:rPr lang="en-US" sz="1200" b="0" baseline="0" dirty="0" smtClean="0"/>
                        <a:t>1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8000"/>
                          </a:solidFill>
                        </a:rPr>
                        <a:t>19.</a:t>
                      </a:r>
                      <a:r>
                        <a:rPr lang="en-US" sz="1200" b="0" baseline="0" dirty="0" smtClean="0">
                          <a:solidFill>
                            <a:srgbClr val="008000"/>
                          </a:solidFill>
                        </a:rPr>
                        <a:t> Stir Egg</a:t>
                      </a:r>
                      <a:endParaRPr lang="en-US" sz="12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5. Open Cupboard</a:t>
                      </a:r>
                      <a:r>
                        <a:rPr lang="en-US" sz="1200" b="0" baseline="0" dirty="0" smtClean="0"/>
                        <a:t>2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8000"/>
                          </a:solidFill>
                        </a:rPr>
                        <a:t>20.Switch On </a:t>
                      </a:r>
                      <a:endParaRPr lang="en-US" sz="12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6. Open Fridge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21. Take Pan</a:t>
                      </a:r>
                      <a:endParaRPr lang="en-US" sz="1200" b="0" dirty="0"/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B80000"/>
                          </a:solidFill>
                        </a:rPr>
                        <a:t>7. Pour Bowl in Pan</a:t>
                      </a:r>
                      <a:endParaRPr lang="en-US" sz="1200" b="0" dirty="0">
                        <a:solidFill>
                          <a:srgbClr val="B8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22. Take Egg</a:t>
                      </a:r>
                      <a:endParaRPr lang="en-US" sz="1200" b="0" dirty="0"/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B80000"/>
                          </a:solidFill>
                        </a:rPr>
                        <a:t>8.</a:t>
                      </a:r>
                      <a:r>
                        <a:rPr lang="en-US" sz="1200" b="0" baseline="0" dirty="0" smtClean="0">
                          <a:solidFill>
                            <a:srgbClr val="B80000"/>
                          </a:solidFill>
                        </a:rPr>
                        <a:t> Pour Bag in Bowl</a:t>
                      </a:r>
                      <a:endParaRPr lang="en-US" sz="1200" b="0" dirty="0">
                        <a:solidFill>
                          <a:srgbClr val="B8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23. Take Fork</a:t>
                      </a:r>
                      <a:endParaRPr lang="en-US" sz="1200" b="0" dirty="0"/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B80000"/>
                          </a:solidFill>
                        </a:rPr>
                        <a:t>9. Pour Oil</a:t>
                      </a:r>
                      <a:r>
                        <a:rPr lang="en-US" sz="1200" b="0" baseline="0" dirty="0" smtClean="0">
                          <a:solidFill>
                            <a:srgbClr val="B80000"/>
                          </a:solidFill>
                        </a:rPr>
                        <a:t> in Bowl</a:t>
                      </a:r>
                      <a:endParaRPr lang="en-US" sz="1200" b="0" dirty="0">
                        <a:solidFill>
                          <a:srgbClr val="B8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24. Take Oil</a:t>
                      </a:r>
                      <a:endParaRPr lang="en-US" sz="1200" b="0" dirty="0"/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B80000"/>
                          </a:solidFill>
                        </a:rPr>
                        <a:t>10. Pour Oil in Cup</a:t>
                      </a:r>
                      <a:endParaRPr lang="en-US" sz="1200" b="0" dirty="0">
                        <a:solidFill>
                          <a:srgbClr val="B8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25. Take Pam</a:t>
                      </a:r>
                      <a:endParaRPr lang="en-US" sz="12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B80000"/>
                          </a:solidFill>
                        </a:rPr>
                        <a:t>11. Pour Water in Bowl</a:t>
                      </a:r>
                      <a:endParaRPr lang="en-US" sz="1200" b="0" dirty="0">
                        <a:solidFill>
                          <a:srgbClr val="B8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B7"/>
                          </a:solidFill>
                        </a:rPr>
                        <a:t>26. Twist Off Cap</a:t>
                      </a:r>
                      <a:endParaRPr lang="en-US" sz="1200" b="0" dirty="0">
                        <a:solidFill>
                          <a:srgbClr val="0000B7"/>
                        </a:solidFill>
                      </a:endParaRPr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12. Pour Water</a:t>
                      </a:r>
                      <a:r>
                        <a:rPr lang="en-US" sz="1200" b="0" baseline="0" dirty="0" smtClean="0"/>
                        <a:t> in Cup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B7"/>
                          </a:solidFill>
                        </a:rPr>
                        <a:t>27.</a:t>
                      </a:r>
                      <a:r>
                        <a:rPr lang="en-US" sz="1200" b="0" baseline="0" dirty="0" smtClean="0">
                          <a:solidFill>
                            <a:srgbClr val="0000B7"/>
                          </a:solidFill>
                        </a:rPr>
                        <a:t> Twist On Cap</a:t>
                      </a:r>
                      <a:endParaRPr lang="en-US" sz="1200" b="0" dirty="0">
                        <a:solidFill>
                          <a:srgbClr val="0000B7"/>
                        </a:solidFill>
                      </a:endParaRPr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13. Put</a:t>
                      </a:r>
                      <a:r>
                        <a:rPr lang="en-US" sz="1200" b="0" baseline="0" dirty="0" smtClean="0"/>
                        <a:t> Pan in Oven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28. Walk to Counter</a:t>
                      </a:r>
                      <a:endParaRPr lang="en-US" sz="1200" b="0" dirty="0"/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14. Put Oil</a:t>
                      </a:r>
                      <a:r>
                        <a:rPr lang="en-US" sz="1200" b="0" baseline="0" dirty="0" smtClean="0"/>
                        <a:t> in Cupboard3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29.</a:t>
                      </a:r>
                      <a:r>
                        <a:rPr lang="en-US" sz="1200" b="0" baseline="0" dirty="0" smtClean="0"/>
                        <a:t> Walk to Fridge</a:t>
                      </a:r>
                      <a:endParaRPr lang="en-US" sz="1200" b="0" dirty="0"/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15. Put Pam in Cupboard3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73104" y="1792697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CMU-MMAC Dataset</a:t>
            </a:r>
            <a:endParaRPr lang="en-US" sz="2400" b="1" u="sng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4867" r="31333" b="16976"/>
          <a:stretch/>
        </p:blipFill>
        <p:spPr>
          <a:xfrm>
            <a:off x="2788722" y="2064860"/>
            <a:ext cx="3579449" cy="3995928"/>
          </a:xfrm>
          <a:prstGeom prst="rect">
            <a:avLst/>
          </a:prstGeom>
        </p:spPr>
      </p:pic>
      <p:pic>
        <p:nvPicPr>
          <p:cNvPr id="5" name="Content Placeholder 5" descr="results_classes_cmu.pn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" r="2297"/>
          <a:stretch/>
        </p:blipFill>
        <p:spPr>
          <a:xfrm>
            <a:off x="4917440" y="2334241"/>
            <a:ext cx="3530920" cy="40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3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3.7037E-7 L 0.23039 0.03958 " pathEditMode="relative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10107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Automatic construction of a hierarchical classifier for action recognition in pervasive systems.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4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509408"/>
              </p:ext>
            </p:extLst>
          </p:nvPr>
        </p:nvGraphicFramePr>
        <p:xfrm>
          <a:off x="467307" y="3316245"/>
          <a:ext cx="4164226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3946"/>
                <a:gridCol w="2240280"/>
              </a:tblGrid>
              <a:tr h="29667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1. Biking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6. Running</a:t>
                      </a:r>
                      <a:endParaRPr lang="en-US" sz="1800" b="0" dirty="0"/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2. Climbing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7. Standing</a:t>
                      </a:r>
                      <a:endParaRPr lang="en-US" sz="1800" b="0" dirty="0"/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3. Descending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8. Treadmill Walking</a:t>
                      </a:r>
                      <a:endParaRPr lang="en-US" sz="1800" b="0" dirty="0"/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4. Exercise</a:t>
                      </a:r>
                      <a:r>
                        <a:rPr lang="en-US" sz="1800" b="0" baseline="0" dirty="0" smtClean="0"/>
                        <a:t> Biking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9. Walking</a:t>
                      </a:r>
                      <a:endParaRPr lang="en-US" sz="1800" b="0" dirty="0"/>
                    </a:p>
                  </a:txBody>
                  <a:tcPr/>
                </a:tc>
              </a:tr>
              <a:tr h="296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5. Jump Roping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73104" y="1792697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Smartphone Dataset</a:t>
            </a:r>
            <a:endParaRPr lang="en-US" sz="2400" b="1" u="sng" dirty="0"/>
          </a:p>
        </p:txBody>
      </p:sp>
      <p:pic>
        <p:nvPicPr>
          <p:cNvPr id="7" name="Content Placeholder 11" descr="results_classes_smartphone.pn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63" r="-10863"/>
          <a:stretch>
            <a:fillRect/>
          </a:stretch>
        </p:blipFill>
        <p:spPr>
          <a:xfrm>
            <a:off x="4631533" y="2284421"/>
            <a:ext cx="4092620" cy="400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0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5359419"/>
            <a:ext cx="7345363" cy="10609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Std</a:t>
            </a:r>
            <a:r>
              <a:rPr lang="en-US" dirty="0"/>
              <a:t>. Dev. Non-Hierarchical</a:t>
            </a:r>
            <a:r>
              <a:rPr lang="en-US" dirty="0" smtClean="0"/>
              <a:t>: 6.8</a:t>
            </a:r>
          </a:p>
          <a:p>
            <a:pPr algn="ctr">
              <a:buNone/>
            </a:pPr>
            <a:r>
              <a:rPr lang="en-US" dirty="0" smtClean="0"/>
              <a:t>Std. Dev. Hierarchical:	 5.6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 descr="selected_featu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0" r="-16380"/>
          <a:stretch>
            <a:fillRect/>
          </a:stretch>
        </p:blipFill>
        <p:spPr>
          <a:xfrm>
            <a:off x="1150082" y="1707437"/>
            <a:ext cx="6656283" cy="36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Constructed hierarchical classifier shows significant improvement over </a:t>
            </a:r>
            <a:r>
              <a:rPr lang="en-US" sz="2200" dirty="0" smtClean="0"/>
              <a:t>baseline.</a:t>
            </a:r>
          </a:p>
          <a:p>
            <a:r>
              <a:rPr lang="en-US" sz="2200" dirty="0" smtClean="0"/>
              <a:t>Final results on CMU-MMAC dataset: 44%</a:t>
            </a:r>
          </a:p>
          <a:p>
            <a:pPr lvl="1"/>
            <a:r>
              <a:rPr lang="en-US" sz="2000" dirty="0" smtClean="0"/>
              <a:t>Lower than (Fisher and Reddy, 2011)</a:t>
            </a:r>
          </a:p>
          <a:p>
            <a:pPr lvl="1"/>
            <a:r>
              <a:rPr lang="en-US" sz="2000" dirty="0"/>
              <a:t>Very High top-level clustering accuracy (~90%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Large improvement because of many confusing classes.</a:t>
            </a:r>
            <a:endParaRPr lang="en-US" sz="2000" dirty="0"/>
          </a:p>
          <a:p>
            <a:r>
              <a:rPr lang="en-US" sz="2200" dirty="0" smtClean="0"/>
              <a:t>Final results on Smartphone dataset: 76%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019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25481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First algorithm to automatically select features and macro-</a:t>
            </a:r>
            <a:r>
              <a:rPr lang="en-US" dirty="0" smtClean="0"/>
              <a:t>classes.</a:t>
            </a:r>
          </a:p>
          <a:p>
            <a:pPr>
              <a:defRPr/>
            </a:pPr>
            <a:r>
              <a:rPr lang="en-US" dirty="0" smtClean="0"/>
              <a:t>Can </a:t>
            </a:r>
            <a:r>
              <a:rPr lang="en-US" dirty="0"/>
              <a:t>be used in conjunction with more complex feature selection and classification algorithms as the </a:t>
            </a:r>
            <a:r>
              <a:rPr lang="en-US" dirty="0" smtClean="0"/>
              <a:t>top-level </a:t>
            </a:r>
            <a:r>
              <a:rPr lang="en-US" dirty="0"/>
              <a:t>of hierarchy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0111" y="5120102"/>
            <a:ext cx="734536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Smartphone dataset, UCF Computer Vision Lab, 2011:</a:t>
            </a:r>
            <a:br>
              <a:rPr lang="en-US" sz="2400" dirty="0"/>
            </a:br>
            <a:r>
              <a:rPr lang="en-US" sz="2400" dirty="0" smtClean="0">
                <a:hlinkClick r:id="rId2"/>
              </a:rPr>
              <a:t>http://vision.eecs.ucf.edu/data/SmartPhone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443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027761"/>
            <a:ext cx="3059098" cy="26812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Smartphone Dataset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Exercise sequence recorded with smartphone IMU.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13 </a:t>
            </a:r>
            <a:r>
              <a:rPr lang="en-US" dirty="0"/>
              <a:t>features </a:t>
            </a:r>
            <a:r>
              <a:rPr lang="en-US" dirty="0" smtClean="0"/>
              <a:t>across </a:t>
            </a:r>
            <a:r>
              <a:rPr lang="en-US" dirty="0"/>
              <a:t>each </a:t>
            </a:r>
            <a:r>
              <a:rPr lang="en-US" dirty="0" err="1" smtClean="0"/>
              <a:t>DoF</a:t>
            </a:r>
            <a:r>
              <a:rPr lang="en-US" dirty="0" smtClean="0"/>
              <a:t> </a:t>
            </a:r>
            <a:r>
              <a:rPr lang="en-US" dirty="0"/>
              <a:t>of each sensor.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125 candidate features per </a:t>
            </a:r>
            <a:r>
              <a:rPr lang="en-US" dirty="0" smtClean="0"/>
              <a:t>IMU.</a:t>
            </a:r>
            <a:endParaRPr lang="en-US" dirty="0"/>
          </a:p>
          <a:p>
            <a:pPr marL="457200" indent="-457200"/>
            <a:endParaRPr lang="en-US" dirty="0"/>
          </a:p>
          <a:p>
            <a:pPr marL="693738" lvl="1" indent="-457200"/>
            <a:endParaRPr lang="en-US" dirty="0"/>
          </a:p>
        </p:txBody>
      </p:sp>
      <p:pic>
        <p:nvPicPr>
          <p:cNvPr id="4" name="Content Placeholder 7" descr="Untitled2.pn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" b="6624"/>
          <a:stretch>
            <a:fillRect/>
          </a:stretch>
        </p:blipFill>
        <p:spPr>
          <a:xfrm>
            <a:off x="5330802" y="2083784"/>
            <a:ext cx="2342519" cy="2625206"/>
          </a:xfrm>
          <a:prstGeom prst="rect">
            <a:avLst/>
          </a:prstGeom>
        </p:spPr>
      </p:pic>
      <p:pic>
        <p:nvPicPr>
          <p:cNvPr id="8" name="Picture 7" descr="walk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7" y="4817856"/>
            <a:ext cx="8588415" cy="1561530"/>
          </a:xfrm>
          <a:prstGeom prst="rect">
            <a:avLst/>
          </a:prstGeom>
        </p:spPr>
      </p:pic>
      <p:pic>
        <p:nvPicPr>
          <p:cNvPr id="9" name="Picture 8" descr="climb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7" y="4819114"/>
            <a:ext cx="8599934" cy="1563624"/>
          </a:xfrm>
          <a:prstGeom prst="rect">
            <a:avLst/>
          </a:prstGeom>
        </p:spPr>
      </p:pic>
      <p:pic>
        <p:nvPicPr>
          <p:cNvPr id="10" name="Picture 9" descr="gymbik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7" y="4814830"/>
            <a:ext cx="8599934" cy="1563624"/>
          </a:xfrm>
          <a:prstGeom prst="rect">
            <a:avLst/>
          </a:prstGeom>
        </p:spPr>
      </p:pic>
      <p:pic>
        <p:nvPicPr>
          <p:cNvPr id="11" name="Picture 10" descr="jumpi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7" y="4818294"/>
            <a:ext cx="8599934" cy="15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3656714" cy="393192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CMU-MMAC Dataset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Cooking sequences recorded with 5  IMUs.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525 potential features</a:t>
            </a:r>
            <a:endParaRPr lang="en-US" dirty="0"/>
          </a:p>
          <a:p>
            <a:pPr marL="457200" indent="-457200"/>
            <a:endParaRPr lang="en-US" dirty="0"/>
          </a:p>
          <a:p>
            <a:pPr marL="693738" lvl="1" indent="-457200"/>
            <a:endParaRPr lang="en-US" dirty="0"/>
          </a:p>
        </p:txBody>
      </p:sp>
      <p:pic>
        <p:nvPicPr>
          <p:cNvPr id="5" name="Content Placeholder 8" descr="screenshot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b="2083"/>
          <a:stretch>
            <a:fillRect/>
          </a:stretch>
        </p:blipFill>
        <p:spPr>
          <a:xfrm>
            <a:off x="4556825" y="1758552"/>
            <a:ext cx="4127227" cy="46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pic>
        <p:nvPicPr>
          <p:cNvPr id="4" name="Content Placeholder 3" descr="2012-02-26 04.24.4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" b="23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5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4" name="Picture 3" descr="2012-02-17 08.56.4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85"/>
          <a:stretch/>
        </p:blipFill>
        <p:spPr>
          <a:xfrm>
            <a:off x="704601" y="2167891"/>
            <a:ext cx="3657600" cy="335421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74663" y="2080789"/>
            <a:ext cx="3657600" cy="3258291"/>
            <a:chOff x="4674663" y="2197773"/>
            <a:chExt cx="3657600" cy="3258291"/>
          </a:xfrm>
        </p:grpSpPr>
        <p:pic>
          <p:nvPicPr>
            <p:cNvPr id="5" name="Picture 4" descr="2012-02-17 08.56.42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49"/>
            <a:stretch/>
          </p:blipFill>
          <p:spPr>
            <a:xfrm>
              <a:off x="4674663" y="2501507"/>
              <a:ext cx="3657600" cy="2954557"/>
            </a:xfrm>
            <a:prstGeom prst="rect">
              <a:avLst/>
            </a:prstGeom>
          </p:spPr>
        </p:pic>
        <p:pic>
          <p:nvPicPr>
            <p:cNvPr id="6" name="Picture 5" descr="2012-02-17 08.56.42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454" b="96625"/>
            <a:stretch/>
          </p:blipFill>
          <p:spPr>
            <a:xfrm>
              <a:off x="4674663" y="2197773"/>
              <a:ext cx="3657600" cy="303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2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20335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difficulty and cost of classification generally increases with the number of classes.</a:t>
            </a:r>
          </a:p>
          <a:p>
            <a:r>
              <a:rPr lang="en-US" dirty="0" smtClean="0"/>
              <a:t>Goal: Hierarchical classification for accurate and efficient action recognition. </a:t>
            </a:r>
          </a:p>
          <a:p>
            <a:pPr lvl="1"/>
            <a:r>
              <a:rPr lang="en-US" dirty="0" smtClean="0"/>
              <a:t>How to build hierarchy? (macro-class selection)</a:t>
            </a:r>
          </a:p>
          <a:p>
            <a:pPr lvl="1"/>
            <a:r>
              <a:rPr lang="en-US" dirty="0" smtClean="0"/>
              <a:t>Which features to use at each level? (feature</a:t>
            </a:r>
            <a:r>
              <a:rPr lang="en-US" dirty="0"/>
              <a:t> </a:t>
            </a:r>
            <a:r>
              <a:rPr lang="en-US" dirty="0" smtClean="0"/>
              <a:t>selection)</a:t>
            </a:r>
          </a:p>
        </p:txBody>
      </p:sp>
      <p:pic>
        <p:nvPicPr>
          <p:cNvPr id="4" name="Picture 3" descr="slides (4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50" r="67928" b="38340"/>
          <a:stretch/>
        </p:blipFill>
        <p:spPr>
          <a:xfrm>
            <a:off x="3821110" y="4167178"/>
            <a:ext cx="2863583" cy="2197127"/>
          </a:xfrm>
          <a:prstGeom prst="rect">
            <a:avLst/>
          </a:prstGeom>
        </p:spPr>
      </p:pic>
      <p:pic>
        <p:nvPicPr>
          <p:cNvPr id="5" name="Picture 4" descr="slides (4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2" r="68982" b="56183"/>
          <a:stretch/>
        </p:blipFill>
        <p:spPr>
          <a:xfrm>
            <a:off x="900112" y="4120708"/>
            <a:ext cx="2781606" cy="201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8223" y="4476978"/>
            <a:ext cx="929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Lucida Grande"/>
                <a:cs typeface="Lucida Grande"/>
              </a:rPr>
              <a:t>?</a:t>
            </a:r>
            <a:endParaRPr lang="en-US" sz="9600" b="1" dirty="0"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415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Picture 3" descr="slides (3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47" b="63785"/>
          <a:stretch/>
        </p:blipFill>
        <p:spPr>
          <a:xfrm>
            <a:off x="297585" y="2509976"/>
            <a:ext cx="1941421" cy="3317840"/>
          </a:xfrm>
          <a:prstGeom prst="rect">
            <a:avLst/>
          </a:prstGeom>
        </p:spPr>
      </p:pic>
      <p:pic>
        <p:nvPicPr>
          <p:cNvPr id="5" name="Picture 4" descr="slides (3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4" r="63187" b="63785"/>
          <a:stretch/>
        </p:blipFill>
        <p:spPr>
          <a:xfrm>
            <a:off x="2239005" y="2509976"/>
            <a:ext cx="1587355" cy="3317840"/>
          </a:xfrm>
          <a:prstGeom prst="rect">
            <a:avLst/>
          </a:prstGeom>
        </p:spPr>
      </p:pic>
      <p:pic>
        <p:nvPicPr>
          <p:cNvPr id="6" name="Picture 5" descr="slides (3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4" r="45407" b="63785"/>
          <a:stretch/>
        </p:blipFill>
        <p:spPr>
          <a:xfrm>
            <a:off x="3826360" y="2509976"/>
            <a:ext cx="1704319" cy="3317840"/>
          </a:xfrm>
          <a:prstGeom prst="rect">
            <a:avLst/>
          </a:prstGeom>
        </p:spPr>
      </p:pic>
      <p:pic>
        <p:nvPicPr>
          <p:cNvPr id="7" name="Picture 6" descr="slides (3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4" r="29196" b="63785"/>
          <a:stretch/>
        </p:blipFill>
        <p:spPr>
          <a:xfrm>
            <a:off x="5530678" y="2509976"/>
            <a:ext cx="1553937" cy="3317840"/>
          </a:xfrm>
          <a:prstGeom prst="rect">
            <a:avLst/>
          </a:prstGeom>
        </p:spPr>
      </p:pic>
      <p:pic>
        <p:nvPicPr>
          <p:cNvPr id="8" name="Picture 7" descr="slides (3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3" r="11592" b="63785"/>
          <a:stretch/>
        </p:blipFill>
        <p:spPr>
          <a:xfrm>
            <a:off x="7084615" y="2509976"/>
            <a:ext cx="1687610" cy="33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41447"/>
            <a:ext cx="7690626" cy="2161403"/>
          </a:xfrm>
        </p:spPr>
        <p:txBody>
          <a:bodyPr>
            <a:normAutofit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2000" u="sng" dirty="0"/>
              <a:t>Summary of Training Procedure</a:t>
            </a:r>
          </a:p>
          <a:p>
            <a:pPr marL="693738" lvl="1" indent="-457200">
              <a:buFont typeface="+mj-lt"/>
              <a:buAutoNum type="arabicPeriod"/>
              <a:defRPr/>
            </a:pPr>
            <a:r>
              <a:rPr lang="en-US" sz="1800" dirty="0" smtClean="0"/>
              <a:t>Select </a:t>
            </a:r>
            <a:r>
              <a:rPr lang="en-US" sz="1800" dirty="0"/>
              <a:t>features and macro-classes for top level of hierarchy.</a:t>
            </a:r>
          </a:p>
          <a:p>
            <a:pPr marL="693738" lvl="1" indent="-457200">
              <a:buFont typeface="+mj-lt"/>
              <a:buAutoNum type="arabicPeriod"/>
              <a:defRPr/>
            </a:pPr>
            <a:r>
              <a:rPr lang="en-US" sz="1800" dirty="0"/>
              <a:t>Train k-</a:t>
            </a:r>
            <a:r>
              <a:rPr lang="en-US" sz="1800" dirty="0" smtClean="0"/>
              <a:t>NN to </a:t>
            </a:r>
            <a:r>
              <a:rPr lang="en-US" sz="1800" dirty="0"/>
              <a:t>classify each training sample into a macro-class.</a:t>
            </a:r>
          </a:p>
          <a:p>
            <a:pPr marL="693738" lvl="1" indent="-457200">
              <a:buFont typeface="+mj-lt"/>
              <a:buAutoNum type="arabicPeriod"/>
              <a:defRPr/>
            </a:pPr>
            <a:r>
              <a:rPr lang="en-US" sz="1800" dirty="0"/>
              <a:t>S</a:t>
            </a:r>
            <a:r>
              <a:rPr lang="en-US" sz="1800" dirty="0" smtClean="0"/>
              <a:t>elect </a:t>
            </a:r>
            <a:r>
              <a:rPr lang="en-US" sz="1800" dirty="0"/>
              <a:t>a specialized feature set for each macro-class.</a:t>
            </a:r>
          </a:p>
          <a:p>
            <a:pPr marL="693738" lvl="1" indent="-457200">
              <a:buFont typeface="+mj-lt"/>
              <a:buAutoNum type="arabicPeriod"/>
              <a:defRPr/>
            </a:pPr>
            <a:r>
              <a:rPr lang="en-US" sz="1800" dirty="0"/>
              <a:t>Train </a:t>
            </a:r>
            <a:r>
              <a:rPr lang="en-US" sz="1800" dirty="0" smtClean="0"/>
              <a:t>k</a:t>
            </a:r>
            <a:r>
              <a:rPr lang="en-US" sz="1800" dirty="0"/>
              <a:t>-</a:t>
            </a:r>
            <a:r>
              <a:rPr lang="en-US" sz="1800" dirty="0" smtClean="0"/>
              <a:t>NN </a:t>
            </a:r>
            <a:r>
              <a:rPr lang="en-US" sz="1800" dirty="0"/>
              <a:t>on each macro</a:t>
            </a:r>
            <a:r>
              <a:rPr lang="en-US" sz="1800" dirty="0" smtClean="0"/>
              <a:t>-with specialized </a:t>
            </a:r>
            <a:r>
              <a:rPr lang="en-US" sz="1800" dirty="0"/>
              <a:t>feature set.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lides (7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75996" r="45353" b="2880"/>
          <a:stretch/>
        </p:blipFill>
        <p:spPr>
          <a:xfrm>
            <a:off x="1606094" y="3548441"/>
            <a:ext cx="2630121" cy="2790405"/>
          </a:xfrm>
          <a:prstGeom prst="rect">
            <a:avLst/>
          </a:prstGeom>
        </p:spPr>
      </p:pic>
      <p:pic>
        <p:nvPicPr>
          <p:cNvPr id="5" name="Picture 4" descr="slides (7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6" t="75996" r="2180" b="22402"/>
          <a:stretch/>
        </p:blipFill>
        <p:spPr>
          <a:xfrm>
            <a:off x="4236215" y="3548442"/>
            <a:ext cx="2815788" cy="211656"/>
          </a:xfrm>
          <a:prstGeom prst="rect">
            <a:avLst/>
          </a:prstGeom>
        </p:spPr>
      </p:pic>
      <p:pic>
        <p:nvPicPr>
          <p:cNvPr id="6" name="Picture 5" descr="slides (7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6" t="82118" r="2180" b="16442"/>
          <a:stretch/>
        </p:blipFill>
        <p:spPr>
          <a:xfrm>
            <a:off x="4236215" y="4357155"/>
            <a:ext cx="2815788" cy="190268"/>
          </a:xfrm>
          <a:prstGeom prst="rect">
            <a:avLst/>
          </a:prstGeom>
        </p:spPr>
      </p:pic>
      <p:pic>
        <p:nvPicPr>
          <p:cNvPr id="7" name="Picture 6" descr="slides (7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6" t="88168" r="2180" b="10536"/>
          <a:stretch/>
        </p:blipFill>
        <p:spPr>
          <a:xfrm>
            <a:off x="4236215" y="5156284"/>
            <a:ext cx="2815788" cy="171241"/>
          </a:xfrm>
          <a:prstGeom prst="rect">
            <a:avLst/>
          </a:prstGeom>
        </p:spPr>
      </p:pic>
      <p:pic>
        <p:nvPicPr>
          <p:cNvPr id="8" name="Picture 7" descr="slides (7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6" t="91767" r="2180" b="6937"/>
          <a:stretch/>
        </p:blipFill>
        <p:spPr>
          <a:xfrm>
            <a:off x="4236215" y="5631956"/>
            <a:ext cx="2815788" cy="171242"/>
          </a:xfrm>
          <a:prstGeom prst="rect">
            <a:avLst/>
          </a:prstGeom>
        </p:spPr>
      </p:pic>
      <p:pic>
        <p:nvPicPr>
          <p:cNvPr id="9" name="Picture 8" descr="slides (7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9" t="77319" r="29443" b="18897"/>
          <a:stretch/>
        </p:blipFill>
        <p:spPr>
          <a:xfrm>
            <a:off x="4473177" y="3723224"/>
            <a:ext cx="800785" cy="499830"/>
          </a:xfrm>
          <a:prstGeom prst="rect">
            <a:avLst/>
          </a:prstGeom>
        </p:spPr>
      </p:pic>
      <p:pic>
        <p:nvPicPr>
          <p:cNvPr id="10" name="Picture 9" descr="slides (7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9" t="83227" r="29443" b="12835"/>
          <a:stretch/>
        </p:blipFill>
        <p:spPr>
          <a:xfrm>
            <a:off x="4473177" y="4503570"/>
            <a:ext cx="800785" cy="520231"/>
          </a:xfrm>
          <a:prstGeom prst="rect">
            <a:avLst/>
          </a:prstGeom>
        </p:spPr>
      </p:pic>
      <p:pic>
        <p:nvPicPr>
          <p:cNvPr id="11" name="Picture 10" descr="slides (7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9" t="89172" r="29443" b="9322"/>
          <a:stretch/>
        </p:blipFill>
        <p:spPr>
          <a:xfrm>
            <a:off x="4473177" y="5289018"/>
            <a:ext cx="800785" cy="198911"/>
          </a:xfrm>
          <a:prstGeom prst="rect">
            <a:avLst/>
          </a:prstGeom>
        </p:spPr>
      </p:pic>
      <p:pic>
        <p:nvPicPr>
          <p:cNvPr id="12" name="Picture 11" descr="slides (7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9" t="92764" r="29443" b="4495"/>
          <a:stretch/>
        </p:blipFill>
        <p:spPr>
          <a:xfrm>
            <a:off x="4473177" y="5763346"/>
            <a:ext cx="800785" cy="362121"/>
          </a:xfrm>
          <a:prstGeom prst="rect">
            <a:avLst/>
          </a:prstGeom>
        </p:spPr>
      </p:pic>
      <p:pic>
        <p:nvPicPr>
          <p:cNvPr id="13" name="Picture 12" descr="slides (7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3" t="77319" r="4549" b="18897"/>
          <a:stretch/>
        </p:blipFill>
        <p:spPr>
          <a:xfrm>
            <a:off x="5767339" y="3723224"/>
            <a:ext cx="1130166" cy="499830"/>
          </a:xfrm>
          <a:prstGeom prst="rect">
            <a:avLst/>
          </a:prstGeom>
        </p:spPr>
      </p:pic>
      <p:pic>
        <p:nvPicPr>
          <p:cNvPr id="14" name="Picture 13" descr="slides (7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3" t="83228" r="4549" b="13777"/>
          <a:stretch/>
        </p:blipFill>
        <p:spPr>
          <a:xfrm>
            <a:off x="5767339" y="4503570"/>
            <a:ext cx="1130166" cy="395626"/>
          </a:xfrm>
          <a:prstGeom prst="rect">
            <a:avLst/>
          </a:prstGeom>
        </p:spPr>
      </p:pic>
      <p:pic>
        <p:nvPicPr>
          <p:cNvPr id="15" name="Picture 14" descr="slides (7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3" t="89175" r="4549" b="8925"/>
          <a:stretch/>
        </p:blipFill>
        <p:spPr>
          <a:xfrm>
            <a:off x="5767339" y="5289017"/>
            <a:ext cx="1130166" cy="250977"/>
          </a:xfrm>
          <a:prstGeom prst="rect">
            <a:avLst/>
          </a:prstGeom>
        </p:spPr>
      </p:pic>
      <p:pic>
        <p:nvPicPr>
          <p:cNvPr id="16" name="Picture 15" descr="slides (7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3" t="92766" r="4549" b="3236"/>
          <a:stretch/>
        </p:blipFill>
        <p:spPr>
          <a:xfrm>
            <a:off x="5767339" y="5763346"/>
            <a:ext cx="1130166" cy="52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10813</TotalTime>
  <Words>697</Words>
  <Application>Microsoft Macintosh PowerPoint</Application>
  <PresentationFormat>On-screen Show (4:3)</PresentationFormat>
  <Paragraphs>144</Paragraphs>
  <Slides>23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Capital</vt:lpstr>
      <vt:lpstr>Equation</vt:lpstr>
      <vt:lpstr>Macro-class Selection for Hierarchical k-NN Classification of Inertial Sensor Data</vt:lpstr>
      <vt:lpstr>Problem</vt:lpstr>
      <vt:lpstr>Datasets</vt:lpstr>
      <vt:lpstr>Datasets</vt:lpstr>
      <vt:lpstr>Datasets</vt:lpstr>
      <vt:lpstr>Features</vt:lpstr>
      <vt:lpstr>Motivation</vt:lpstr>
      <vt:lpstr>Motivation</vt:lpstr>
      <vt:lpstr>The Algorithm</vt:lpstr>
      <vt:lpstr>The Algorithm</vt:lpstr>
      <vt:lpstr>The Algorithm</vt:lpstr>
      <vt:lpstr>The Algorithm</vt:lpstr>
      <vt:lpstr>The Algorithm</vt:lpstr>
      <vt:lpstr>The Algorithm</vt:lpstr>
      <vt:lpstr>The Algorithm</vt:lpstr>
      <vt:lpstr>The Algorithm (Details)</vt:lpstr>
      <vt:lpstr>The Algorithm (Details)</vt:lpstr>
      <vt:lpstr>Experimental Results</vt:lpstr>
      <vt:lpstr>Experimental Results</vt:lpstr>
      <vt:lpstr>Experimental Results</vt:lpstr>
      <vt:lpstr>Experimental Results</vt:lpstr>
      <vt:lpstr>Conclusion</vt:lpstr>
      <vt:lpstr>Summary of Contributions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Mccall</dc:creator>
  <cp:lastModifiedBy>Corey Mccall</cp:lastModifiedBy>
  <cp:revision>130</cp:revision>
  <cp:lastPrinted>2012-02-26T10:41:12Z</cp:lastPrinted>
  <dcterms:created xsi:type="dcterms:W3CDTF">2012-02-13T06:10:00Z</dcterms:created>
  <dcterms:modified xsi:type="dcterms:W3CDTF">2012-02-27T00:25:08Z</dcterms:modified>
</cp:coreProperties>
</file>