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429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E4A8"/>
    <a:srgbClr val="0000FF"/>
    <a:srgbClr val="00CC00"/>
    <a:srgbClr val="E4A800"/>
    <a:srgbClr val="2DFFC8"/>
    <a:srgbClr val="97FFE4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7" autoAdjust="0"/>
  </p:normalViewPr>
  <p:slideViewPr>
    <p:cSldViewPr>
      <p:cViewPr>
        <p:scale>
          <a:sx n="66" d="100"/>
          <a:sy n="66" d="100"/>
        </p:scale>
        <p:origin x="-1116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2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12" Type="http://schemas.openxmlformats.org/officeDocument/2006/relationships/image" Target="../media/image13.wmf"/><Relationship Id="rId2" Type="http://schemas.openxmlformats.org/officeDocument/2006/relationships/image" Target="../media/image48.wmf"/><Relationship Id="rId1" Type="http://schemas.openxmlformats.org/officeDocument/2006/relationships/image" Target="../media/image36.wmf"/><Relationship Id="rId6" Type="http://schemas.openxmlformats.org/officeDocument/2006/relationships/image" Target="../media/image52.wmf"/><Relationship Id="rId11" Type="http://schemas.openxmlformats.org/officeDocument/2006/relationships/image" Target="../media/image57.wmf"/><Relationship Id="rId5" Type="http://schemas.openxmlformats.org/officeDocument/2006/relationships/image" Target="../media/image51.wmf"/><Relationship Id="rId10" Type="http://schemas.openxmlformats.org/officeDocument/2006/relationships/image" Target="../media/image56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12" Type="http://schemas.openxmlformats.org/officeDocument/2006/relationships/image" Target="../media/image13.wmf"/><Relationship Id="rId2" Type="http://schemas.openxmlformats.org/officeDocument/2006/relationships/image" Target="../media/image48.wmf"/><Relationship Id="rId1" Type="http://schemas.openxmlformats.org/officeDocument/2006/relationships/image" Target="../media/image36.wmf"/><Relationship Id="rId6" Type="http://schemas.openxmlformats.org/officeDocument/2006/relationships/image" Target="../media/image52.wmf"/><Relationship Id="rId11" Type="http://schemas.openxmlformats.org/officeDocument/2006/relationships/image" Target="../media/image57.wmf"/><Relationship Id="rId5" Type="http://schemas.openxmlformats.org/officeDocument/2006/relationships/image" Target="../media/image51.wmf"/><Relationship Id="rId10" Type="http://schemas.openxmlformats.org/officeDocument/2006/relationships/image" Target="../media/image56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4" Type="http://schemas.openxmlformats.org/officeDocument/2006/relationships/image" Target="../media/image9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4.wmf"/><Relationship Id="rId7" Type="http://schemas.openxmlformats.org/officeDocument/2006/relationships/image" Target="../media/image21.wmf"/><Relationship Id="rId2" Type="http://schemas.openxmlformats.org/officeDocument/2006/relationships/image" Target="../media/image13.wmf"/><Relationship Id="rId1" Type="http://schemas.openxmlformats.org/officeDocument/2006/relationships/image" Target="../media/image9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10" Type="http://schemas.openxmlformats.org/officeDocument/2006/relationships/image" Target="../media/image24.wmf"/><Relationship Id="rId4" Type="http://schemas.openxmlformats.org/officeDocument/2006/relationships/image" Target="../media/image15.wmf"/><Relationship Id="rId9" Type="http://schemas.openxmlformats.org/officeDocument/2006/relationships/image" Target="../media/image2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4" Type="http://schemas.openxmlformats.org/officeDocument/2006/relationships/image" Target="../media/image14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2.wmf"/><Relationship Id="rId1" Type="http://schemas.openxmlformats.org/officeDocument/2006/relationships/image" Target="../media/image25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12.wmf"/><Relationship Id="rId1" Type="http://schemas.openxmlformats.org/officeDocument/2006/relationships/image" Target="../media/image25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12.wmf"/><Relationship Id="rId1" Type="http://schemas.openxmlformats.org/officeDocument/2006/relationships/image" Target="../media/image37.wmf"/><Relationship Id="rId4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12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14AB6-506E-47E3-83E6-7F3606D27EAA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41C63-CE21-4211-A7CE-08A1BBF80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E7295-16A5-465B-B06C-648979BE1049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614B7-45CB-45EA-B776-1082FEAE5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S(arrow) projection of sun</a:t>
            </a:r>
            <a:r>
              <a:rPr lang="en-US" baseline="0" dirty="0" smtClean="0"/>
              <a:t> vector on the </a:t>
            </a:r>
            <a:r>
              <a:rPr lang="en-US" baseline="0" dirty="0" err="1" smtClean="0"/>
              <a:t>gorund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FC0B4-77FB-4E06-B68E-B1F19316101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S’.. Sun, it is shadow..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C823DCD-2677-4455-8AAA-B1FC1C833191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Shadow 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CF919BF-47E6-4F46-969C-19C434AAAAD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Yello</a:t>
            </a:r>
            <a:r>
              <a:rPr lang="en-US" dirty="0" smtClean="0"/>
              <a:t>: orientation of shadow</a:t>
            </a:r>
            <a:r>
              <a:rPr lang="en-US" baseline="0" dirty="0" smtClean="0"/>
              <a:t> and person are the same.. Depending on where you take a picture from.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FC0B4-77FB-4E06-B68E-B1F19316101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100" dirty="0"/>
              <a:t>Our Geometry based method with shadow, object-shadow relationship re-</a:t>
            </a:r>
          </a:p>
          <a:p>
            <a:r>
              <a:rPr lang="en-US" sz="1100" dirty="0" err="1"/>
              <a:t>finement</a:t>
            </a:r>
            <a:r>
              <a:rPr lang="en-US" sz="1100" dirty="0"/>
              <a:t>, and </a:t>
            </a:r>
            <a:r>
              <a:rPr lang="en-US" sz="1100" dirty="0" err="1"/>
              <a:t>centroid</a:t>
            </a:r>
            <a:r>
              <a:rPr lang="en-US" sz="1100" dirty="0"/>
              <a:t> localization is shown in red. Yellow curves are for our geometry</a:t>
            </a:r>
          </a:p>
          <a:p>
            <a:r>
              <a:rPr lang="en-US" sz="1100" dirty="0"/>
              <a:t>based method without the use of object-shadow relationship refinement, or </a:t>
            </a:r>
            <a:r>
              <a:rPr lang="en-US" sz="1100" dirty="0" err="1"/>
              <a:t>centroid</a:t>
            </a:r>
            <a:endParaRPr lang="en-US" sz="1100" dirty="0"/>
          </a:p>
          <a:p>
            <a:r>
              <a:rPr lang="en-US" sz="1100" dirty="0"/>
              <a:t>localization. A standard full frame detector (HOG) is shown in blue. Green shows re-</a:t>
            </a:r>
          </a:p>
          <a:p>
            <a:r>
              <a:rPr lang="en-US" sz="1100" dirty="0" err="1"/>
              <a:t>sults</a:t>
            </a:r>
            <a:r>
              <a:rPr lang="en-US" sz="1100" dirty="0"/>
              <a:t> obtained from classifying blobs obtained through registration, motion, detection,</a:t>
            </a:r>
          </a:p>
          <a:p>
            <a:r>
              <a:rPr lang="en-US" sz="1100" dirty="0"/>
              <a:t>and tracking, similar to [8]. Black curves are for our modified implementation of [9],</a:t>
            </a:r>
          </a:p>
          <a:p>
            <a:r>
              <a:rPr lang="en-US" sz="1100" dirty="0"/>
              <a:t>which uses Harris corner tracks.</a:t>
            </a:r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D8821F-7061-44D6-AA2E-1E2671F6AC6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Shadow is part of the motion blob..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Two people merge..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F62E609-24B3-45FC-AE91-EFD202A2B2B4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Take the minimum…length of s’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Gradient in different directions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CDA964B-0ED0-432E-880B-DB4BFBEAD849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Blur to get blob, get better blobs..average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C13D9DC-2879-48E4-B55F-2FB5DB54B6B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It is one angle in the image, </a:t>
            </a:r>
            <a:r>
              <a:rPr lang="en-US" dirty="0" err="1" smtClean="0"/>
              <a:t>verticle</a:t>
            </a:r>
            <a:r>
              <a:rPr lang="en-US" dirty="0" smtClean="0"/>
              <a:t> in y axis..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One</a:t>
            </a:r>
            <a:r>
              <a:rPr lang="en-US" baseline="0" dirty="0" smtClean="0"/>
              <a:t> person is detected in certain range 55-95, 180-215, 235-275..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For the second person if the range overlaps with the first, you can find the potential sun angle.</a:t>
            </a:r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05DBE1-58A0-4620-BEF9-D93A1C2225FF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O is overlap…. At least two verticle project….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04D504-FC45-484B-93B7-DB680D2A0967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S(arrow) projection of sun</a:t>
            </a:r>
            <a:r>
              <a:rPr lang="en-US" baseline="0" dirty="0" smtClean="0"/>
              <a:t> vector on the </a:t>
            </a:r>
            <a:r>
              <a:rPr lang="en-US" baseline="0" dirty="0" err="1" smtClean="0"/>
              <a:t>gorund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FC0B4-77FB-4E06-B68E-B1F19316101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 is true north.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FC0B4-77FB-4E06-B68E-B1F19316101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Ortho rectification sensor aligns image with world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FC0B4-77FB-4E06-B68E-B1F19316101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Y-axis becomes north, </a:t>
            </a:r>
            <a:r>
              <a:rPr lang="en-US" dirty="0" err="1" smtClean="0"/>
              <a:t>orthorectified</a:t>
            </a:r>
            <a:r>
              <a:rPr lang="en-US" baseline="0" dirty="0" smtClean="0"/>
              <a:t> image aligns it with world coordinate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FC0B4-77FB-4E06-B68E-B1F19316101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78BB326-42F9-45E8-89A3-9073F9FBC4B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Ratio of shadow and normal , ratio of height of person, and its shadow..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Obtain ratio from meta data…fix them in the world..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People are of the same height..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Ratio of shadow and normal , ratio of height of person, and its shadow..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Obtain ratio from meta data…fix them in the world..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People are of the same height..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Projected normal to the ground plane.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5F9DDB-43F9-490C-BDDF-264299D93DC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Take the minimum…length of s’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Gradient in different directions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43AC5A0-0DD3-47A0-ACF1-DEC2BEE82323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Blur to get blob, get better blobs..average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1CE360F-8F6A-44AA-977F-819BAB96522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rgbClr val="00FF0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buFont typeface="Wingdings" pitchFamily="2" charset="2"/>
              <a:buChar char="§"/>
              <a:defRPr sz="2800"/>
            </a:lvl2pPr>
            <a:lvl3pPr>
              <a:buFont typeface="Wingdings" pitchFamily="2" charset="2"/>
              <a:buChar char="§"/>
              <a:defRPr sz="2400"/>
            </a:lvl3pPr>
            <a:lvl4pPr>
              <a:buFont typeface="Wingdings" pitchFamily="2" charset="2"/>
              <a:buChar char="§"/>
              <a:defRPr sz="2000"/>
            </a:lvl4pPr>
            <a:lvl5pPr>
              <a:buFont typeface="Wingdings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23C07-7278-46A6-87DF-87C6BEAA1100}" type="datetimeFigureOut">
              <a:rPr lang="en-US" smtClean="0"/>
              <a:pPr/>
              <a:t>11/21/2010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A1E6-A67F-4221-B105-1C74032E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rgbClr val="FF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Relationship Id="rId9" Type="http://schemas.openxmlformats.org/officeDocument/2006/relationships/oleObject" Target="../embeddings/oleObject4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46.bin"/><Relationship Id="rId4" Type="http://schemas.openxmlformats.org/officeDocument/2006/relationships/oleObject" Target="../embeddings/oleObject4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oleObject" Target="../embeddings/oleObject5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3.bin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1.bin"/><Relationship Id="rId10" Type="http://schemas.openxmlformats.org/officeDocument/2006/relationships/oleObject" Target="../embeddings/oleObject55.bin"/><Relationship Id="rId4" Type="http://schemas.openxmlformats.org/officeDocument/2006/relationships/image" Target="../media/image41.jpeg"/><Relationship Id="rId9" Type="http://schemas.openxmlformats.org/officeDocument/2006/relationships/oleObject" Target="../embeddings/oleObject5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oleObject" Target="../embeddings/oleObject68.bin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2.bin"/><Relationship Id="rId12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1.bin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0.bin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59.bin"/><Relationship Id="rId9" Type="http://schemas.openxmlformats.org/officeDocument/2006/relationships/oleObject" Target="../embeddings/oleObject64.bin"/><Relationship Id="rId14" Type="http://schemas.openxmlformats.org/officeDocument/2006/relationships/oleObject" Target="../embeddings/oleObject6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7" Type="http://schemas.microsoft.com/office/2007/relationships/media" Target="NUL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5" Type="http://schemas.microsoft.com/office/2007/relationships/media" Target="NULL"/><Relationship Id="rId10" Type="http://schemas.openxmlformats.org/officeDocument/2006/relationships/image" Target="../media/image3.jpeg"/><Relationship Id="rId9" Type="http://schemas.microsoft.com/office/2007/relationships/media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oleObject" Target="../embeddings/oleObject80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4.bin"/><Relationship Id="rId12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3.bin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2.bin"/><Relationship Id="rId10" Type="http://schemas.openxmlformats.org/officeDocument/2006/relationships/oleObject" Target="../embeddings/oleObject77.bin"/><Relationship Id="rId4" Type="http://schemas.openxmlformats.org/officeDocument/2006/relationships/oleObject" Target="../embeddings/oleObject71.bin"/><Relationship Id="rId9" Type="http://schemas.openxmlformats.org/officeDocument/2006/relationships/oleObject" Target="../embeddings/oleObject76.bin"/><Relationship Id="rId14" Type="http://schemas.openxmlformats.org/officeDocument/2006/relationships/oleObject" Target="../embeddings/oleObject81.bin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NUL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NULL"/><Relationship Id="rId11" Type="http://schemas.openxmlformats.org/officeDocument/2006/relationships/image" Target="../media/image60.png"/><Relationship Id="rId10" Type="http://schemas.microsoft.com/office/2007/relationships/media" Target="NULL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83.bin"/><Relationship Id="rId5" Type="http://schemas.openxmlformats.org/officeDocument/2006/relationships/oleObject" Target="../embeddings/oleObject82.bin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oleObject" Target="../embeddings/oleObject85.bin"/><Relationship Id="rId10" Type="http://schemas.openxmlformats.org/officeDocument/2006/relationships/image" Target="../media/image69.wmf"/><Relationship Id="rId4" Type="http://schemas.openxmlformats.org/officeDocument/2006/relationships/image" Target="../media/image66.jpeg"/><Relationship Id="rId9" Type="http://schemas.openxmlformats.org/officeDocument/2006/relationships/oleObject" Target="../embeddings/oleObject8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9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90.bin"/><Relationship Id="rId17" Type="http://schemas.openxmlformats.org/officeDocument/2006/relationships/oleObject" Target="../embeddings/oleObject9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2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9.wmf"/><Relationship Id="rId11" Type="http://schemas.openxmlformats.org/officeDocument/2006/relationships/image" Target="../media/image78.png"/><Relationship Id="rId5" Type="http://schemas.openxmlformats.org/officeDocument/2006/relationships/oleObject" Target="../embeddings/oleObject89.bin"/><Relationship Id="rId15" Type="http://schemas.openxmlformats.org/officeDocument/2006/relationships/image" Target="../media/image80.emf"/><Relationship Id="rId10" Type="http://schemas.openxmlformats.org/officeDocument/2006/relationships/image" Target="../media/image77.wmf"/><Relationship Id="rId4" Type="http://schemas.openxmlformats.org/officeDocument/2006/relationships/oleObject" Target="../embeddings/oleObject88.bin"/><Relationship Id="rId9" Type="http://schemas.openxmlformats.org/officeDocument/2006/relationships/image" Target="../media/image76.wmf"/><Relationship Id="rId14" Type="http://schemas.openxmlformats.org/officeDocument/2006/relationships/image" Target="../media/image7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95.bin"/><Relationship Id="rId4" Type="http://schemas.openxmlformats.org/officeDocument/2006/relationships/oleObject" Target="../embeddings/oleObject9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9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SonyFiles\STUDENTS\Vlad\harrisExport2\PresentationCD\V3V100005_008ffdraw.avi" TargetMode="External"/><Relationship Id="rId1" Type="http://schemas.openxmlformats.org/officeDocument/2006/relationships/video" Target="file:///C:\SonyFiles\STUDENTS\Vlad\harrisExport2\PresentationCD\V3V100005_008Refined.avi" TargetMode="Externa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12.xml"/><Relationship Id="rId7" Type="http://schemas.microsoft.com/office/2007/relationships/media" Target="NULL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89.jpeg"/><Relationship Id="rId5" Type="http://schemas.microsoft.com/office/2007/relationships/media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NULL"/><Relationship Id="rId5" Type="http://schemas.openxmlformats.org/officeDocument/2006/relationships/image" Target="../media/image91.jpeg"/><Relationship Id="rId4" Type="http://schemas.microsoft.com/office/2007/relationships/media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0.jpeg"/><Relationship Id="rId11" Type="http://schemas.openxmlformats.org/officeDocument/2006/relationships/oleObject" Target="../embeddings/oleObject100.bin"/><Relationship Id="rId5" Type="http://schemas.openxmlformats.org/officeDocument/2006/relationships/image" Target="../media/image99.jpeg"/><Relationship Id="rId10" Type="http://schemas.openxmlformats.org/officeDocument/2006/relationships/oleObject" Target="../embeddings/oleObject99.bin"/><Relationship Id="rId4" Type="http://schemas.openxmlformats.org/officeDocument/2006/relationships/image" Target="../media/image98.jpeg"/><Relationship Id="rId9" Type="http://schemas.openxmlformats.org/officeDocument/2006/relationships/oleObject" Target="../embeddings/oleObject9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28.emf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wmf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oleObject" Target="../embeddings/oleObject101.bin"/><Relationship Id="rId10" Type="http://schemas.openxmlformats.org/officeDocument/2006/relationships/image" Target="../media/image69.wmf"/><Relationship Id="rId4" Type="http://schemas.openxmlformats.org/officeDocument/2006/relationships/image" Target="../media/image66.jpeg"/><Relationship Id="rId9" Type="http://schemas.openxmlformats.org/officeDocument/2006/relationships/oleObject" Target="../embeddings/oleObject10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10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106.bin"/><Relationship Id="rId17" Type="http://schemas.openxmlformats.org/officeDocument/2006/relationships/oleObject" Target="../embeddings/oleObject10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8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9.wmf"/><Relationship Id="rId11" Type="http://schemas.openxmlformats.org/officeDocument/2006/relationships/image" Target="../media/image78.png"/><Relationship Id="rId5" Type="http://schemas.openxmlformats.org/officeDocument/2006/relationships/oleObject" Target="../embeddings/oleObject105.bin"/><Relationship Id="rId15" Type="http://schemas.openxmlformats.org/officeDocument/2006/relationships/image" Target="../media/image83.wmf"/><Relationship Id="rId10" Type="http://schemas.openxmlformats.org/officeDocument/2006/relationships/image" Target="../media/image77.wmf"/><Relationship Id="rId4" Type="http://schemas.openxmlformats.org/officeDocument/2006/relationships/oleObject" Target="../embeddings/oleObject104.bin"/><Relationship Id="rId9" Type="http://schemas.openxmlformats.org/officeDocument/2006/relationships/image" Target="../media/image76.wmf"/><Relationship Id="rId14" Type="http://schemas.openxmlformats.org/officeDocument/2006/relationships/image" Target="../media/image82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8.jpeg"/><Relationship Id="rId2" Type="http://schemas.openxmlformats.org/officeDocument/2006/relationships/video" Target="file:///C:\SonyFiles\STUDENTS\Vlad\harrisExport2\PresentationCD\movie.avi" TargetMode="Externa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10.bin"/><Relationship Id="rId11" Type="http://schemas.openxmlformats.org/officeDocument/2006/relationships/oleObject" Target="../embeddings/oleObject111.bin"/><Relationship Id="rId5" Type="http://schemas.openxmlformats.org/officeDocument/2006/relationships/image" Target="../media/image137.jpeg"/><Relationship Id="rId10" Type="http://schemas.openxmlformats.org/officeDocument/2006/relationships/image" Target="../media/image14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3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oleObject" Target="../embeddings/oleObject115.bin"/><Relationship Id="rId4" Type="http://schemas.openxmlformats.org/officeDocument/2006/relationships/image" Target="../media/image139.jpeg"/><Relationship Id="rId9" Type="http://schemas.openxmlformats.org/officeDocument/2006/relationships/oleObject" Target="../embeddings/oleObject11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oleObject" Target="../embeddings/oleObject22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24.bin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Geometry Based Human Detection in UAV Imagery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/>
              <a:t>Vladimir Reilly</a:t>
            </a:r>
          </a:p>
          <a:p>
            <a:pPr eaLnBrk="1" hangingPunct="1"/>
            <a:r>
              <a:rPr lang="en-US" dirty="0"/>
              <a:t>Berkan Solmaz</a:t>
            </a:r>
          </a:p>
          <a:p>
            <a:pPr eaLnBrk="1" hangingPunct="1"/>
            <a:r>
              <a:rPr lang="en-US" dirty="0"/>
              <a:t>Mubarak Shah</a:t>
            </a:r>
          </a:p>
          <a:p>
            <a:pPr eaLnBrk="1" hangingPunct="1"/>
            <a:r>
              <a:rPr lang="en-US" dirty="0"/>
              <a:t>ECCV-2010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79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AutoShape 7"/>
          <p:cNvSpPr>
            <a:spLocks noChangeArrowheads="1"/>
          </p:cNvSpPr>
          <p:nvPr/>
        </p:nvSpPr>
        <p:spPr bwMode="auto">
          <a:xfrm>
            <a:off x="5105400" y="4114800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4" name="Freeform 59"/>
          <p:cNvSpPr>
            <a:spLocks/>
          </p:cNvSpPr>
          <p:nvPr/>
        </p:nvSpPr>
        <p:spPr bwMode="auto">
          <a:xfrm>
            <a:off x="8143875" y="3113088"/>
            <a:ext cx="609600" cy="609600"/>
          </a:xfrm>
          <a:custGeom>
            <a:avLst/>
            <a:gdLst>
              <a:gd name="T0" fmla="*/ 2147483647 w 384"/>
              <a:gd name="T1" fmla="*/ 2147483647 h 384"/>
              <a:gd name="T2" fmla="*/ 2147483647 w 384"/>
              <a:gd name="T3" fmla="*/ 0 h 384"/>
              <a:gd name="T4" fmla="*/ 2147483647 w 384"/>
              <a:gd name="T5" fmla="*/ 2147483647 h 384"/>
              <a:gd name="T6" fmla="*/ 0 w 384"/>
              <a:gd name="T7" fmla="*/ 2147483647 h 384"/>
              <a:gd name="T8" fmla="*/ 2147483647 w 384"/>
              <a:gd name="T9" fmla="*/ 2147483647 h 384"/>
              <a:gd name="T10" fmla="*/ 0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2147483647 w 384"/>
              <a:gd name="T19" fmla="*/ 2147483647 h 384"/>
              <a:gd name="T20" fmla="*/ 2147483647 w 384"/>
              <a:gd name="T21" fmla="*/ 2147483647 h 384"/>
              <a:gd name="T22" fmla="*/ 2147483647 w 384"/>
              <a:gd name="T23" fmla="*/ 2147483647 h 384"/>
              <a:gd name="T24" fmla="*/ 2147483647 w 384"/>
              <a:gd name="T25" fmla="*/ 2147483647 h 384"/>
              <a:gd name="T26" fmla="*/ 2147483647 w 384"/>
              <a:gd name="T27" fmla="*/ 2147483647 h 384"/>
              <a:gd name="T28" fmla="*/ 2147483647 w 384"/>
              <a:gd name="T29" fmla="*/ 2147483647 h 384"/>
              <a:gd name="T30" fmla="*/ 2147483647 w 384"/>
              <a:gd name="T31" fmla="*/ 2147483647 h 384"/>
              <a:gd name="T32" fmla="*/ 2147483647 w 384"/>
              <a:gd name="T33" fmla="*/ 2147483647 h 384"/>
              <a:gd name="T34" fmla="*/ 2147483647 w 384"/>
              <a:gd name="T35" fmla="*/ 2147483647 h 384"/>
              <a:gd name="T36" fmla="*/ 2147483647 w 384"/>
              <a:gd name="T37" fmla="*/ 2147483647 h 3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"/>
              <a:gd name="T58" fmla="*/ 0 h 384"/>
              <a:gd name="T59" fmla="*/ 384 w 384"/>
              <a:gd name="T60" fmla="*/ 384 h 3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" h="384">
                <a:moveTo>
                  <a:pt x="192" y="144"/>
                </a:moveTo>
                <a:lnTo>
                  <a:pt x="144" y="0"/>
                </a:lnTo>
                <a:lnTo>
                  <a:pt x="144" y="144"/>
                </a:lnTo>
                <a:lnTo>
                  <a:pt x="0" y="96"/>
                </a:lnTo>
                <a:lnTo>
                  <a:pt x="144" y="192"/>
                </a:lnTo>
                <a:lnTo>
                  <a:pt x="0" y="240"/>
                </a:lnTo>
                <a:lnTo>
                  <a:pt x="144" y="240"/>
                </a:lnTo>
                <a:lnTo>
                  <a:pt x="48" y="288"/>
                </a:lnTo>
                <a:lnTo>
                  <a:pt x="192" y="288"/>
                </a:lnTo>
                <a:lnTo>
                  <a:pt x="240" y="384"/>
                </a:lnTo>
                <a:lnTo>
                  <a:pt x="240" y="288"/>
                </a:lnTo>
                <a:lnTo>
                  <a:pt x="384" y="336"/>
                </a:lnTo>
                <a:lnTo>
                  <a:pt x="288" y="240"/>
                </a:lnTo>
                <a:lnTo>
                  <a:pt x="384" y="192"/>
                </a:lnTo>
                <a:lnTo>
                  <a:pt x="288" y="192"/>
                </a:lnTo>
                <a:lnTo>
                  <a:pt x="336" y="96"/>
                </a:lnTo>
                <a:lnTo>
                  <a:pt x="240" y="144"/>
                </a:lnTo>
                <a:lnTo>
                  <a:pt x="240" y="48"/>
                </a:lnTo>
                <a:lnTo>
                  <a:pt x="192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6805613" y="1912938"/>
            <a:ext cx="1335087" cy="858837"/>
          </a:xfrm>
          <a:prstGeom prst="parallelogram">
            <a:avLst>
              <a:gd name="adj" fmla="val 38863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Deriving Constraints (shadow)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017713"/>
            <a:ext cx="3657600" cy="4114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We have two vectors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Angle between them</a:t>
            </a:r>
          </a:p>
          <a:p>
            <a:pPr lvl="1" eaLnBrk="1" hangingPunct="1"/>
            <a:r>
              <a:rPr lang="en-US" sz="2000" dirty="0" smtClean="0"/>
              <a:t>The vectors are in world coordinates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/>
              <a:t>We need these vectors in image coordinates</a:t>
            </a:r>
          </a:p>
          <a:p>
            <a:pPr lvl="1" eaLnBrk="1" hangingPunct="1"/>
            <a:endParaRPr lang="en-US" sz="2000" dirty="0" smtClean="0"/>
          </a:p>
        </p:txBody>
      </p:sp>
      <p:sp>
        <p:nvSpPr>
          <p:cNvPr id="2059" name="Line 8"/>
          <p:cNvSpPr>
            <a:spLocks noChangeShapeType="1"/>
          </p:cNvSpPr>
          <p:nvPr/>
        </p:nvSpPr>
        <p:spPr bwMode="auto">
          <a:xfrm flipV="1">
            <a:off x="5105400" y="3962400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0" name="Line 9"/>
          <p:cNvSpPr>
            <a:spLocks noChangeShapeType="1"/>
          </p:cNvSpPr>
          <p:nvPr/>
        </p:nvSpPr>
        <p:spPr bwMode="auto">
          <a:xfrm>
            <a:off x="5105400" y="6172200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1" name="Line 10"/>
          <p:cNvSpPr>
            <a:spLocks noChangeShapeType="1"/>
          </p:cNvSpPr>
          <p:nvPr/>
        </p:nvSpPr>
        <p:spPr bwMode="auto">
          <a:xfrm flipV="1">
            <a:off x="5105400" y="4648200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2" name="Text Box 11"/>
          <p:cNvSpPr txBox="1">
            <a:spLocks noChangeArrowheads="1"/>
          </p:cNvSpPr>
          <p:nvPr/>
        </p:nvSpPr>
        <p:spPr bwMode="auto">
          <a:xfrm>
            <a:off x="4937125" y="355123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FF00"/>
                </a:solidFill>
              </a:rPr>
              <a:t>Z</a:t>
            </a:r>
          </a:p>
        </p:txBody>
      </p:sp>
      <p:sp>
        <p:nvSpPr>
          <p:cNvPr id="2063" name="Text Box 12"/>
          <p:cNvSpPr txBox="1">
            <a:spLocks noChangeArrowheads="1"/>
          </p:cNvSpPr>
          <p:nvPr/>
        </p:nvSpPr>
        <p:spPr bwMode="auto">
          <a:xfrm>
            <a:off x="5602288" y="4265613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064" name="Text Box 13"/>
          <p:cNvSpPr txBox="1">
            <a:spLocks noChangeArrowheads="1"/>
          </p:cNvSpPr>
          <p:nvPr/>
        </p:nvSpPr>
        <p:spPr bwMode="auto">
          <a:xfrm>
            <a:off x="7467600" y="61722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2065" name="Oval 14"/>
          <p:cNvSpPr>
            <a:spLocks noChangeArrowheads="1"/>
          </p:cNvSpPr>
          <p:nvPr/>
        </p:nvSpPr>
        <p:spPr bwMode="auto">
          <a:xfrm>
            <a:off x="7010400" y="4495800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6" name="Line 15"/>
          <p:cNvSpPr>
            <a:spLocks noChangeShapeType="1"/>
          </p:cNvSpPr>
          <p:nvPr/>
        </p:nvSpPr>
        <p:spPr bwMode="auto">
          <a:xfrm>
            <a:off x="7086600" y="464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7" name="Line 16"/>
          <p:cNvSpPr>
            <a:spLocks noChangeShapeType="1"/>
          </p:cNvSpPr>
          <p:nvPr/>
        </p:nvSpPr>
        <p:spPr bwMode="auto">
          <a:xfrm flipH="1">
            <a:off x="70104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8" name="Line 17"/>
          <p:cNvSpPr>
            <a:spLocks noChangeShapeType="1"/>
          </p:cNvSpPr>
          <p:nvPr/>
        </p:nvSpPr>
        <p:spPr bwMode="auto">
          <a:xfrm flipV="1">
            <a:off x="7086600" y="4648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69" name="Line 18"/>
          <p:cNvSpPr>
            <a:spLocks noChangeShapeType="1"/>
          </p:cNvSpPr>
          <p:nvPr/>
        </p:nvSpPr>
        <p:spPr bwMode="auto">
          <a:xfrm flipH="1" flipV="1">
            <a:off x="6934200" y="4648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0" name="Oval 19"/>
          <p:cNvSpPr>
            <a:spLocks noChangeArrowheads="1"/>
          </p:cNvSpPr>
          <p:nvPr/>
        </p:nvSpPr>
        <p:spPr bwMode="auto">
          <a:xfrm>
            <a:off x="8382000" y="333851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1" name="Freeform 20"/>
          <p:cNvSpPr>
            <a:spLocks/>
          </p:cNvSpPr>
          <p:nvPr/>
        </p:nvSpPr>
        <p:spPr bwMode="auto">
          <a:xfrm rot="1900609">
            <a:off x="6248400" y="4938713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2" name="Line 21"/>
          <p:cNvSpPr>
            <a:spLocks noChangeShapeType="1"/>
          </p:cNvSpPr>
          <p:nvPr/>
        </p:nvSpPr>
        <p:spPr bwMode="auto">
          <a:xfrm flipV="1">
            <a:off x="7094538" y="4710113"/>
            <a:ext cx="144462" cy="4397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3" name="Line 22"/>
          <p:cNvSpPr>
            <a:spLocks noChangeShapeType="1"/>
          </p:cNvSpPr>
          <p:nvPr/>
        </p:nvSpPr>
        <p:spPr bwMode="auto">
          <a:xfrm>
            <a:off x="70866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4" name="Line 23"/>
          <p:cNvSpPr>
            <a:spLocks noChangeShapeType="1"/>
          </p:cNvSpPr>
          <p:nvPr/>
        </p:nvSpPr>
        <p:spPr bwMode="auto">
          <a:xfrm>
            <a:off x="7086600" y="5167313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5" name="Line 24"/>
          <p:cNvSpPr>
            <a:spLocks noChangeShapeType="1"/>
          </p:cNvSpPr>
          <p:nvPr/>
        </p:nvSpPr>
        <p:spPr bwMode="auto">
          <a:xfrm flipV="1">
            <a:off x="7113588" y="4710113"/>
            <a:ext cx="1420812" cy="4413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51" name="Object 25"/>
          <p:cNvGraphicFramePr>
            <a:graphicFrameLocks noChangeAspect="1"/>
          </p:cNvGraphicFramePr>
          <p:nvPr/>
        </p:nvGraphicFramePr>
        <p:xfrm>
          <a:off x="7239000" y="4862513"/>
          <a:ext cx="152400" cy="139700"/>
        </p:xfrm>
        <a:graphic>
          <a:graphicData uri="http://schemas.openxmlformats.org/presentationml/2006/ole">
            <p:oleObj spid="_x0000_s24579" name="Equation" r:id="rId4" imgW="152334" imgH="139639" progId="Equation.3">
              <p:embed/>
            </p:oleObj>
          </a:graphicData>
        </a:graphic>
      </p:graphicFrame>
      <p:sp>
        <p:nvSpPr>
          <p:cNvPr id="2076" name="Freeform 26"/>
          <p:cNvSpPr>
            <a:spLocks/>
          </p:cNvSpPr>
          <p:nvPr/>
        </p:nvSpPr>
        <p:spPr bwMode="auto">
          <a:xfrm>
            <a:off x="7162800" y="5002213"/>
            <a:ext cx="88900" cy="88900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60000 65536"/>
              <a:gd name="T7" fmla="*/ 0 60000 65536"/>
              <a:gd name="T8" fmla="*/ 0 60000 65536"/>
              <a:gd name="T9" fmla="*/ 0 w 56"/>
              <a:gd name="T10" fmla="*/ 0 h 56"/>
              <a:gd name="T11" fmla="*/ 56 w 5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56">
                <a:moveTo>
                  <a:pt x="0" y="8"/>
                </a:moveTo>
                <a:cubicBezTo>
                  <a:pt x="20" y="4"/>
                  <a:pt x="40" y="0"/>
                  <a:pt x="48" y="8"/>
                </a:cubicBezTo>
                <a:cubicBezTo>
                  <a:pt x="56" y="16"/>
                  <a:pt x="48" y="48"/>
                  <a:pt x="48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52" name="Object 27"/>
          <p:cNvGraphicFramePr>
            <a:graphicFrameLocks noChangeAspect="1"/>
          </p:cNvGraphicFramePr>
          <p:nvPr/>
        </p:nvGraphicFramePr>
        <p:xfrm>
          <a:off x="8458200" y="4381500"/>
          <a:ext cx="201613" cy="317500"/>
        </p:xfrm>
        <a:graphic>
          <a:graphicData uri="http://schemas.openxmlformats.org/presentationml/2006/ole">
            <p:oleObj spid="_x0000_s24580" name="Equation" r:id="rId5" imgW="114120" imgH="177480" progId="Equation.3">
              <p:embed/>
            </p:oleObj>
          </a:graphicData>
        </a:graphic>
      </p:graphicFrame>
      <p:sp>
        <p:nvSpPr>
          <p:cNvPr id="14364" name="Line 28"/>
          <p:cNvSpPr>
            <a:spLocks noChangeShapeType="1"/>
          </p:cNvSpPr>
          <p:nvPr/>
        </p:nvSpPr>
        <p:spPr bwMode="auto">
          <a:xfrm flipH="1" flipV="1">
            <a:off x="5181600" y="2590800"/>
            <a:ext cx="609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65" name="Line 29"/>
          <p:cNvSpPr>
            <a:spLocks noChangeShapeType="1"/>
          </p:cNvSpPr>
          <p:nvPr/>
        </p:nvSpPr>
        <p:spPr bwMode="auto">
          <a:xfrm flipH="1" flipV="1">
            <a:off x="5181600" y="2590800"/>
            <a:ext cx="8382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 flipH="1" flipV="1">
            <a:off x="5181600" y="2590800"/>
            <a:ext cx="2286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 flipH="1" flipV="1">
            <a:off x="5181600" y="2590800"/>
            <a:ext cx="4572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68" name="Oval 32"/>
          <p:cNvSpPr>
            <a:spLocks noChangeArrowheads="1"/>
          </p:cNvSpPr>
          <p:nvPr/>
        </p:nvSpPr>
        <p:spPr bwMode="auto">
          <a:xfrm>
            <a:off x="5129213" y="254635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69" name="AutoShape 33"/>
          <p:cNvSpPr>
            <a:spLocks noChangeArrowheads="1"/>
          </p:cNvSpPr>
          <p:nvPr/>
        </p:nvSpPr>
        <p:spPr bwMode="auto">
          <a:xfrm>
            <a:off x="5715000" y="1905000"/>
            <a:ext cx="6858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6981825" y="1828800"/>
            <a:ext cx="9906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1" name="Freeform 35"/>
          <p:cNvSpPr>
            <a:spLocks/>
          </p:cNvSpPr>
          <p:nvPr/>
        </p:nvSpPr>
        <p:spPr bwMode="auto">
          <a:xfrm rot="-3810952">
            <a:off x="7504907" y="2440781"/>
            <a:ext cx="227012" cy="301625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2" name="Line 36"/>
          <p:cNvSpPr>
            <a:spLocks noChangeShapeType="1"/>
          </p:cNvSpPr>
          <p:nvPr/>
        </p:nvSpPr>
        <p:spPr bwMode="auto">
          <a:xfrm flipH="1">
            <a:off x="7154863" y="2430463"/>
            <a:ext cx="304800" cy="17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3" name="Line 37"/>
          <p:cNvSpPr>
            <a:spLocks noChangeShapeType="1"/>
          </p:cNvSpPr>
          <p:nvPr/>
        </p:nvSpPr>
        <p:spPr bwMode="auto">
          <a:xfrm flipH="1" flipV="1">
            <a:off x="7467600" y="2057400"/>
            <a:ext cx="6350" cy="3714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4" name="Oval 38"/>
          <p:cNvSpPr>
            <a:spLocks noChangeArrowheads="1"/>
          </p:cNvSpPr>
          <p:nvPr/>
        </p:nvSpPr>
        <p:spPr bwMode="auto">
          <a:xfrm>
            <a:off x="7439025" y="2133600"/>
            <a:ext cx="76200" cy="762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5" name="Line 39"/>
          <p:cNvSpPr>
            <a:spLocks noChangeShapeType="1"/>
          </p:cNvSpPr>
          <p:nvPr/>
        </p:nvSpPr>
        <p:spPr bwMode="auto">
          <a:xfrm>
            <a:off x="7462838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6" name="Line 40"/>
          <p:cNvSpPr>
            <a:spLocks noChangeShapeType="1"/>
          </p:cNvSpPr>
          <p:nvPr/>
        </p:nvSpPr>
        <p:spPr bwMode="auto">
          <a:xfrm flipH="1">
            <a:off x="73866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 flipV="1">
            <a:off x="74628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8" name="Line 42"/>
          <p:cNvSpPr>
            <a:spLocks noChangeShapeType="1"/>
          </p:cNvSpPr>
          <p:nvPr/>
        </p:nvSpPr>
        <p:spPr bwMode="auto">
          <a:xfrm flipH="1" flipV="1">
            <a:off x="73866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79" name="Line 43"/>
          <p:cNvSpPr>
            <a:spLocks noChangeShapeType="1"/>
          </p:cNvSpPr>
          <p:nvPr/>
        </p:nvSpPr>
        <p:spPr bwMode="auto">
          <a:xfrm>
            <a:off x="74628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80" name="Line 44"/>
          <p:cNvSpPr>
            <a:spLocks noChangeShapeType="1"/>
          </p:cNvSpPr>
          <p:nvPr/>
        </p:nvSpPr>
        <p:spPr bwMode="auto">
          <a:xfrm flipH="1" flipV="1">
            <a:off x="7239000" y="2286000"/>
            <a:ext cx="2286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 rot="2421018">
            <a:off x="5286375" y="2857500"/>
            <a:ext cx="685800" cy="381000"/>
            <a:chOff x="1344" y="3456"/>
            <a:chExt cx="841" cy="541"/>
          </a:xfrm>
          <a:solidFill>
            <a:srgbClr val="2DFFC8"/>
          </a:solidFill>
        </p:grpSpPr>
        <p:sp>
          <p:nvSpPr>
            <p:cNvPr id="2096" name="AutoShape 46"/>
            <p:cNvSpPr>
              <a:spLocks noChangeArrowheads="1"/>
            </p:cNvSpPr>
            <p:nvPr/>
          </p:nvSpPr>
          <p:spPr bwMode="auto">
            <a:xfrm>
              <a:off x="1344" y="3456"/>
              <a:ext cx="841" cy="541"/>
            </a:xfrm>
            <a:prstGeom prst="parallelogram">
              <a:avLst>
                <a:gd name="adj" fmla="val 38863"/>
              </a:avLst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7" name="Freeform 47"/>
            <p:cNvSpPr>
              <a:spLocks/>
            </p:cNvSpPr>
            <p:nvPr/>
          </p:nvSpPr>
          <p:spPr bwMode="auto">
            <a:xfrm rot="-3810952">
              <a:off x="1784" y="3789"/>
              <a:ext cx="143" cy="190"/>
            </a:xfrm>
            <a:custGeom>
              <a:avLst/>
              <a:gdLst>
                <a:gd name="T0" fmla="*/ 4 w 416"/>
                <a:gd name="T1" fmla="*/ 0 h 432"/>
                <a:gd name="T2" fmla="*/ 0 w 416"/>
                <a:gd name="T3" fmla="*/ 13 h 432"/>
                <a:gd name="T4" fmla="*/ 2 w 416"/>
                <a:gd name="T5" fmla="*/ 15 h 432"/>
                <a:gd name="T6" fmla="*/ 6 w 416"/>
                <a:gd name="T7" fmla="*/ 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6"/>
                <a:gd name="T13" fmla="*/ 0 h 432"/>
                <a:gd name="T14" fmla="*/ 416 w 416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6" h="432">
                  <a:moveTo>
                    <a:pt x="320" y="0"/>
                  </a:moveTo>
                  <a:cubicBezTo>
                    <a:pt x="192" y="136"/>
                    <a:pt x="64" y="272"/>
                    <a:pt x="32" y="336"/>
                  </a:cubicBezTo>
                  <a:cubicBezTo>
                    <a:pt x="0" y="400"/>
                    <a:pt x="64" y="432"/>
                    <a:pt x="128" y="384"/>
                  </a:cubicBezTo>
                  <a:cubicBezTo>
                    <a:pt x="192" y="336"/>
                    <a:pt x="304" y="192"/>
                    <a:pt x="416" y="48"/>
                  </a:cubicBezTo>
                </a:path>
              </a:pathLst>
            </a:cu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8" name="Line 48"/>
            <p:cNvSpPr>
              <a:spLocks noChangeShapeType="1"/>
            </p:cNvSpPr>
            <p:nvPr/>
          </p:nvSpPr>
          <p:spPr bwMode="auto">
            <a:xfrm flipH="1">
              <a:off x="1564" y="3782"/>
              <a:ext cx="192" cy="11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99" name="Line 49"/>
            <p:cNvSpPr>
              <a:spLocks noChangeShapeType="1"/>
            </p:cNvSpPr>
            <p:nvPr/>
          </p:nvSpPr>
          <p:spPr bwMode="auto">
            <a:xfrm flipH="1" flipV="1">
              <a:off x="1761" y="3547"/>
              <a:ext cx="4" cy="234"/>
            </a:xfrm>
            <a:prstGeom prst="line">
              <a:avLst/>
            </a:prstGeom>
            <a:grp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0" name="Oval 50"/>
            <p:cNvSpPr>
              <a:spLocks noChangeArrowheads="1"/>
            </p:cNvSpPr>
            <p:nvPr/>
          </p:nvSpPr>
          <p:spPr bwMode="auto">
            <a:xfrm>
              <a:off x="1743" y="3595"/>
              <a:ext cx="48" cy="4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1" name="Line 51"/>
            <p:cNvSpPr>
              <a:spLocks noChangeShapeType="1"/>
            </p:cNvSpPr>
            <p:nvPr/>
          </p:nvSpPr>
          <p:spPr bwMode="auto">
            <a:xfrm>
              <a:off x="1758" y="3643"/>
              <a:ext cx="0" cy="96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2" name="Line 52"/>
            <p:cNvSpPr>
              <a:spLocks noChangeShapeType="1"/>
            </p:cNvSpPr>
            <p:nvPr/>
          </p:nvSpPr>
          <p:spPr bwMode="auto">
            <a:xfrm flipH="1">
              <a:off x="1710" y="3739"/>
              <a:ext cx="48" cy="4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3" name="Line 53"/>
            <p:cNvSpPr>
              <a:spLocks noChangeShapeType="1"/>
            </p:cNvSpPr>
            <p:nvPr/>
          </p:nvSpPr>
          <p:spPr bwMode="auto">
            <a:xfrm flipV="1">
              <a:off x="1758" y="3643"/>
              <a:ext cx="48" cy="4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4" name="Line 54"/>
            <p:cNvSpPr>
              <a:spLocks noChangeShapeType="1"/>
            </p:cNvSpPr>
            <p:nvPr/>
          </p:nvSpPr>
          <p:spPr bwMode="auto">
            <a:xfrm flipH="1" flipV="1">
              <a:off x="1710" y="3643"/>
              <a:ext cx="48" cy="4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5" name="Line 55"/>
            <p:cNvSpPr>
              <a:spLocks noChangeShapeType="1"/>
            </p:cNvSpPr>
            <p:nvPr/>
          </p:nvSpPr>
          <p:spPr bwMode="auto">
            <a:xfrm>
              <a:off x="1758" y="3739"/>
              <a:ext cx="48" cy="4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06" name="Line 56"/>
            <p:cNvSpPr>
              <a:spLocks noChangeShapeType="1"/>
            </p:cNvSpPr>
            <p:nvPr/>
          </p:nvSpPr>
          <p:spPr bwMode="auto">
            <a:xfrm flipH="1" flipV="1">
              <a:off x="1617" y="3691"/>
              <a:ext cx="144" cy="96"/>
            </a:xfrm>
            <a:prstGeom prst="line">
              <a:avLst/>
            </a:prstGeom>
            <a:grp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4393" name="AutoShape 57"/>
          <p:cNvSpPr>
            <a:spLocks noChangeArrowheads="1"/>
          </p:cNvSpPr>
          <p:nvPr/>
        </p:nvSpPr>
        <p:spPr bwMode="auto">
          <a:xfrm rot="2036978">
            <a:off x="5486400" y="2743200"/>
            <a:ext cx="457200" cy="5334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2819400" y="2667000"/>
          <a:ext cx="1219200" cy="474133"/>
        </p:xfrm>
        <a:graphic>
          <a:graphicData uri="http://schemas.openxmlformats.org/presentationml/2006/ole">
            <p:oleObj spid="_x0000_s24582" name="Equation" r:id="rId6" imgW="685800" imgH="266400" progId="Equation.3">
              <p:embed/>
            </p:oleObj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381000" y="2667000"/>
          <a:ext cx="2176145" cy="473075"/>
        </p:xfrm>
        <a:graphic>
          <a:graphicData uri="http://schemas.openxmlformats.org/presentationml/2006/ole">
            <p:oleObj spid="_x0000_s24583" name="Equation" r:id="rId7" imgW="1168200" imgH="2538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4734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40" grpId="0" uiExpand="1" build="p"/>
      <p:bldP spid="14364" grpId="0" animBg="1"/>
      <p:bldP spid="14365" grpId="0" animBg="1"/>
      <p:bldP spid="14366" grpId="0" animBg="1"/>
      <p:bldP spid="14367" grpId="0" animBg="1"/>
      <p:bldP spid="14368" grpId="0" animBg="1"/>
      <p:bldP spid="14369" grpId="0" animBg="1"/>
      <p:bldP spid="14370" grpId="0" animBg="1"/>
      <p:bldP spid="14371" grpId="0" animBg="1"/>
      <p:bldP spid="14372" grpId="0" animBg="1"/>
      <p:bldP spid="14373" grpId="0" animBg="1"/>
      <p:bldP spid="14374" grpId="0" animBg="1"/>
      <p:bldP spid="14375" grpId="0" animBg="1"/>
      <p:bldP spid="14376" grpId="0" animBg="1"/>
      <p:bldP spid="14377" grpId="0" animBg="1"/>
      <p:bldP spid="14378" grpId="0" animBg="1"/>
      <p:bldP spid="14379" grpId="0" animBg="1"/>
      <p:bldP spid="14380" grpId="0" animBg="1"/>
      <p:bldP spid="143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Deriving Constraints (shadow)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Need</a:t>
            </a:r>
          </a:p>
          <a:p>
            <a:pPr lvl="1" eaLnBrk="1" hangingPunct="1"/>
            <a:r>
              <a:rPr lang="en-US" sz="2400" dirty="0" err="1" smtClean="0"/>
              <a:t>Orthorectify</a:t>
            </a:r>
            <a:r>
              <a:rPr lang="en-US" sz="2400" dirty="0" smtClean="0"/>
              <a:t> the image</a:t>
            </a:r>
          </a:p>
          <a:p>
            <a:pPr lvl="2" eaLnBrk="1" hangingPunct="1"/>
            <a:r>
              <a:rPr lang="en-US" sz="2000" dirty="0" smtClean="0"/>
              <a:t>Image angles become equal to world angles</a:t>
            </a:r>
          </a:p>
          <a:p>
            <a:pPr lvl="1" eaLnBrk="1" hangingPunct="1"/>
            <a:r>
              <a:rPr lang="en-US" sz="2400" dirty="0" smtClean="0"/>
              <a:t>Align </a:t>
            </a:r>
            <a:r>
              <a:rPr lang="en-US" sz="2400" dirty="0" err="1" smtClean="0"/>
              <a:t>orthorectified</a:t>
            </a:r>
            <a:r>
              <a:rPr lang="en-US" sz="2400" dirty="0" smtClean="0"/>
              <a:t> image with world </a:t>
            </a:r>
            <a:r>
              <a:rPr lang="en-US" sz="2400" dirty="0" err="1" smtClean="0"/>
              <a:t>coordiantes</a:t>
            </a:r>
            <a:endParaRPr lang="en-US" sz="2400" dirty="0" smtClean="0"/>
          </a:p>
          <a:p>
            <a:pPr lvl="2" eaLnBrk="1" hangingPunct="1"/>
            <a:r>
              <a:rPr lang="en-US" sz="2000" dirty="0" smtClean="0"/>
              <a:t>North and East directions</a:t>
            </a:r>
          </a:p>
          <a:p>
            <a:pPr eaLnBrk="1" hangingPunct="1"/>
            <a:r>
              <a:rPr lang="en-US" sz="2800" dirty="0" smtClean="0"/>
              <a:t>Metadata based </a:t>
            </a:r>
            <a:r>
              <a:rPr lang="en-US" sz="2800" dirty="0" err="1" smtClean="0"/>
              <a:t>orthorectification</a:t>
            </a:r>
            <a:r>
              <a:rPr lang="en-US" sz="2800" dirty="0" smtClean="0"/>
              <a:t> accomplishes both</a:t>
            </a:r>
          </a:p>
          <a:p>
            <a:pPr eaLnBrk="1" hangingPunct="1"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Freeform 38"/>
          <p:cNvSpPr>
            <a:spLocks/>
          </p:cNvSpPr>
          <p:nvPr/>
        </p:nvSpPr>
        <p:spPr bwMode="auto">
          <a:xfrm>
            <a:off x="8143875" y="3113088"/>
            <a:ext cx="609600" cy="609600"/>
          </a:xfrm>
          <a:custGeom>
            <a:avLst/>
            <a:gdLst>
              <a:gd name="T0" fmla="*/ 2147483647 w 384"/>
              <a:gd name="T1" fmla="*/ 2147483647 h 384"/>
              <a:gd name="T2" fmla="*/ 2147483647 w 384"/>
              <a:gd name="T3" fmla="*/ 0 h 384"/>
              <a:gd name="T4" fmla="*/ 2147483647 w 384"/>
              <a:gd name="T5" fmla="*/ 2147483647 h 384"/>
              <a:gd name="T6" fmla="*/ 0 w 384"/>
              <a:gd name="T7" fmla="*/ 2147483647 h 384"/>
              <a:gd name="T8" fmla="*/ 2147483647 w 384"/>
              <a:gd name="T9" fmla="*/ 2147483647 h 384"/>
              <a:gd name="T10" fmla="*/ 0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2147483647 w 384"/>
              <a:gd name="T19" fmla="*/ 2147483647 h 384"/>
              <a:gd name="T20" fmla="*/ 2147483647 w 384"/>
              <a:gd name="T21" fmla="*/ 2147483647 h 384"/>
              <a:gd name="T22" fmla="*/ 2147483647 w 384"/>
              <a:gd name="T23" fmla="*/ 2147483647 h 384"/>
              <a:gd name="T24" fmla="*/ 2147483647 w 384"/>
              <a:gd name="T25" fmla="*/ 2147483647 h 384"/>
              <a:gd name="T26" fmla="*/ 2147483647 w 384"/>
              <a:gd name="T27" fmla="*/ 2147483647 h 384"/>
              <a:gd name="T28" fmla="*/ 2147483647 w 384"/>
              <a:gd name="T29" fmla="*/ 2147483647 h 384"/>
              <a:gd name="T30" fmla="*/ 2147483647 w 384"/>
              <a:gd name="T31" fmla="*/ 2147483647 h 384"/>
              <a:gd name="T32" fmla="*/ 2147483647 w 384"/>
              <a:gd name="T33" fmla="*/ 2147483647 h 384"/>
              <a:gd name="T34" fmla="*/ 2147483647 w 384"/>
              <a:gd name="T35" fmla="*/ 2147483647 h 384"/>
              <a:gd name="T36" fmla="*/ 2147483647 w 384"/>
              <a:gd name="T37" fmla="*/ 2147483647 h 3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"/>
              <a:gd name="T58" fmla="*/ 0 h 384"/>
              <a:gd name="T59" fmla="*/ 384 w 384"/>
              <a:gd name="T60" fmla="*/ 384 h 3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" h="384">
                <a:moveTo>
                  <a:pt x="192" y="144"/>
                </a:moveTo>
                <a:lnTo>
                  <a:pt x="144" y="0"/>
                </a:lnTo>
                <a:lnTo>
                  <a:pt x="144" y="144"/>
                </a:lnTo>
                <a:lnTo>
                  <a:pt x="0" y="96"/>
                </a:lnTo>
                <a:lnTo>
                  <a:pt x="144" y="192"/>
                </a:lnTo>
                <a:lnTo>
                  <a:pt x="0" y="240"/>
                </a:lnTo>
                <a:lnTo>
                  <a:pt x="144" y="240"/>
                </a:lnTo>
                <a:lnTo>
                  <a:pt x="48" y="288"/>
                </a:lnTo>
                <a:lnTo>
                  <a:pt x="192" y="288"/>
                </a:lnTo>
                <a:lnTo>
                  <a:pt x="240" y="384"/>
                </a:lnTo>
                <a:lnTo>
                  <a:pt x="240" y="288"/>
                </a:lnTo>
                <a:lnTo>
                  <a:pt x="384" y="336"/>
                </a:lnTo>
                <a:lnTo>
                  <a:pt x="288" y="240"/>
                </a:lnTo>
                <a:lnTo>
                  <a:pt x="384" y="192"/>
                </a:lnTo>
                <a:lnTo>
                  <a:pt x="288" y="192"/>
                </a:lnTo>
                <a:lnTo>
                  <a:pt x="336" y="96"/>
                </a:lnTo>
                <a:lnTo>
                  <a:pt x="240" y="144"/>
                </a:lnTo>
                <a:lnTo>
                  <a:pt x="240" y="48"/>
                </a:lnTo>
                <a:lnTo>
                  <a:pt x="192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Ortho Rectification</a:t>
            </a:r>
          </a:p>
        </p:txBody>
      </p:sp>
      <p:sp>
        <p:nvSpPr>
          <p:cNvPr id="3078" name="AutoShape 3"/>
          <p:cNvSpPr>
            <a:spLocks noChangeArrowheads="1"/>
          </p:cNvSpPr>
          <p:nvPr/>
        </p:nvSpPr>
        <p:spPr bwMode="auto">
          <a:xfrm>
            <a:off x="5105400" y="4114800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Line 4"/>
          <p:cNvSpPr>
            <a:spLocks noChangeShapeType="1"/>
          </p:cNvSpPr>
          <p:nvPr/>
        </p:nvSpPr>
        <p:spPr bwMode="auto">
          <a:xfrm flipV="1">
            <a:off x="5105400" y="3962400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5105400" y="6172200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1" name="Line 6"/>
          <p:cNvSpPr>
            <a:spLocks noChangeShapeType="1"/>
          </p:cNvSpPr>
          <p:nvPr/>
        </p:nvSpPr>
        <p:spPr bwMode="auto">
          <a:xfrm flipV="1">
            <a:off x="5105400" y="4648200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4937125" y="3551238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FF00"/>
                </a:solidFill>
              </a:rPr>
              <a:t>Z</a:t>
            </a:r>
          </a:p>
        </p:txBody>
      </p:sp>
      <p:sp>
        <p:nvSpPr>
          <p:cNvPr id="3083" name="Text Box 8"/>
          <p:cNvSpPr txBox="1">
            <a:spLocks noChangeArrowheads="1"/>
          </p:cNvSpPr>
          <p:nvPr/>
        </p:nvSpPr>
        <p:spPr bwMode="auto">
          <a:xfrm>
            <a:off x="5602288" y="4265613"/>
            <a:ext cx="30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7467600" y="6172200"/>
            <a:ext cx="30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3085" name="Oval 10"/>
          <p:cNvSpPr>
            <a:spLocks noChangeArrowheads="1"/>
          </p:cNvSpPr>
          <p:nvPr/>
        </p:nvSpPr>
        <p:spPr bwMode="auto">
          <a:xfrm>
            <a:off x="7010400" y="4495800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1"/>
          <p:cNvSpPr>
            <a:spLocks noChangeShapeType="1"/>
          </p:cNvSpPr>
          <p:nvPr/>
        </p:nvSpPr>
        <p:spPr bwMode="auto">
          <a:xfrm>
            <a:off x="7086600" y="464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7" name="Line 12"/>
          <p:cNvSpPr>
            <a:spLocks noChangeShapeType="1"/>
          </p:cNvSpPr>
          <p:nvPr/>
        </p:nvSpPr>
        <p:spPr bwMode="auto">
          <a:xfrm flipH="1">
            <a:off x="70104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3"/>
          <p:cNvSpPr>
            <a:spLocks noChangeShapeType="1"/>
          </p:cNvSpPr>
          <p:nvPr/>
        </p:nvSpPr>
        <p:spPr bwMode="auto">
          <a:xfrm flipV="1">
            <a:off x="7086600" y="4648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4"/>
          <p:cNvSpPr>
            <a:spLocks noChangeShapeType="1"/>
          </p:cNvSpPr>
          <p:nvPr/>
        </p:nvSpPr>
        <p:spPr bwMode="auto">
          <a:xfrm flipH="1" flipV="1">
            <a:off x="6934200" y="4648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0" name="Oval 15"/>
          <p:cNvSpPr>
            <a:spLocks noChangeArrowheads="1"/>
          </p:cNvSpPr>
          <p:nvPr/>
        </p:nvSpPr>
        <p:spPr bwMode="auto">
          <a:xfrm>
            <a:off x="8382000" y="333851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Freeform 16"/>
          <p:cNvSpPr>
            <a:spLocks/>
          </p:cNvSpPr>
          <p:nvPr/>
        </p:nvSpPr>
        <p:spPr bwMode="auto">
          <a:xfrm rot="1900609">
            <a:off x="6248400" y="4938713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17"/>
          <p:cNvSpPr>
            <a:spLocks noChangeShapeType="1"/>
          </p:cNvSpPr>
          <p:nvPr/>
        </p:nvSpPr>
        <p:spPr bwMode="auto">
          <a:xfrm flipV="1">
            <a:off x="7094538" y="4710113"/>
            <a:ext cx="144462" cy="4397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18"/>
          <p:cNvSpPr>
            <a:spLocks noChangeShapeType="1"/>
          </p:cNvSpPr>
          <p:nvPr/>
        </p:nvSpPr>
        <p:spPr bwMode="auto">
          <a:xfrm>
            <a:off x="70866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" name="Line 19"/>
          <p:cNvSpPr>
            <a:spLocks noChangeShapeType="1"/>
          </p:cNvSpPr>
          <p:nvPr/>
        </p:nvSpPr>
        <p:spPr bwMode="auto">
          <a:xfrm>
            <a:off x="7086600" y="5167313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5" name="Line 20"/>
          <p:cNvSpPr>
            <a:spLocks noChangeShapeType="1"/>
          </p:cNvSpPr>
          <p:nvPr/>
        </p:nvSpPr>
        <p:spPr bwMode="auto">
          <a:xfrm flipV="1">
            <a:off x="7113588" y="4710113"/>
            <a:ext cx="1420812" cy="4413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074" name="Object 21"/>
          <p:cNvGraphicFramePr>
            <a:graphicFrameLocks noChangeAspect="1"/>
          </p:cNvGraphicFramePr>
          <p:nvPr/>
        </p:nvGraphicFramePr>
        <p:xfrm>
          <a:off x="7239000" y="4862513"/>
          <a:ext cx="152400" cy="139700"/>
        </p:xfrm>
        <a:graphic>
          <a:graphicData uri="http://schemas.openxmlformats.org/presentationml/2006/ole">
            <p:oleObj spid="_x0000_s25602" name="Equation" r:id="rId3" imgW="152334" imgH="139639" progId="Equation.3">
              <p:embed/>
            </p:oleObj>
          </a:graphicData>
        </a:graphic>
      </p:graphicFrame>
      <p:sp>
        <p:nvSpPr>
          <p:cNvPr id="3096" name="Freeform 22"/>
          <p:cNvSpPr>
            <a:spLocks/>
          </p:cNvSpPr>
          <p:nvPr/>
        </p:nvSpPr>
        <p:spPr bwMode="auto">
          <a:xfrm>
            <a:off x="7162800" y="5002213"/>
            <a:ext cx="88900" cy="88900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60000 65536"/>
              <a:gd name="T7" fmla="*/ 0 60000 65536"/>
              <a:gd name="T8" fmla="*/ 0 60000 65536"/>
              <a:gd name="T9" fmla="*/ 0 w 56"/>
              <a:gd name="T10" fmla="*/ 0 h 56"/>
              <a:gd name="T11" fmla="*/ 56 w 5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56">
                <a:moveTo>
                  <a:pt x="0" y="8"/>
                </a:moveTo>
                <a:cubicBezTo>
                  <a:pt x="20" y="4"/>
                  <a:pt x="40" y="0"/>
                  <a:pt x="48" y="8"/>
                </a:cubicBezTo>
                <a:cubicBezTo>
                  <a:pt x="56" y="16"/>
                  <a:pt x="48" y="48"/>
                  <a:pt x="48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075" name="Object 23"/>
          <p:cNvGraphicFramePr>
            <a:graphicFrameLocks noChangeAspect="1"/>
          </p:cNvGraphicFramePr>
          <p:nvPr/>
        </p:nvGraphicFramePr>
        <p:xfrm>
          <a:off x="8458200" y="4381500"/>
          <a:ext cx="201613" cy="317500"/>
        </p:xfrm>
        <a:graphic>
          <a:graphicData uri="http://schemas.openxmlformats.org/presentationml/2006/ole">
            <p:oleObj spid="_x0000_s25603" name="Equation" r:id="rId4" imgW="114102" imgH="177492" progId="Equation.3">
              <p:embed/>
            </p:oleObj>
          </a:graphicData>
        </a:graphic>
      </p:graphicFrame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381000" y="2209800"/>
            <a:ext cx="419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dirty="0">
                <a:solidFill>
                  <a:schemeClr val="bg1"/>
                </a:solidFill>
              </a:rPr>
              <a:t>Metadata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400" dirty="0">
                <a:solidFill>
                  <a:schemeClr val="bg1"/>
                </a:solidFill>
              </a:rPr>
              <a:t>Sensor Parameters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Sensor Elevation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Sensor Azimuth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Sensor Roll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400" dirty="0">
                <a:solidFill>
                  <a:schemeClr val="bg1"/>
                </a:solidFill>
              </a:rPr>
              <a:t>Aircraft Parameters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Latitude Longitude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Heading, Pitch, Yaw, Roll</a:t>
            </a: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5410200" y="3124200"/>
            <a:ext cx="7620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flipV="1">
            <a:off x="5410200" y="2438400"/>
            <a:ext cx="7620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flipV="1">
            <a:off x="5410200" y="2286000"/>
            <a:ext cx="304800" cy="8382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5562600" y="19050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FF00"/>
                </a:solidFill>
              </a:rPr>
              <a:t>Z</a:t>
            </a:r>
            <a:r>
              <a:rPr lang="en-US" sz="1200" baseline="-25000">
                <a:solidFill>
                  <a:srgbClr val="00FF00"/>
                </a:solidFill>
              </a:rPr>
              <a:t>uav</a:t>
            </a:r>
            <a:endParaRPr lang="en-US" sz="1200">
              <a:solidFill>
                <a:srgbClr val="00FF00"/>
              </a:solidFill>
            </a:endParaRP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6172200" y="3124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</a:rPr>
              <a:t>X</a:t>
            </a:r>
            <a:r>
              <a:rPr lang="en-US" sz="1200" baseline="-25000">
                <a:solidFill>
                  <a:srgbClr val="0000FF"/>
                </a:solidFill>
              </a:rPr>
              <a:t>uav</a:t>
            </a:r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V="1">
            <a:off x="5410200" y="2971800"/>
            <a:ext cx="533400" cy="1524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V="1">
            <a:off x="5410200" y="2438400"/>
            <a:ext cx="76200" cy="685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 flipH="1" flipV="1">
            <a:off x="5029200" y="2514600"/>
            <a:ext cx="381000" cy="609600"/>
          </a:xfrm>
          <a:prstGeom prst="line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4876800" y="21336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FF00"/>
                </a:solidFill>
              </a:rPr>
              <a:t>Z</a:t>
            </a:r>
            <a:r>
              <a:rPr lang="en-US" sz="1200" baseline="-25000">
                <a:solidFill>
                  <a:srgbClr val="00FF00"/>
                </a:solidFill>
              </a:rPr>
              <a:t>cam</a:t>
            </a:r>
            <a:endParaRPr lang="en-US" sz="1200">
              <a:solidFill>
                <a:srgbClr val="00FF00"/>
              </a:solidFill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5334000" y="20574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0000"/>
                </a:solidFill>
              </a:rPr>
              <a:t>Y</a:t>
            </a:r>
            <a:r>
              <a:rPr lang="en-US" sz="1200" baseline="-25000">
                <a:solidFill>
                  <a:srgbClr val="FF0000"/>
                </a:solidFill>
              </a:rPr>
              <a:t>cam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5980113" y="2803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solidFill>
                  <a:srgbClr val="0000FF"/>
                </a:solidFill>
              </a:rPr>
              <a:t>X</a:t>
            </a:r>
            <a:r>
              <a:rPr lang="en-US" sz="1200" baseline="-25000" dirty="0" err="1">
                <a:solidFill>
                  <a:srgbClr val="0000FF"/>
                </a:solidFill>
              </a:rPr>
              <a:t>cam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6172200" y="221615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solidFill>
                  <a:srgbClr val="FF0000"/>
                </a:solidFill>
              </a:rPr>
              <a:t>Y</a:t>
            </a:r>
            <a:r>
              <a:rPr lang="en-US" sz="1200" baseline="-25000" dirty="0" err="1">
                <a:solidFill>
                  <a:srgbClr val="FF0000"/>
                </a:solidFill>
              </a:rPr>
              <a:t>uav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8" grpId="0" build="p"/>
      <p:bldP spid="16409" grpId="0" animBg="1"/>
      <p:bldP spid="16410" grpId="0" animBg="1"/>
      <p:bldP spid="16411" grpId="0" animBg="1"/>
      <p:bldP spid="16412" grpId="0"/>
      <p:bldP spid="16413" grpId="0"/>
      <p:bldP spid="16415" grpId="0" animBg="1"/>
      <p:bldP spid="16416" grpId="0" animBg="1"/>
      <p:bldP spid="16417" grpId="0" animBg="1"/>
      <p:bldP spid="16418" grpId="0"/>
      <p:bldP spid="16419" grpId="0"/>
      <p:bldP spid="16420" grpId="0"/>
      <p:bldP spid="164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Freeform 63"/>
          <p:cNvSpPr>
            <a:spLocks/>
          </p:cNvSpPr>
          <p:nvPr/>
        </p:nvSpPr>
        <p:spPr bwMode="auto">
          <a:xfrm>
            <a:off x="8143875" y="3113088"/>
            <a:ext cx="609600" cy="609600"/>
          </a:xfrm>
          <a:custGeom>
            <a:avLst/>
            <a:gdLst>
              <a:gd name="T0" fmla="*/ 2147483647 w 384"/>
              <a:gd name="T1" fmla="*/ 2147483647 h 384"/>
              <a:gd name="T2" fmla="*/ 2147483647 w 384"/>
              <a:gd name="T3" fmla="*/ 0 h 384"/>
              <a:gd name="T4" fmla="*/ 2147483647 w 384"/>
              <a:gd name="T5" fmla="*/ 2147483647 h 384"/>
              <a:gd name="T6" fmla="*/ 0 w 384"/>
              <a:gd name="T7" fmla="*/ 2147483647 h 384"/>
              <a:gd name="T8" fmla="*/ 2147483647 w 384"/>
              <a:gd name="T9" fmla="*/ 2147483647 h 384"/>
              <a:gd name="T10" fmla="*/ 0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2147483647 w 384"/>
              <a:gd name="T19" fmla="*/ 2147483647 h 384"/>
              <a:gd name="T20" fmla="*/ 2147483647 w 384"/>
              <a:gd name="T21" fmla="*/ 2147483647 h 384"/>
              <a:gd name="T22" fmla="*/ 2147483647 w 384"/>
              <a:gd name="T23" fmla="*/ 2147483647 h 384"/>
              <a:gd name="T24" fmla="*/ 2147483647 w 384"/>
              <a:gd name="T25" fmla="*/ 2147483647 h 384"/>
              <a:gd name="T26" fmla="*/ 2147483647 w 384"/>
              <a:gd name="T27" fmla="*/ 2147483647 h 384"/>
              <a:gd name="T28" fmla="*/ 2147483647 w 384"/>
              <a:gd name="T29" fmla="*/ 2147483647 h 384"/>
              <a:gd name="T30" fmla="*/ 2147483647 w 384"/>
              <a:gd name="T31" fmla="*/ 2147483647 h 384"/>
              <a:gd name="T32" fmla="*/ 2147483647 w 384"/>
              <a:gd name="T33" fmla="*/ 2147483647 h 384"/>
              <a:gd name="T34" fmla="*/ 2147483647 w 384"/>
              <a:gd name="T35" fmla="*/ 2147483647 h 384"/>
              <a:gd name="T36" fmla="*/ 2147483647 w 384"/>
              <a:gd name="T37" fmla="*/ 2147483647 h 3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"/>
              <a:gd name="T58" fmla="*/ 0 h 384"/>
              <a:gd name="T59" fmla="*/ 384 w 384"/>
              <a:gd name="T60" fmla="*/ 384 h 3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" h="384">
                <a:moveTo>
                  <a:pt x="192" y="144"/>
                </a:moveTo>
                <a:lnTo>
                  <a:pt x="144" y="0"/>
                </a:lnTo>
                <a:lnTo>
                  <a:pt x="144" y="144"/>
                </a:lnTo>
                <a:lnTo>
                  <a:pt x="0" y="96"/>
                </a:lnTo>
                <a:lnTo>
                  <a:pt x="144" y="192"/>
                </a:lnTo>
                <a:lnTo>
                  <a:pt x="0" y="240"/>
                </a:lnTo>
                <a:lnTo>
                  <a:pt x="144" y="240"/>
                </a:lnTo>
                <a:lnTo>
                  <a:pt x="48" y="288"/>
                </a:lnTo>
                <a:lnTo>
                  <a:pt x="192" y="288"/>
                </a:lnTo>
                <a:lnTo>
                  <a:pt x="240" y="384"/>
                </a:lnTo>
                <a:lnTo>
                  <a:pt x="240" y="288"/>
                </a:lnTo>
                <a:lnTo>
                  <a:pt x="384" y="336"/>
                </a:lnTo>
                <a:lnTo>
                  <a:pt x="288" y="240"/>
                </a:lnTo>
                <a:lnTo>
                  <a:pt x="384" y="192"/>
                </a:lnTo>
                <a:lnTo>
                  <a:pt x="288" y="192"/>
                </a:lnTo>
                <a:lnTo>
                  <a:pt x="336" y="96"/>
                </a:lnTo>
                <a:lnTo>
                  <a:pt x="240" y="144"/>
                </a:lnTo>
                <a:lnTo>
                  <a:pt x="240" y="48"/>
                </a:lnTo>
                <a:lnTo>
                  <a:pt x="192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Ortho Rectification</a:t>
            </a:r>
          </a:p>
        </p:txBody>
      </p:sp>
      <p:sp>
        <p:nvSpPr>
          <p:cNvPr id="4107" name="AutoShape 3"/>
          <p:cNvSpPr>
            <a:spLocks noChangeArrowheads="1"/>
          </p:cNvSpPr>
          <p:nvPr/>
        </p:nvSpPr>
        <p:spPr bwMode="auto">
          <a:xfrm>
            <a:off x="5105400" y="4114800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Line 4"/>
          <p:cNvSpPr>
            <a:spLocks noChangeShapeType="1"/>
          </p:cNvSpPr>
          <p:nvPr/>
        </p:nvSpPr>
        <p:spPr bwMode="auto">
          <a:xfrm flipV="1">
            <a:off x="5105400" y="3962400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9" name="Line 5"/>
          <p:cNvSpPr>
            <a:spLocks noChangeShapeType="1"/>
          </p:cNvSpPr>
          <p:nvPr/>
        </p:nvSpPr>
        <p:spPr bwMode="auto">
          <a:xfrm>
            <a:off x="5105400" y="6172200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0" name="Line 6"/>
          <p:cNvSpPr>
            <a:spLocks noChangeShapeType="1"/>
          </p:cNvSpPr>
          <p:nvPr/>
        </p:nvSpPr>
        <p:spPr bwMode="auto">
          <a:xfrm flipV="1">
            <a:off x="5105400" y="4648200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1" name="Text Box 7"/>
          <p:cNvSpPr txBox="1">
            <a:spLocks noChangeArrowheads="1"/>
          </p:cNvSpPr>
          <p:nvPr/>
        </p:nvSpPr>
        <p:spPr bwMode="auto">
          <a:xfrm>
            <a:off x="4937125" y="355123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</a:rPr>
              <a:t>Z</a:t>
            </a:r>
          </a:p>
        </p:txBody>
      </p:sp>
      <p:sp>
        <p:nvSpPr>
          <p:cNvPr id="4112" name="Text Box 8"/>
          <p:cNvSpPr txBox="1">
            <a:spLocks noChangeArrowheads="1"/>
          </p:cNvSpPr>
          <p:nvPr/>
        </p:nvSpPr>
        <p:spPr bwMode="auto">
          <a:xfrm>
            <a:off x="5602288" y="426561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113" name="Text Box 9"/>
          <p:cNvSpPr txBox="1">
            <a:spLocks noChangeArrowheads="1"/>
          </p:cNvSpPr>
          <p:nvPr/>
        </p:nvSpPr>
        <p:spPr bwMode="auto">
          <a:xfrm>
            <a:off x="7467600" y="61722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4114" name="Oval 10"/>
          <p:cNvSpPr>
            <a:spLocks noChangeArrowheads="1"/>
          </p:cNvSpPr>
          <p:nvPr/>
        </p:nvSpPr>
        <p:spPr bwMode="auto">
          <a:xfrm>
            <a:off x="7010400" y="4495800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11"/>
          <p:cNvSpPr>
            <a:spLocks noChangeShapeType="1"/>
          </p:cNvSpPr>
          <p:nvPr/>
        </p:nvSpPr>
        <p:spPr bwMode="auto">
          <a:xfrm>
            <a:off x="7086600" y="464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Line 12"/>
          <p:cNvSpPr>
            <a:spLocks noChangeShapeType="1"/>
          </p:cNvSpPr>
          <p:nvPr/>
        </p:nvSpPr>
        <p:spPr bwMode="auto">
          <a:xfrm flipH="1">
            <a:off x="70104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Line 13"/>
          <p:cNvSpPr>
            <a:spLocks noChangeShapeType="1"/>
          </p:cNvSpPr>
          <p:nvPr/>
        </p:nvSpPr>
        <p:spPr bwMode="auto">
          <a:xfrm flipV="1">
            <a:off x="7086600" y="4648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Line 14"/>
          <p:cNvSpPr>
            <a:spLocks noChangeShapeType="1"/>
          </p:cNvSpPr>
          <p:nvPr/>
        </p:nvSpPr>
        <p:spPr bwMode="auto">
          <a:xfrm flipH="1" flipV="1">
            <a:off x="6934200" y="4648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Oval 15"/>
          <p:cNvSpPr>
            <a:spLocks noChangeArrowheads="1"/>
          </p:cNvSpPr>
          <p:nvPr/>
        </p:nvSpPr>
        <p:spPr bwMode="auto">
          <a:xfrm>
            <a:off x="8382000" y="333851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Freeform 16"/>
          <p:cNvSpPr>
            <a:spLocks/>
          </p:cNvSpPr>
          <p:nvPr/>
        </p:nvSpPr>
        <p:spPr bwMode="auto">
          <a:xfrm rot="1900609">
            <a:off x="6248400" y="4938713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Line 17"/>
          <p:cNvSpPr>
            <a:spLocks noChangeShapeType="1"/>
          </p:cNvSpPr>
          <p:nvPr/>
        </p:nvSpPr>
        <p:spPr bwMode="auto">
          <a:xfrm flipV="1">
            <a:off x="7094538" y="4710113"/>
            <a:ext cx="144462" cy="4397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2" name="Line 18"/>
          <p:cNvSpPr>
            <a:spLocks noChangeShapeType="1"/>
          </p:cNvSpPr>
          <p:nvPr/>
        </p:nvSpPr>
        <p:spPr bwMode="auto">
          <a:xfrm>
            <a:off x="70866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3" name="Line 19"/>
          <p:cNvSpPr>
            <a:spLocks noChangeShapeType="1"/>
          </p:cNvSpPr>
          <p:nvPr/>
        </p:nvSpPr>
        <p:spPr bwMode="auto">
          <a:xfrm>
            <a:off x="7086600" y="5167313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4" name="Line 20"/>
          <p:cNvSpPr>
            <a:spLocks noChangeShapeType="1"/>
          </p:cNvSpPr>
          <p:nvPr/>
        </p:nvSpPr>
        <p:spPr bwMode="auto">
          <a:xfrm flipV="1">
            <a:off x="7113588" y="4710113"/>
            <a:ext cx="1420812" cy="4413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ChangeAspect="1"/>
          </p:cNvGraphicFramePr>
          <p:nvPr/>
        </p:nvGraphicFramePr>
        <p:xfrm>
          <a:off x="7239000" y="4862513"/>
          <a:ext cx="152400" cy="139700"/>
        </p:xfrm>
        <a:graphic>
          <a:graphicData uri="http://schemas.openxmlformats.org/presentationml/2006/ole">
            <p:oleObj spid="_x0000_s26626" name="Equation" r:id="rId3" imgW="152334" imgH="139639" progId="Equation.3">
              <p:embed/>
            </p:oleObj>
          </a:graphicData>
        </a:graphic>
      </p:graphicFrame>
      <p:sp>
        <p:nvSpPr>
          <p:cNvPr id="4125" name="Freeform 22"/>
          <p:cNvSpPr>
            <a:spLocks/>
          </p:cNvSpPr>
          <p:nvPr/>
        </p:nvSpPr>
        <p:spPr bwMode="auto">
          <a:xfrm>
            <a:off x="7162800" y="5002213"/>
            <a:ext cx="88900" cy="88900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60000 65536"/>
              <a:gd name="T7" fmla="*/ 0 60000 65536"/>
              <a:gd name="T8" fmla="*/ 0 60000 65536"/>
              <a:gd name="T9" fmla="*/ 0 w 56"/>
              <a:gd name="T10" fmla="*/ 0 h 56"/>
              <a:gd name="T11" fmla="*/ 56 w 5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56">
                <a:moveTo>
                  <a:pt x="0" y="8"/>
                </a:moveTo>
                <a:cubicBezTo>
                  <a:pt x="20" y="4"/>
                  <a:pt x="40" y="0"/>
                  <a:pt x="48" y="8"/>
                </a:cubicBezTo>
                <a:cubicBezTo>
                  <a:pt x="56" y="16"/>
                  <a:pt x="48" y="48"/>
                  <a:pt x="48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099" name="Object 23"/>
          <p:cNvGraphicFramePr>
            <a:graphicFrameLocks noChangeAspect="1"/>
          </p:cNvGraphicFramePr>
          <p:nvPr/>
        </p:nvGraphicFramePr>
        <p:xfrm>
          <a:off x="8458200" y="4381500"/>
          <a:ext cx="201613" cy="317500"/>
        </p:xfrm>
        <a:graphic>
          <a:graphicData uri="http://schemas.openxmlformats.org/presentationml/2006/ole">
            <p:oleObj spid="_x0000_s26627" name="Equation" r:id="rId4" imgW="114102" imgH="177492" progId="Equation.3">
              <p:embed/>
            </p:oleObj>
          </a:graphicData>
        </a:graphic>
      </p:graphicFrame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48213" y="2774950"/>
            <a:ext cx="966787" cy="730250"/>
            <a:chOff x="2991" y="1748"/>
            <a:chExt cx="609" cy="460"/>
          </a:xfrm>
        </p:grpSpPr>
        <p:sp>
          <p:nvSpPr>
            <p:cNvPr id="4142" name="Line 25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384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Line 26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52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Line 27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144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Line 28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288" cy="4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Oval 29"/>
            <p:cNvSpPr>
              <a:spLocks noChangeArrowheads="1"/>
            </p:cNvSpPr>
            <p:nvPr/>
          </p:nvSpPr>
          <p:spPr bwMode="auto">
            <a:xfrm>
              <a:off x="2991" y="174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 rot="2421018">
              <a:off x="3168" y="1920"/>
              <a:ext cx="432" cy="240"/>
              <a:chOff x="1344" y="3456"/>
              <a:chExt cx="841" cy="541"/>
            </a:xfrm>
          </p:grpSpPr>
          <p:sp>
            <p:nvSpPr>
              <p:cNvPr id="4149" name="AutoShape 31"/>
              <p:cNvSpPr>
                <a:spLocks noChangeArrowheads="1"/>
              </p:cNvSpPr>
              <p:nvPr/>
            </p:nvSpPr>
            <p:spPr bwMode="auto">
              <a:xfrm>
                <a:off x="1344" y="3456"/>
                <a:ext cx="841" cy="541"/>
              </a:xfrm>
              <a:prstGeom prst="parallelogram">
                <a:avLst>
                  <a:gd name="adj" fmla="val 38863"/>
                </a:avLst>
              </a:prstGeom>
              <a:solidFill>
                <a:srgbClr val="2DFFC8">
                  <a:alpha val="70195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0" name="Freeform 32"/>
              <p:cNvSpPr>
                <a:spLocks/>
              </p:cNvSpPr>
              <p:nvPr/>
            </p:nvSpPr>
            <p:spPr bwMode="auto">
              <a:xfrm rot="-3810952">
                <a:off x="1784" y="3789"/>
                <a:ext cx="143" cy="190"/>
              </a:xfrm>
              <a:custGeom>
                <a:avLst/>
                <a:gdLst>
                  <a:gd name="T0" fmla="*/ 1 w 416"/>
                  <a:gd name="T1" fmla="*/ 0 h 432"/>
                  <a:gd name="T2" fmla="*/ 0 w 416"/>
                  <a:gd name="T3" fmla="*/ 6 h 432"/>
                  <a:gd name="T4" fmla="*/ 1 w 416"/>
                  <a:gd name="T5" fmla="*/ 7 h 432"/>
                  <a:gd name="T6" fmla="*/ 2 w 416"/>
                  <a:gd name="T7" fmla="*/ 1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6"/>
                  <a:gd name="T13" fmla="*/ 0 h 432"/>
                  <a:gd name="T14" fmla="*/ 416 w 416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6" h="432">
                    <a:moveTo>
                      <a:pt x="320" y="0"/>
                    </a:moveTo>
                    <a:cubicBezTo>
                      <a:pt x="192" y="136"/>
                      <a:pt x="64" y="272"/>
                      <a:pt x="32" y="336"/>
                    </a:cubicBezTo>
                    <a:cubicBezTo>
                      <a:pt x="0" y="400"/>
                      <a:pt x="64" y="432"/>
                      <a:pt x="128" y="384"/>
                    </a:cubicBezTo>
                    <a:cubicBezTo>
                      <a:pt x="192" y="336"/>
                      <a:pt x="304" y="192"/>
                      <a:pt x="416" y="48"/>
                    </a:cubicBezTo>
                  </a:path>
                </a:pathLst>
              </a:custGeom>
              <a:solidFill>
                <a:srgbClr val="108E6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1" name="Line 33"/>
              <p:cNvSpPr>
                <a:spLocks noChangeShapeType="1"/>
              </p:cNvSpPr>
              <p:nvPr/>
            </p:nvSpPr>
            <p:spPr bwMode="auto">
              <a:xfrm flipH="1">
                <a:off x="1564" y="3782"/>
                <a:ext cx="192" cy="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Line 34"/>
              <p:cNvSpPr>
                <a:spLocks noChangeShapeType="1"/>
              </p:cNvSpPr>
              <p:nvPr/>
            </p:nvSpPr>
            <p:spPr bwMode="auto">
              <a:xfrm flipH="1" flipV="1">
                <a:off x="1761" y="3547"/>
                <a:ext cx="4" cy="23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3" name="Oval 35"/>
              <p:cNvSpPr>
                <a:spLocks noChangeArrowheads="1"/>
              </p:cNvSpPr>
              <p:nvPr/>
            </p:nvSpPr>
            <p:spPr bwMode="auto">
              <a:xfrm>
                <a:off x="1743" y="3595"/>
                <a:ext cx="48" cy="48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4" name="Line 36"/>
              <p:cNvSpPr>
                <a:spLocks noChangeShapeType="1"/>
              </p:cNvSpPr>
              <p:nvPr/>
            </p:nvSpPr>
            <p:spPr bwMode="auto">
              <a:xfrm>
                <a:off x="1758" y="3643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5" name="Line 37"/>
              <p:cNvSpPr>
                <a:spLocks noChangeShapeType="1"/>
              </p:cNvSpPr>
              <p:nvPr/>
            </p:nvSpPr>
            <p:spPr bwMode="auto">
              <a:xfrm flipH="1">
                <a:off x="1710" y="3739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6" name="Line 38"/>
              <p:cNvSpPr>
                <a:spLocks noChangeShapeType="1"/>
              </p:cNvSpPr>
              <p:nvPr/>
            </p:nvSpPr>
            <p:spPr bwMode="auto">
              <a:xfrm flipV="1">
                <a:off x="1758" y="3643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Line 39"/>
              <p:cNvSpPr>
                <a:spLocks noChangeShapeType="1"/>
              </p:cNvSpPr>
              <p:nvPr/>
            </p:nvSpPr>
            <p:spPr bwMode="auto">
              <a:xfrm flipH="1" flipV="1">
                <a:off x="1710" y="3643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Line 40"/>
              <p:cNvSpPr>
                <a:spLocks noChangeShapeType="1"/>
              </p:cNvSpPr>
              <p:nvPr/>
            </p:nvSpPr>
            <p:spPr bwMode="auto">
              <a:xfrm>
                <a:off x="1758" y="3739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Line 41"/>
              <p:cNvSpPr>
                <a:spLocks noChangeShapeType="1"/>
              </p:cNvSpPr>
              <p:nvPr/>
            </p:nvSpPr>
            <p:spPr bwMode="auto">
              <a:xfrm flipH="1" flipV="1">
                <a:off x="1617" y="3691"/>
                <a:ext cx="144" cy="9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48" name="AutoShape 42"/>
            <p:cNvSpPr>
              <a:spLocks noChangeArrowheads="1"/>
            </p:cNvSpPr>
            <p:nvPr/>
          </p:nvSpPr>
          <p:spPr bwMode="auto">
            <a:xfrm rot="2036978">
              <a:off x="3216" y="1872"/>
              <a:ext cx="288" cy="336"/>
            </a:xfrm>
            <a:prstGeom prst="parallelogram">
              <a:avLst>
                <a:gd name="adj" fmla="val 25000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27" name="AutoShape 43"/>
          <p:cNvSpPr>
            <a:spLocks noChangeArrowheads="1"/>
          </p:cNvSpPr>
          <p:nvPr/>
        </p:nvSpPr>
        <p:spPr bwMode="auto">
          <a:xfrm>
            <a:off x="6805613" y="1912938"/>
            <a:ext cx="1335087" cy="858837"/>
          </a:xfrm>
          <a:prstGeom prst="parallelogram">
            <a:avLst>
              <a:gd name="adj" fmla="val 38863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Rectangle 44"/>
          <p:cNvSpPr>
            <a:spLocks noChangeArrowheads="1"/>
          </p:cNvSpPr>
          <p:nvPr/>
        </p:nvSpPr>
        <p:spPr bwMode="auto">
          <a:xfrm>
            <a:off x="6981825" y="1828800"/>
            <a:ext cx="9906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Freeform 45"/>
          <p:cNvSpPr>
            <a:spLocks/>
          </p:cNvSpPr>
          <p:nvPr/>
        </p:nvSpPr>
        <p:spPr bwMode="auto">
          <a:xfrm rot="-3810952">
            <a:off x="7504907" y="2440781"/>
            <a:ext cx="227012" cy="301625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0" name="Line 46"/>
          <p:cNvSpPr>
            <a:spLocks noChangeShapeType="1"/>
          </p:cNvSpPr>
          <p:nvPr/>
        </p:nvSpPr>
        <p:spPr bwMode="auto">
          <a:xfrm flipH="1">
            <a:off x="7154863" y="2430463"/>
            <a:ext cx="304800" cy="17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1" name="Line 47"/>
          <p:cNvSpPr>
            <a:spLocks noChangeShapeType="1"/>
          </p:cNvSpPr>
          <p:nvPr/>
        </p:nvSpPr>
        <p:spPr bwMode="auto">
          <a:xfrm flipH="1" flipV="1">
            <a:off x="7467600" y="2057400"/>
            <a:ext cx="6350" cy="3714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2" name="Oval 48"/>
          <p:cNvSpPr>
            <a:spLocks noChangeArrowheads="1"/>
          </p:cNvSpPr>
          <p:nvPr/>
        </p:nvSpPr>
        <p:spPr bwMode="auto">
          <a:xfrm>
            <a:off x="7439025" y="2133600"/>
            <a:ext cx="76200" cy="762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3" name="Line 49"/>
          <p:cNvSpPr>
            <a:spLocks noChangeShapeType="1"/>
          </p:cNvSpPr>
          <p:nvPr/>
        </p:nvSpPr>
        <p:spPr bwMode="auto">
          <a:xfrm>
            <a:off x="7462838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Line 50"/>
          <p:cNvSpPr>
            <a:spLocks noChangeShapeType="1"/>
          </p:cNvSpPr>
          <p:nvPr/>
        </p:nvSpPr>
        <p:spPr bwMode="auto">
          <a:xfrm flipH="1">
            <a:off x="73866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Line 51"/>
          <p:cNvSpPr>
            <a:spLocks noChangeShapeType="1"/>
          </p:cNvSpPr>
          <p:nvPr/>
        </p:nvSpPr>
        <p:spPr bwMode="auto">
          <a:xfrm flipV="1">
            <a:off x="74628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Line 52"/>
          <p:cNvSpPr>
            <a:spLocks noChangeShapeType="1"/>
          </p:cNvSpPr>
          <p:nvPr/>
        </p:nvSpPr>
        <p:spPr bwMode="auto">
          <a:xfrm flipH="1" flipV="1">
            <a:off x="73866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Line 53"/>
          <p:cNvSpPr>
            <a:spLocks noChangeShapeType="1"/>
          </p:cNvSpPr>
          <p:nvPr/>
        </p:nvSpPr>
        <p:spPr bwMode="auto">
          <a:xfrm>
            <a:off x="74628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Line 54"/>
          <p:cNvSpPr>
            <a:spLocks noChangeShapeType="1"/>
          </p:cNvSpPr>
          <p:nvPr/>
        </p:nvSpPr>
        <p:spPr bwMode="auto">
          <a:xfrm flipH="1" flipV="1">
            <a:off x="7239000" y="2286000"/>
            <a:ext cx="2286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381000" y="22098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>
                <a:solidFill>
                  <a:schemeClr val="bg1"/>
                </a:solidFill>
              </a:rPr>
              <a:t>Use metadata parameters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Obtain Sensor Model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Place Image Plane In world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Ray Trace to </a:t>
            </a:r>
            <a:r>
              <a:rPr lang="en-US" sz="2000" dirty="0" err="1">
                <a:solidFill>
                  <a:schemeClr val="bg1"/>
                </a:solidFill>
              </a:rPr>
              <a:t>groundplane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465" name="AutoShape 57"/>
          <p:cNvSpPr>
            <a:spLocks noChangeArrowheads="1"/>
          </p:cNvSpPr>
          <p:nvPr/>
        </p:nvSpPr>
        <p:spPr bwMode="auto">
          <a:xfrm rot="10800000">
            <a:off x="6553200" y="2971800"/>
            <a:ext cx="6858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66" name="Line 58"/>
          <p:cNvSpPr>
            <a:spLocks noChangeShapeType="1"/>
          </p:cNvSpPr>
          <p:nvPr/>
        </p:nvSpPr>
        <p:spPr bwMode="auto">
          <a:xfrm>
            <a:off x="4800600" y="2819400"/>
            <a:ext cx="2971800" cy="2057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7467" name="Object 59"/>
          <p:cNvGraphicFramePr>
            <a:graphicFrameLocks noChangeAspect="1"/>
          </p:cNvGraphicFramePr>
          <p:nvPr/>
        </p:nvGraphicFramePr>
        <p:xfrm>
          <a:off x="1144588" y="5640388"/>
          <a:ext cx="2446337" cy="411162"/>
        </p:xfrm>
        <a:graphic>
          <a:graphicData uri="http://schemas.openxmlformats.org/presentationml/2006/ole">
            <p:oleObj spid="_x0000_s26628" name="Equation" r:id="rId5" imgW="1358640" imgH="228600" progId="Equation.3">
              <p:embed/>
            </p:oleObj>
          </a:graphicData>
        </a:graphic>
      </p:graphicFrame>
      <p:graphicFrame>
        <p:nvGraphicFramePr>
          <p:cNvPr id="17468" name="Object 60"/>
          <p:cNvGraphicFramePr>
            <a:graphicFrameLocks noChangeAspect="1"/>
          </p:cNvGraphicFramePr>
          <p:nvPr/>
        </p:nvGraphicFramePr>
        <p:xfrm>
          <a:off x="1150938" y="5029200"/>
          <a:ext cx="1873250" cy="457200"/>
        </p:xfrm>
        <a:graphic>
          <a:graphicData uri="http://schemas.openxmlformats.org/presentationml/2006/ole">
            <p:oleObj spid="_x0000_s26629" name="Equation" r:id="rId6" imgW="1041120" imgH="253800" progId="Equation.3">
              <p:embed/>
            </p:oleObj>
          </a:graphicData>
        </a:graphic>
      </p:graphicFrame>
      <p:graphicFrame>
        <p:nvGraphicFramePr>
          <p:cNvPr id="17469" name="Object 61"/>
          <p:cNvGraphicFramePr>
            <a:graphicFrameLocks noChangeAspect="1"/>
          </p:cNvGraphicFramePr>
          <p:nvPr/>
        </p:nvGraphicFramePr>
        <p:xfrm>
          <a:off x="1116013" y="6170613"/>
          <a:ext cx="1693862" cy="458787"/>
        </p:xfrm>
        <a:graphic>
          <a:graphicData uri="http://schemas.openxmlformats.org/presentationml/2006/ole">
            <p:oleObj spid="_x0000_s26630" name="Equation" r:id="rId7" imgW="939600" imgH="253800" progId="Equation.3">
              <p:embed/>
            </p:oleObj>
          </a:graphicData>
        </a:graphic>
      </p:graphicFrame>
      <p:graphicFrame>
        <p:nvGraphicFramePr>
          <p:cNvPr id="17470" name="Object 62"/>
          <p:cNvGraphicFramePr>
            <a:graphicFrameLocks noChangeAspect="1"/>
          </p:cNvGraphicFramePr>
          <p:nvPr/>
        </p:nvGraphicFramePr>
        <p:xfrm>
          <a:off x="1304925" y="4546600"/>
          <a:ext cx="1576388" cy="457200"/>
        </p:xfrm>
        <a:graphic>
          <a:graphicData uri="http://schemas.openxmlformats.org/presentationml/2006/ole">
            <p:oleObj spid="_x0000_s26631" name="Equation" r:id="rId8" imgW="876240" imgH="2538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3" grpId="0" build="p"/>
      <p:bldP spid="17465" grpId="0" animBg="1"/>
      <p:bldP spid="174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Freeform 63"/>
          <p:cNvSpPr>
            <a:spLocks/>
          </p:cNvSpPr>
          <p:nvPr/>
        </p:nvSpPr>
        <p:spPr bwMode="auto">
          <a:xfrm>
            <a:off x="8143875" y="3113088"/>
            <a:ext cx="609600" cy="609600"/>
          </a:xfrm>
          <a:custGeom>
            <a:avLst/>
            <a:gdLst>
              <a:gd name="T0" fmla="*/ 2147483647 w 384"/>
              <a:gd name="T1" fmla="*/ 2147483647 h 384"/>
              <a:gd name="T2" fmla="*/ 2147483647 w 384"/>
              <a:gd name="T3" fmla="*/ 0 h 384"/>
              <a:gd name="T4" fmla="*/ 2147483647 w 384"/>
              <a:gd name="T5" fmla="*/ 2147483647 h 384"/>
              <a:gd name="T6" fmla="*/ 0 w 384"/>
              <a:gd name="T7" fmla="*/ 2147483647 h 384"/>
              <a:gd name="T8" fmla="*/ 2147483647 w 384"/>
              <a:gd name="T9" fmla="*/ 2147483647 h 384"/>
              <a:gd name="T10" fmla="*/ 0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2147483647 w 384"/>
              <a:gd name="T19" fmla="*/ 2147483647 h 384"/>
              <a:gd name="T20" fmla="*/ 2147483647 w 384"/>
              <a:gd name="T21" fmla="*/ 2147483647 h 384"/>
              <a:gd name="T22" fmla="*/ 2147483647 w 384"/>
              <a:gd name="T23" fmla="*/ 2147483647 h 384"/>
              <a:gd name="T24" fmla="*/ 2147483647 w 384"/>
              <a:gd name="T25" fmla="*/ 2147483647 h 384"/>
              <a:gd name="T26" fmla="*/ 2147483647 w 384"/>
              <a:gd name="T27" fmla="*/ 2147483647 h 384"/>
              <a:gd name="T28" fmla="*/ 2147483647 w 384"/>
              <a:gd name="T29" fmla="*/ 2147483647 h 384"/>
              <a:gd name="T30" fmla="*/ 2147483647 w 384"/>
              <a:gd name="T31" fmla="*/ 2147483647 h 384"/>
              <a:gd name="T32" fmla="*/ 2147483647 w 384"/>
              <a:gd name="T33" fmla="*/ 2147483647 h 384"/>
              <a:gd name="T34" fmla="*/ 2147483647 w 384"/>
              <a:gd name="T35" fmla="*/ 2147483647 h 384"/>
              <a:gd name="T36" fmla="*/ 2147483647 w 384"/>
              <a:gd name="T37" fmla="*/ 2147483647 h 3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"/>
              <a:gd name="T58" fmla="*/ 0 h 384"/>
              <a:gd name="T59" fmla="*/ 384 w 384"/>
              <a:gd name="T60" fmla="*/ 384 h 3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" h="384">
                <a:moveTo>
                  <a:pt x="192" y="144"/>
                </a:moveTo>
                <a:lnTo>
                  <a:pt x="144" y="0"/>
                </a:lnTo>
                <a:lnTo>
                  <a:pt x="144" y="144"/>
                </a:lnTo>
                <a:lnTo>
                  <a:pt x="0" y="96"/>
                </a:lnTo>
                <a:lnTo>
                  <a:pt x="144" y="192"/>
                </a:lnTo>
                <a:lnTo>
                  <a:pt x="0" y="240"/>
                </a:lnTo>
                <a:lnTo>
                  <a:pt x="144" y="240"/>
                </a:lnTo>
                <a:lnTo>
                  <a:pt x="48" y="288"/>
                </a:lnTo>
                <a:lnTo>
                  <a:pt x="192" y="288"/>
                </a:lnTo>
                <a:lnTo>
                  <a:pt x="240" y="384"/>
                </a:lnTo>
                <a:lnTo>
                  <a:pt x="240" y="288"/>
                </a:lnTo>
                <a:lnTo>
                  <a:pt x="384" y="336"/>
                </a:lnTo>
                <a:lnTo>
                  <a:pt x="288" y="240"/>
                </a:lnTo>
                <a:lnTo>
                  <a:pt x="384" y="192"/>
                </a:lnTo>
                <a:lnTo>
                  <a:pt x="288" y="192"/>
                </a:lnTo>
                <a:lnTo>
                  <a:pt x="336" y="96"/>
                </a:lnTo>
                <a:lnTo>
                  <a:pt x="240" y="144"/>
                </a:lnTo>
                <a:lnTo>
                  <a:pt x="240" y="48"/>
                </a:lnTo>
                <a:lnTo>
                  <a:pt x="192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Ortho Rectification</a:t>
            </a:r>
          </a:p>
        </p:txBody>
      </p:sp>
      <p:sp>
        <p:nvSpPr>
          <p:cNvPr id="4107" name="AutoShape 3"/>
          <p:cNvSpPr>
            <a:spLocks noChangeArrowheads="1"/>
          </p:cNvSpPr>
          <p:nvPr/>
        </p:nvSpPr>
        <p:spPr bwMode="auto">
          <a:xfrm>
            <a:off x="5105400" y="4114800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Line 4"/>
          <p:cNvSpPr>
            <a:spLocks noChangeShapeType="1"/>
          </p:cNvSpPr>
          <p:nvPr/>
        </p:nvSpPr>
        <p:spPr bwMode="auto">
          <a:xfrm flipV="1">
            <a:off x="5105400" y="3962400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9" name="Line 5"/>
          <p:cNvSpPr>
            <a:spLocks noChangeShapeType="1"/>
          </p:cNvSpPr>
          <p:nvPr/>
        </p:nvSpPr>
        <p:spPr bwMode="auto">
          <a:xfrm>
            <a:off x="5105400" y="6172200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0" name="Line 6"/>
          <p:cNvSpPr>
            <a:spLocks noChangeShapeType="1"/>
          </p:cNvSpPr>
          <p:nvPr/>
        </p:nvSpPr>
        <p:spPr bwMode="auto">
          <a:xfrm flipV="1">
            <a:off x="5105400" y="4648200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1" name="Text Box 7"/>
          <p:cNvSpPr txBox="1">
            <a:spLocks noChangeArrowheads="1"/>
          </p:cNvSpPr>
          <p:nvPr/>
        </p:nvSpPr>
        <p:spPr bwMode="auto">
          <a:xfrm>
            <a:off x="4937125" y="355123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</a:rPr>
              <a:t>Z</a:t>
            </a:r>
          </a:p>
        </p:txBody>
      </p:sp>
      <p:sp>
        <p:nvSpPr>
          <p:cNvPr id="4112" name="Text Box 8"/>
          <p:cNvSpPr txBox="1">
            <a:spLocks noChangeArrowheads="1"/>
          </p:cNvSpPr>
          <p:nvPr/>
        </p:nvSpPr>
        <p:spPr bwMode="auto">
          <a:xfrm>
            <a:off x="5602288" y="426561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113" name="Text Box 9"/>
          <p:cNvSpPr txBox="1">
            <a:spLocks noChangeArrowheads="1"/>
          </p:cNvSpPr>
          <p:nvPr/>
        </p:nvSpPr>
        <p:spPr bwMode="auto">
          <a:xfrm>
            <a:off x="7467600" y="61722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4114" name="Oval 10"/>
          <p:cNvSpPr>
            <a:spLocks noChangeArrowheads="1"/>
          </p:cNvSpPr>
          <p:nvPr/>
        </p:nvSpPr>
        <p:spPr bwMode="auto">
          <a:xfrm>
            <a:off x="7010400" y="4495800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11"/>
          <p:cNvSpPr>
            <a:spLocks noChangeShapeType="1"/>
          </p:cNvSpPr>
          <p:nvPr/>
        </p:nvSpPr>
        <p:spPr bwMode="auto">
          <a:xfrm>
            <a:off x="7086600" y="464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Line 12"/>
          <p:cNvSpPr>
            <a:spLocks noChangeShapeType="1"/>
          </p:cNvSpPr>
          <p:nvPr/>
        </p:nvSpPr>
        <p:spPr bwMode="auto">
          <a:xfrm flipH="1">
            <a:off x="70104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Line 13"/>
          <p:cNvSpPr>
            <a:spLocks noChangeShapeType="1"/>
          </p:cNvSpPr>
          <p:nvPr/>
        </p:nvSpPr>
        <p:spPr bwMode="auto">
          <a:xfrm flipV="1">
            <a:off x="7086600" y="4648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Line 14"/>
          <p:cNvSpPr>
            <a:spLocks noChangeShapeType="1"/>
          </p:cNvSpPr>
          <p:nvPr/>
        </p:nvSpPr>
        <p:spPr bwMode="auto">
          <a:xfrm flipH="1" flipV="1">
            <a:off x="6934200" y="4648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Oval 15"/>
          <p:cNvSpPr>
            <a:spLocks noChangeArrowheads="1"/>
          </p:cNvSpPr>
          <p:nvPr/>
        </p:nvSpPr>
        <p:spPr bwMode="auto">
          <a:xfrm>
            <a:off x="8382000" y="333851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Freeform 16"/>
          <p:cNvSpPr>
            <a:spLocks/>
          </p:cNvSpPr>
          <p:nvPr/>
        </p:nvSpPr>
        <p:spPr bwMode="auto">
          <a:xfrm rot="1900609">
            <a:off x="6248400" y="4938713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Line 17"/>
          <p:cNvSpPr>
            <a:spLocks noChangeShapeType="1"/>
          </p:cNvSpPr>
          <p:nvPr/>
        </p:nvSpPr>
        <p:spPr bwMode="auto">
          <a:xfrm flipV="1">
            <a:off x="7094538" y="4710113"/>
            <a:ext cx="144462" cy="4397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2" name="Line 18"/>
          <p:cNvSpPr>
            <a:spLocks noChangeShapeType="1"/>
          </p:cNvSpPr>
          <p:nvPr/>
        </p:nvSpPr>
        <p:spPr bwMode="auto">
          <a:xfrm>
            <a:off x="7086600" y="4876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3" name="Line 19"/>
          <p:cNvSpPr>
            <a:spLocks noChangeShapeType="1"/>
          </p:cNvSpPr>
          <p:nvPr/>
        </p:nvSpPr>
        <p:spPr bwMode="auto">
          <a:xfrm>
            <a:off x="7086600" y="5167313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4" name="Line 20"/>
          <p:cNvSpPr>
            <a:spLocks noChangeShapeType="1"/>
          </p:cNvSpPr>
          <p:nvPr/>
        </p:nvSpPr>
        <p:spPr bwMode="auto">
          <a:xfrm flipV="1">
            <a:off x="7113588" y="4710113"/>
            <a:ext cx="1420812" cy="4413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ChangeAspect="1"/>
          </p:cNvGraphicFramePr>
          <p:nvPr/>
        </p:nvGraphicFramePr>
        <p:xfrm>
          <a:off x="7239000" y="4862513"/>
          <a:ext cx="152400" cy="139700"/>
        </p:xfrm>
        <a:graphic>
          <a:graphicData uri="http://schemas.openxmlformats.org/presentationml/2006/ole">
            <p:oleObj spid="_x0000_s27650" name="Equation" r:id="rId3" imgW="152334" imgH="139639" progId="Equation.3">
              <p:embed/>
            </p:oleObj>
          </a:graphicData>
        </a:graphic>
      </p:graphicFrame>
      <p:sp>
        <p:nvSpPr>
          <p:cNvPr id="4125" name="Freeform 22"/>
          <p:cNvSpPr>
            <a:spLocks/>
          </p:cNvSpPr>
          <p:nvPr/>
        </p:nvSpPr>
        <p:spPr bwMode="auto">
          <a:xfrm>
            <a:off x="7162800" y="5002213"/>
            <a:ext cx="88900" cy="88900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60000 65536"/>
              <a:gd name="T7" fmla="*/ 0 60000 65536"/>
              <a:gd name="T8" fmla="*/ 0 60000 65536"/>
              <a:gd name="T9" fmla="*/ 0 w 56"/>
              <a:gd name="T10" fmla="*/ 0 h 56"/>
              <a:gd name="T11" fmla="*/ 56 w 5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56">
                <a:moveTo>
                  <a:pt x="0" y="8"/>
                </a:moveTo>
                <a:cubicBezTo>
                  <a:pt x="20" y="4"/>
                  <a:pt x="40" y="0"/>
                  <a:pt x="48" y="8"/>
                </a:cubicBezTo>
                <a:cubicBezTo>
                  <a:pt x="56" y="16"/>
                  <a:pt x="48" y="48"/>
                  <a:pt x="48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099" name="Object 23"/>
          <p:cNvGraphicFramePr>
            <a:graphicFrameLocks noChangeAspect="1"/>
          </p:cNvGraphicFramePr>
          <p:nvPr/>
        </p:nvGraphicFramePr>
        <p:xfrm>
          <a:off x="8458200" y="4381500"/>
          <a:ext cx="201613" cy="317500"/>
        </p:xfrm>
        <a:graphic>
          <a:graphicData uri="http://schemas.openxmlformats.org/presentationml/2006/ole">
            <p:oleObj spid="_x0000_s27651" name="Equation" r:id="rId4" imgW="114102" imgH="177492" progId="Equation.3">
              <p:embed/>
            </p:oleObj>
          </a:graphicData>
        </a:graphic>
      </p:graphicFrame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48213" y="2774950"/>
            <a:ext cx="966787" cy="730250"/>
            <a:chOff x="2991" y="1748"/>
            <a:chExt cx="609" cy="460"/>
          </a:xfrm>
        </p:grpSpPr>
        <p:sp>
          <p:nvSpPr>
            <p:cNvPr id="4142" name="Line 25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384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Line 26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52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Line 27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144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Line 28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288" cy="4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Oval 29"/>
            <p:cNvSpPr>
              <a:spLocks noChangeArrowheads="1"/>
            </p:cNvSpPr>
            <p:nvPr/>
          </p:nvSpPr>
          <p:spPr bwMode="auto">
            <a:xfrm>
              <a:off x="2991" y="174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 rot="2421018">
              <a:off x="3168" y="1920"/>
              <a:ext cx="432" cy="240"/>
              <a:chOff x="1344" y="3456"/>
              <a:chExt cx="841" cy="541"/>
            </a:xfrm>
          </p:grpSpPr>
          <p:sp>
            <p:nvSpPr>
              <p:cNvPr id="4149" name="AutoShape 31"/>
              <p:cNvSpPr>
                <a:spLocks noChangeArrowheads="1"/>
              </p:cNvSpPr>
              <p:nvPr/>
            </p:nvSpPr>
            <p:spPr bwMode="auto">
              <a:xfrm>
                <a:off x="1344" y="3456"/>
                <a:ext cx="841" cy="541"/>
              </a:xfrm>
              <a:prstGeom prst="parallelogram">
                <a:avLst>
                  <a:gd name="adj" fmla="val 38863"/>
                </a:avLst>
              </a:prstGeom>
              <a:solidFill>
                <a:srgbClr val="2DFFC8">
                  <a:alpha val="70195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0" name="Freeform 32"/>
              <p:cNvSpPr>
                <a:spLocks/>
              </p:cNvSpPr>
              <p:nvPr/>
            </p:nvSpPr>
            <p:spPr bwMode="auto">
              <a:xfrm rot="-3810952">
                <a:off x="1784" y="3789"/>
                <a:ext cx="143" cy="190"/>
              </a:xfrm>
              <a:custGeom>
                <a:avLst/>
                <a:gdLst>
                  <a:gd name="T0" fmla="*/ 1 w 416"/>
                  <a:gd name="T1" fmla="*/ 0 h 432"/>
                  <a:gd name="T2" fmla="*/ 0 w 416"/>
                  <a:gd name="T3" fmla="*/ 6 h 432"/>
                  <a:gd name="T4" fmla="*/ 1 w 416"/>
                  <a:gd name="T5" fmla="*/ 7 h 432"/>
                  <a:gd name="T6" fmla="*/ 2 w 416"/>
                  <a:gd name="T7" fmla="*/ 1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6"/>
                  <a:gd name="T13" fmla="*/ 0 h 432"/>
                  <a:gd name="T14" fmla="*/ 416 w 416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6" h="432">
                    <a:moveTo>
                      <a:pt x="320" y="0"/>
                    </a:moveTo>
                    <a:cubicBezTo>
                      <a:pt x="192" y="136"/>
                      <a:pt x="64" y="272"/>
                      <a:pt x="32" y="336"/>
                    </a:cubicBezTo>
                    <a:cubicBezTo>
                      <a:pt x="0" y="400"/>
                      <a:pt x="64" y="432"/>
                      <a:pt x="128" y="384"/>
                    </a:cubicBezTo>
                    <a:cubicBezTo>
                      <a:pt x="192" y="336"/>
                      <a:pt x="304" y="192"/>
                      <a:pt x="416" y="48"/>
                    </a:cubicBezTo>
                  </a:path>
                </a:pathLst>
              </a:custGeom>
              <a:solidFill>
                <a:srgbClr val="108E6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1" name="Line 33"/>
              <p:cNvSpPr>
                <a:spLocks noChangeShapeType="1"/>
              </p:cNvSpPr>
              <p:nvPr/>
            </p:nvSpPr>
            <p:spPr bwMode="auto">
              <a:xfrm flipH="1">
                <a:off x="1564" y="3782"/>
                <a:ext cx="192" cy="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2" name="Line 34"/>
              <p:cNvSpPr>
                <a:spLocks noChangeShapeType="1"/>
              </p:cNvSpPr>
              <p:nvPr/>
            </p:nvSpPr>
            <p:spPr bwMode="auto">
              <a:xfrm flipH="1" flipV="1">
                <a:off x="1761" y="3547"/>
                <a:ext cx="4" cy="23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3" name="Oval 35"/>
              <p:cNvSpPr>
                <a:spLocks noChangeArrowheads="1"/>
              </p:cNvSpPr>
              <p:nvPr/>
            </p:nvSpPr>
            <p:spPr bwMode="auto">
              <a:xfrm>
                <a:off x="1743" y="3595"/>
                <a:ext cx="48" cy="48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54" name="Line 36"/>
              <p:cNvSpPr>
                <a:spLocks noChangeShapeType="1"/>
              </p:cNvSpPr>
              <p:nvPr/>
            </p:nvSpPr>
            <p:spPr bwMode="auto">
              <a:xfrm>
                <a:off x="1758" y="3643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5" name="Line 37"/>
              <p:cNvSpPr>
                <a:spLocks noChangeShapeType="1"/>
              </p:cNvSpPr>
              <p:nvPr/>
            </p:nvSpPr>
            <p:spPr bwMode="auto">
              <a:xfrm flipH="1">
                <a:off x="1710" y="3739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6" name="Line 38"/>
              <p:cNvSpPr>
                <a:spLocks noChangeShapeType="1"/>
              </p:cNvSpPr>
              <p:nvPr/>
            </p:nvSpPr>
            <p:spPr bwMode="auto">
              <a:xfrm flipV="1">
                <a:off x="1758" y="3643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Line 39"/>
              <p:cNvSpPr>
                <a:spLocks noChangeShapeType="1"/>
              </p:cNvSpPr>
              <p:nvPr/>
            </p:nvSpPr>
            <p:spPr bwMode="auto">
              <a:xfrm flipH="1" flipV="1">
                <a:off x="1710" y="3643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Line 40"/>
              <p:cNvSpPr>
                <a:spLocks noChangeShapeType="1"/>
              </p:cNvSpPr>
              <p:nvPr/>
            </p:nvSpPr>
            <p:spPr bwMode="auto">
              <a:xfrm>
                <a:off x="1758" y="3739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Line 41"/>
              <p:cNvSpPr>
                <a:spLocks noChangeShapeType="1"/>
              </p:cNvSpPr>
              <p:nvPr/>
            </p:nvSpPr>
            <p:spPr bwMode="auto">
              <a:xfrm flipH="1" flipV="1">
                <a:off x="1617" y="3691"/>
                <a:ext cx="144" cy="9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48" name="AutoShape 42"/>
            <p:cNvSpPr>
              <a:spLocks noChangeArrowheads="1"/>
            </p:cNvSpPr>
            <p:nvPr/>
          </p:nvSpPr>
          <p:spPr bwMode="auto">
            <a:xfrm rot="2036978">
              <a:off x="3216" y="1872"/>
              <a:ext cx="288" cy="336"/>
            </a:xfrm>
            <a:prstGeom prst="parallelogram">
              <a:avLst>
                <a:gd name="adj" fmla="val 25000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27" name="AutoShape 43"/>
          <p:cNvSpPr>
            <a:spLocks noChangeArrowheads="1"/>
          </p:cNvSpPr>
          <p:nvPr/>
        </p:nvSpPr>
        <p:spPr bwMode="auto">
          <a:xfrm>
            <a:off x="6805613" y="1912938"/>
            <a:ext cx="1335087" cy="858837"/>
          </a:xfrm>
          <a:prstGeom prst="parallelogram">
            <a:avLst>
              <a:gd name="adj" fmla="val 38863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Rectangle 44"/>
          <p:cNvSpPr>
            <a:spLocks noChangeArrowheads="1"/>
          </p:cNvSpPr>
          <p:nvPr/>
        </p:nvSpPr>
        <p:spPr bwMode="auto">
          <a:xfrm>
            <a:off x="6981825" y="1828800"/>
            <a:ext cx="9906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Freeform 45"/>
          <p:cNvSpPr>
            <a:spLocks/>
          </p:cNvSpPr>
          <p:nvPr/>
        </p:nvSpPr>
        <p:spPr bwMode="auto">
          <a:xfrm rot="-3810952">
            <a:off x="7504907" y="2440781"/>
            <a:ext cx="227012" cy="301625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0" name="Line 46"/>
          <p:cNvSpPr>
            <a:spLocks noChangeShapeType="1"/>
          </p:cNvSpPr>
          <p:nvPr/>
        </p:nvSpPr>
        <p:spPr bwMode="auto">
          <a:xfrm flipH="1">
            <a:off x="7154863" y="2430463"/>
            <a:ext cx="304800" cy="17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1" name="Line 47"/>
          <p:cNvSpPr>
            <a:spLocks noChangeShapeType="1"/>
          </p:cNvSpPr>
          <p:nvPr/>
        </p:nvSpPr>
        <p:spPr bwMode="auto">
          <a:xfrm flipH="1" flipV="1">
            <a:off x="7467600" y="2057400"/>
            <a:ext cx="6350" cy="3714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2" name="Oval 48"/>
          <p:cNvSpPr>
            <a:spLocks noChangeArrowheads="1"/>
          </p:cNvSpPr>
          <p:nvPr/>
        </p:nvSpPr>
        <p:spPr bwMode="auto">
          <a:xfrm>
            <a:off x="7439025" y="2133600"/>
            <a:ext cx="76200" cy="762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3" name="Line 49"/>
          <p:cNvSpPr>
            <a:spLocks noChangeShapeType="1"/>
          </p:cNvSpPr>
          <p:nvPr/>
        </p:nvSpPr>
        <p:spPr bwMode="auto">
          <a:xfrm>
            <a:off x="7462838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Line 50"/>
          <p:cNvSpPr>
            <a:spLocks noChangeShapeType="1"/>
          </p:cNvSpPr>
          <p:nvPr/>
        </p:nvSpPr>
        <p:spPr bwMode="auto">
          <a:xfrm flipH="1">
            <a:off x="73866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Line 51"/>
          <p:cNvSpPr>
            <a:spLocks noChangeShapeType="1"/>
          </p:cNvSpPr>
          <p:nvPr/>
        </p:nvSpPr>
        <p:spPr bwMode="auto">
          <a:xfrm flipV="1">
            <a:off x="74628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Line 52"/>
          <p:cNvSpPr>
            <a:spLocks noChangeShapeType="1"/>
          </p:cNvSpPr>
          <p:nvPr/>
        </p:nvSpPr>
        <p:spPr bwMode="auto">
          <a:xfrm flipH="1" flipV="1">
            <a:off x="73866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Line 53"/>
          <p:cNvSpPr>
            <a:spLocks noChangeShapeType="1"/>
          </p:cNvSpPr>
          <p:nvPr/>
        </p:nvSpPr>
        <p:spPr bwMode="auto">
          <a:xfrm>
            <a:off x="74628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Line 54"/>
          <p:cNvSpPr>
            <a:spLocks noChangeShapeType="1"/>
          </p:cNvSpPr>
          <p:nvPr/>
        </p:nvSpPr>
        <p:spPr bwMode="auto">
          <a:xfrm flipH="1" flipV="1">
            <a:off x="7239000" y="2286000"/>
            <a:ext cx="2286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152400" y="22860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>
                <a:solidFill>
                  <a:schemeClr val="bg1"/>
                </a:solidFill>
              </a:rPr>
              <a:t>Use metadata parameters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Obtain Sensor Model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Place Image Plane In world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000" dirty="0">
                <a:solidFill>
                  <a:schemeClr val="bg1"/>
                </a:solidFill>
              </a:rPr>
              <a:t>Ray Trace to </a:t>
            </a:r>
            <a:r>
              <a:rPr lang="en-US" sz="2000" dirty="0" err="1">
                <a:solidFill>
                  <a:schemeClr val="bg1"/>
                </a:solidFill>
              </a:rPr>
              <a:t>groundplane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465" name="AutoShape 57"/>
          <p:cNvSpPr>
            <a:spLocks noChangeArrowheads="1"/>
          </p:cNvSpPr>
          <p:nvPr/>
        </p:nvSpPr>
        <p:spPr bwMode="auto">
          <a:xfrm rot="10800000">
            <a:off x="6553200" y="2971800"/>
            <a:ext cx="6858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66" name="Line 58"/>
          <p:cNvSpPr>
            <a:spLocks noChangeShapeType="1"/>
          </p:cNvSpPr>
          <p:nvPr/>
        </p:nvSpPr>
        <p:spPr bwMode="auto">
          <a:xfrm>
            <a:off x="4800600" y="2819400"/>
            <a:ext cx="2971800" cy="2057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7467" name="Object 59"/>
          <p:cNvGraphicFramePr>
            <a:graphicFrameLocks noChangeAspect="1"/>
          </p:cNvGraphicFramePr>
          <p:nvPr/>
        </p:nvGraphicFramePr>
        <p:xfrm>
          <a:off x="915988" y="5716588"/>
          <a:ext cx="2446337" cy="411162"/>
        </p:xfrm>
        <a:graphic>
          <a:graphicData uri="http://schemas.openxmlformats.org/presentationml/2006/ole">
            <p:oleObj spid="_x0000_s27652" name="Equation" r:id="rId5" imgW="1358640" imgH="228600" progId="Equation.3">
              <p:embed/>
            </p:oleObj>
          </a:graphicData>
        </a:graphic>
      </p:graphicFrame>
      <p:graphicFrame>
        <p:nvGraphicFramePr>
          <p:cNvPr id="17468" name="Object 60"/>
          <p:cNvGraphicFramePr>
            <a:graphicFrameLocks noChangeAspect="1"/>
          </p:cNvGraphicFramePr>
          <p:nvPr/>
        </p:nvGraphicFramePr>
        <p:xfrm>
          <a:off x="922338" y="5105400"/>
          <a:ext cx="1873250" cy="457200"/>
        </p:xfrm>
        <a:graphic>
          <a:graphicData uri="http://schemas.openxmlformats.org/presentationml/2006/ole">
            <p:oleObj spid="_x0000_s27653" name="Equation" r:id="rId6" imgW="1041120" imgH="253800" progId="Equation.3">
              <p:embed/>
            </p:oleObj>
          </a:graphicData>
        </a:graphic>
      </p:graphicFrame>
      <p:graphicFrame>
        <p:nvGraphicFramePr>
          <p:cNvPr id="17469" name="Object 61"/>
          <p:cNvGraphicFramePr>
            <a:graphicFrameLocks noChangeAspect="1"/>
          </p:cNvGraphicFramePr>
          <p:nvPr/>
        </p:nvGraphicFramePr>
        <p:xfrm>
          <a:off x="1116013" y="6170613"/>
          <a:ext cx="1693862" cy="458787"/>
        </p:xfrm>
        <a:graphic>
          <a:graphicData uri="http://schemas.openxmlformats.org/presentationml/2006/ole">
            <p:oleObj spid="_x0000_s27654" name="Equation" r:id="rId7" imgW="939600" imgH="253800" progId="Equation.3">
              <p:embed/>
            </p:oleObj>
          </a:graphicData>
        </a:graphic>
      </p:graphicFrame>
      <p:graphicFrame>
        <p:nvGraphicFramePr>
          <p:cNvPr id="17470" name="Object 62"/>
          <p:cNvGraphicFramePr>
            <a:graphicFrameLocks noChangeAspect="1"/>
          </p:cNvGraphicFramePr>
          <p:nvPr/>
        </p:nvGraphicFramePr>
        <p:xfrm>
          <a:off x="1076325" y="4622800"/>
          <a:ext cx="1576388" cy="457200"/>
        </p:xfrm>
        <a:graphic>
          <a:graphicData uri="http://schemas.openxmlformats.org/presentationml/2006/ole">
            <p:oleObj spid="_x0000_s27655" name="Equation" r:id="rId8" imgW="876240" imgH="253800" progId="Equation.3">
              <p:embed/>
            </p:oleObj>
          </a:graphicData>
        </a:graphic>
      </p:graphicFrame>
      <p:graphicFrame>
        <p:nvGraphicFramePr>
          <p:cNvPr id="17473" name="Object 65"/>
          <p:cNvGraphicFramePr>
            <a:graphicFrameLocks noChangeAspect="1"/>
          </p:cNvGraphicFramePr>
          <p:nvPr/>
        </p:nvGraphicFramePr>
        <p:xfrm>
          <a:off x="428625" y="3267074"/>
          <a:ext cx="4389114" cy="466725"/>
        </p:xfrm>
        <a:graphic>
          <a:graphicData uri="http://schemas.openxmlformats.org/presentationml/2006/ole">
            <p:oleObj spid="_x0000_s27656" name="Equation" r:id="rId9" imgW="2387520" imgH="2538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3" grpId="0" build="p"/>
      <p:bldP spid="17465" grpId="0" animBg="1"/>
      <p:bldP spid="174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Deriving Constraints (shadow)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Need</a:t>
            </a:r>
          </a:p>
          <a:p>
            <a:pPr lvl="1" eaLnBrk="1" hangingPunct="1"/>
            <a:r>
              <a:rPr lang="en-US" sz="2400" dirty="0" err="1" smtClean="0"/>
              <a:t>Orthorectify</a:t>
            </a:r>
            <a:r>
              <a:rPr lang="en-US" sz="2400" dirty="0" smtClean="0"/>
              <a:t> the image</a:t>
            </a:r>
          </a:p>
          <a:p>
            <a:pPr lvl="2" eaLnBrk="1" hangingPunct="1"/>
            <a:r>
              <a:rPr lang="en-US" sz="2000" dirty="0" smtClean="0"/>
              <a:t>Image angles become equal to world angles</a:t>
            </a:r>
          </a:p>
          <a:p>
            <a:pPr lvl="1" eaLnBrk="1" hangingPunct="1"/>
            <a:r>
              <a:rPr lang="en-US" sz="2400" dirty="0" smtClean="0"/>
              <a:t>Align </a:t>
            </a:r>
            <a:r>
              <a:rPr lang="en-US" sz="2400" dirty="0" err="1" smtClean="0"/>
              <a:t>orthorectified</a:t>
            </a:r>
            <a:r>
              <a:rPr lang="en-US" sz="2400" dirty="0" smtClean="0"/>
              <a:t> image with world coordinates</a:t>
            </a:r>
          </a:p>
          <a:p>
            <a:pPr lvl="2" eaLnBrk="1" hangingPunct="1"/>
            <a:r>
              <a:rPr lang="en-US" sz="2000" dirty="0" smtClean="0"/>
              <a:t>North and East directions</a:t>
            </a:r>
          </a:p>
          <a:p>
            <a:pPr eaLnBrk="1" hangingPunct="1"/>
            <a:r>
              <a:rPr lang="en-US" sz="2800" dirty="0" smtClean="0"/>
              <a:t>Metadata based </a:t>
            </a:r>
            <a:r>
              <a:rPr lang="en-US" sz="2800" dirty="0" err="1" smtClean="0"/>
              <a:t>orthorectification</a:t>
            </a:r>
            <a:r>
              <a:rPr lang="en-US" sz="2800" dirty="0" smtClean="0"/>
              <a:t> accomplishes both</a:t>
            </a:r>
          </a:p>
          <a:p>
            <a:pPr eaLnBrk="1" hangingPunct="1">
              <a:buFont typeface="Wingdings" pitchFamily="2" charset="2"/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2693390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Ortho Rectification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2017713"/>
            <a:ext cx="6705600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For all points in image</a:t>
            </a:r>
          </a:p>
          <a:p>
            <a:pPr eaLnBrk="1" hangingPunct="1"/>
            <a:r>
              <a:rPr lang="en-US" sz="2400" smtClean="0"/>
              <a:t>We have world coordinates</a:t>
            </a:r>
          </a:p>
          <a:p>
            <a:pPr eaLnBrk="1" hangingPunct="1"/>
            <a:r>
              <a:rPr lang="en-US" sz="2400" smtClean="0"/>
              <a:t>Compute Homography</a:t>
            </a:r>
          </a:p>
          <a:p>
            <a:pPr lvl="1" eaLnBrk="1" hangingPunct="1"/>
            <a:r>
              <a:rPr lang="en-US" sz="2000" smtClean="0"/>
              <a:t>From Image and Ground Plane</a:t>
            </a: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6575425" y="2019300"/>
          <a:ext cx="1576388" cy="457200"/>
        </p:xfrm>
        <a:graphic>
          <a:graphicData uri="http://schemas.openxmlformats.org/presentationml/2006/ole">
            <p:oleObj spid="_x0000_s28674" name="Equation" r:id="rId3" imgW="875920" imgH="253890" progId="Equation.3">
              <p:embed/>
            </p:oleObj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6535738" y="2498725"/>
          <a:ext cx="1693862" cy="458788"/>
        </p:xfrm>
        <a:graphic>
          <a:graphicData uri="http://schemas.openxmlformats.org/presentationml/2006/ole">
            <p:oleObj spid="_x0000_s28675" name="Equation" r:id="rId4" imgW="939392" imgH="253890" progId="Equation.3">
              <p:embed/>
            </p:oleObj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6556375" y="2954338"/>
          <a:ext cx="376238" cy="395287"/>
        </p:xfrm>
        <a:graphic>
          <a:graphicData uri="http://schemas.openxmlformats.org/presentationml/2006/ole">
            <p:oleObj spid="_x0000_s28676" name="Equation" r:id="rId5" imgW="203024" imgH="215713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53097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352800" y="19812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Apply       To original Frame</a:t>
            </a:r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13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Ortho Rectification</a:t>
            </a:r>
          </a:p>
        </p:txBody>
      </p:sp>
      <p:pic>
        <p:nvPicPr>
          <p:cNvPr id="19459" name="Picture 3" descr="V3V100005_008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rect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40386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1" name="Object 5"/>
          <p:cNvGraphicFramePr>
            <a:graphicFrameLocks noGrp="1" noChangeAspect="1"/>
          </p:cNvGraphicFramePr>
          <p:nvPr>
            <p:ph idx="4294967295"/>
          </p:nvPr>
        </p:nvGraphicFramePr>
        <p:xfrm>
          <a:off x="4105275" y="2009775"/>
          <a:ext cx="331788" cy="352425"/>
        </p:xfrm>
        <a:graphic>
          <a:graphicData uri="http://schemas.openxmlformats.org/presentationml/2006/ole">
            <p:oleObj spid="_x0000_s29698" name="Equation" r:id="rId6" imgW="203024" imgH="215713" progId="Equation.3">
              <p:embed/>
            </p:oleObj>
          </a:graphicData>
        </a:graphic>
      </p:graphicFrame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733550" y="57245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Original Frame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943600" y="57912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Ortho Rectified Frame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6705600" y="3949700"/>
            <a:ext cx="1143000" cy="1143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466" name="Object 10"/>
          <p:cNvGraphicFramePr>
            <a:graphicFrameLocks noChangeAspect="1"/>
          </p:cNvGraphicFramePr>
          <p:nvPr/>
        </p:nvGraphicFramePr>
        <p:xfrm>
          <a:off x="7924800" y="5016500"/>
          <a:ext cx="201613" cy="317500"/>
        </p:xfrm>
        <a:graphic>
          <a:graphicData uri="http://schemas.openxmlformats.org/presentationml/2006/ole">
            <p:oleObj spid="_x0000_s29699" name="Equation" r:id="rId7" imgW="114102" imgH="177492" progId="Equation.3">
              <p:embed/>
            </p:oleObj>
          </a:graphicData>
        </a:graphic>
      </p:graphicFrame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6694488" y="3187700"/>
            <a:ext cx="11112" cy="763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6734175" y="3768725"/>
            <a:ext cx="444500" cy="533400"/>
          </a:xfrm>
          <a:custGeom>
            <a:avLst/>
            <a:gdLst>
              <a:gd name="T0" fmla="*/ 0 w 280"/>
              <a:gd name="T1" fmla="*/ 0 h 336"/>
              <a:gd name="T2" fmla="*/ 2147483647 w 280"/>
              <a:gd name="T3" fmla="*/ 2147483647 h 336"/>
              <a:gd name="T4" fmla="*/ 2147483647 w 280"/>
              <a:gd name="T5" fmla="*/ 2147483647 h 336"/>
              <a:gd name="T6" fmla="*/ 0 60000 65536"/>
              <a:gd name="T7" fmla="*/ 0 60000 65536"/>
              <a:gd name="T8" fmla="*/ 0 60000 65536"/>
              <a:gd name="T9" fmla="*/ 0 w 280"/>
              <a:gd name="T10" fmla="*/ 0 h 336"/>
              <a:gd name="T11" fmla="*/ 280 w 280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336">
                <a:moveTo>
                  <a:pt x="0" y="0"/>
                </a:moveTo>
                <a:cubicBezTo>
                  <a:pt x="100" y="20"/>
                  <a:pt x="200" y="40"/>
                  <a:pt x="240" y="96"/>
                </a:cubicBezTo>
                <a:cubicBezTo>
                  <a:pt x="280" y="152"/>
                  <a:pt x="260" y="244"/>
                  <a:pt x="240" y="336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469" name="Object 13"/>
          <p:cNvGraphicFramePr>
            <a:graphicFrameLocks noChangeAspect="1"/>
          </p:cNvGraphicFramePr>
          <p:nvPr/>
        </p:nvGraphicFramePr>
        <p:xfrm>
          <a:off x="7239000" y="3644900"/>
          <a:ext cx="284163" cy="260350"/>
        </p:xfrm>
        <a:graphic>
          <a:graphicData uri="http://schemas.openxmlformats.org/presentationml/2006/ole">
            <p:oleObj spid="_x0000_s29700" name="Equation" r:id="rId8" imgW="152280" imgH="139680" progId="Equation.3">
              <p:embed/>
            </p:oleObj>
          </a:graphicData>
        </a:graphic>
      </p:graphicFrame>
      <p:graphicFrame>
        <p:nvGraphicFramePr>
          <p:cNvPr id="19470" name="Object 14"/>
          <p:cNvGraphicFramePr>
            <a:graphicFrameLocks noChangeAspect="1"/>
          </p:cNvGraphicFramePr>
          <p:nvPr/>
        </p:nvGraphicFramePr>
        <p:xfrm>
          <a:off x="6584950" y="2709863"/>
          <a:ext cx="290513" cy="385762"/>
        </p:xfrm>
        <a:graphic>
          <a:graphicData uri="http://schemas.openxmlformats.org/presentationml/2006/ole">
            <p:oleObj spid="_x0000_s29701" name="Equation" r:id="rId9" imgW="164880" imgH="21564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594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3" grpId="0"/>
      <p:bldP spid="19464" grpId="0"/>
      <p:bldP spid="19465" grpId="0" animBg="1"/>
      <p:bldP spid="19467" grpId="0" animBg="1"/>
      <p:bldP spid="194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Sun Vector in Original Image</a:t>
            </a:r>
          </a:p>
        </p:txBody>
      </p:sp>
      <p:pic>
        <p:nvPicPr>
          <p:cNvPr id="7176" name="Picture 3" descr="rect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40386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4"/>
          <p:cNvSpPr txBox="1">
            <a:spLocks noChangeArrowheads="1"/>
          </p:cNvSpPr>
          <p:nvPr/>
        </p:nvSpPr>
        <p:spPr bwMode="auto">
          <a:xfrm>
            <a:off x="5943600" y="57912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Ortho Rectified Frame</a:t>
            </a:r>
          </a:p>
        </p:txBody>
      </p:sp>
      <p:sp>
        <p:nvSpPr>
          <p:cNvPr id="7178" name="Line 5"/>
          <p:cNvSpPr>
            <a:spLocks noChangeShapeType="1"/>
          </p:cNvSpPr>
          <p:nvPr/>
        </p:nvSpPr>
        <p:spPr bwMode="auto">
          <a:xfrm>
            <a:off x="6705600" y="3949700"/>
            <a:ext cx="1143000" cy="1143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7924800" y="5016500"/>
          <a:ext cx="201613" cy="317500"/>
        </p:xfrm>
        <a:graphic>
          <a:graphicData uri="http://schemas.openxmlformats.org/presentationml/2006/ole">
            <p:oleObj spid="_x0000_s30722" name="Equation" r:id="rId5" imgW="114102" imgH="177492" progId="Equation.3">
              <p:embed/>
            </p:oleObj>
          </a:graphicData>
        </a:graphic>
      </p:graphicFrame>
      <p:sp>
        <p:nvSpPr>
          <p:cNvPr id="7179" name="Line 7"/>
          <p:cNvSpPr>
            <a:spLocks noChangeShapeType="1"/>
          </p:cNvSpPr>
          <p:nvPr/>
        </p:nvSpPr>
        <p:spPr bwMode="auto">
          <a:xfrm flipV="1">
            <a:off x="6694488" y="3187700"/>
            <a:ext cx="11112" cy="763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0" name="Freeform 8"/>
          <p:cNvSpPr>
            <a:spLocks/>
          </p:cNvSpPr>
          <p:nvPr/>
        </p:nvSpPr>
        <p:spPr bwMode="auto">
          <a:xfrm>
            <a:off x="6734175" y="3768725"/>
            <a:ext cx="444500" cy="533400"/>
          </a:xfrm>
          <a:custGeom>
            <a:avLst/>
            <a:gdLst>
              <a:gd name="T0" fmla="*/ 0 w 280"/>
              <a:gd name="T1" fmla="*/ 0 h 336"/>
              <a:gd name="T2" fmla="*/ 2147483647 w 280"/>
              <a:gd name="T3" fmla="*/ 2147483647 h 336"/>
              <a:gd name="T4" fmla="*/ 2147483647 w 280"/>
              <a:gd name="T5" fmla="*/ 2147483647 h 336"/>
              <a:gd name="T6" fmla="*/ 0 60000 65536"/>
              <a:gd name="T7" fmla="*/ 0 60000 65536"/>
              <a:gd name="T8" fmla="*/ 0 60000 65536"/>
              <a:gd name="T9" fmla="*/ 0 w 280"/>
              <a:gd name="T10" fmla="*/ 0 h 336"/>
              <a:gd name="T11" fmla="*/ 280 w 280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336">
                <a:moveTo>
                  <a:pt x="0" y="0"/>
                </a:moveTo>
                <a:cubicBezTo>
                  <a:pt x="100" y="20"/>
                  <a:pt x="200" y="40"/>
                  <a:pt x="240" y="96"/>
                </a:cubicBezTo>
                <a:cubicBezTo>
                  <a:pt x="280" y="152"/>
                  <a:pt x="260" y="244"/>
                  <a:pt x="240" y="336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171" name="Object 9"/>
          <p:cNvGraphicFramePr>
            <a:graphicFrameLocks noChangeAspect="1"/>
          </p:cNvGraphicFramePr>
          <p:nvPr/>
        </p:nvGraphicFramePr>
        <p:xfrm>
          <a:off x="7239000" y="3644900"/>
          <a:ext cx="284163" cy="260350"/>
        </p:xfrm>
        <a:graphic>
          <a:graphicData uri="http://schemas.openxmlformats.org/presentationml/2006/ole">
            <p:oleObj spid="_x0000_s30723" name="Equation" r:id="rId6" imgW="152280" imgH="139680" progId="Equation.3">
              <p:embed/>
            </p:oleObj>
          </a:graphicData>
        </a:graphic>
      </p:graphicFrame>
      <p:graphicFrame>
        <p:nvGraphicFramePr>
          <p:cNvPr id="7172" name="Object 10"/>
          <p:cNvGraphicFramePr>
            <a:graphicFrameLocks noChangeAspect="1"/>
          </p:cNvGraphicFramePr>
          <p:nvPr/>
        </p:nvGraphicFramePr>
        <p:xfrm>
          <a:off x="6584950" y="2709863"/>
          <a:ext cx="290513" cy="385762"/>
        </p:xfrm>
        <a:graphic>
          <a:graphicData uri="http://schemas.openxmlformats.org/presentationml/2006/ole">
            <p:oleObj spid="_x0000_s30724" name="Equation" r:id="rId7" imgW="164885" imgH="215619" progId="Equation.3">
              <p:embed/>
            </p:oleObj>
          </a:graphicData>
        </a:graphic>
      </p:graphicFrame>
      <p:pic>
        <p:nvPicPr>
          <p:cNvPr id="7181" name="Picture 11" descr="V3V100005_00800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12"/>
          <p:cNvSpPr txBox="1">
            <a:spLocks noChangeArrowheads="1"/>
          </p:cNvSpPr>
          <p:nvPr/>
        </p:nvSpPr>
        <p:spPr bwMode="auto">
          <a:xfrm>
            <a:off x="1733550" y="57245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Original Frame</a:t>
            </a:r>
          </a:p>
        </p:txBody>
      </p:sp>
      <p:graphicFrame>
        <p:nvGraphicFramePr>
          <p:cNvPr id="20493" name="Object 13"/>
          <p:cNvGraphicFramePr>
            <a:graphicFrameLocks noChangeAspect="1"/>
          </p:cNvGraphicFramePr>
          <p:nvPr/>
        </p:nvGraphicFramePr>
        <p:xfrm>
          <a:off x="3962400" y="1981200"/>
          <a:ext cx="1163638" cy="407988"/>
        </p:xfrm>
        <a:graphic>
          <a:graphicData uri="http://schemas.openxmlformats.org/presentationml/2006/ole">
            <p:oleObj spid="_x0000_s30725" name="Equation" r:id="rId9" imgW="660400" imgH="228600" progId="Equation.3">
              <p:embed/>
            </p:oleObj>
          </a:graphicData>
        </a:graphic>
      </p:graphicFrame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2114550" y="3276600"/>
            <a:ext cx="1009650" cy="7905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495" name="Object 15"/>
          <p:cNvGraphicFramePr>
            <a:graphicFrameLocks noChangeAspect="1"/>
          </p:cNvGraphicFramePr>
          <p:nvPr/>
        </p:nvGraphicFramePr>
        <p:xfrm>
          <a:off x="3160713" y="2895600"/>
          <a:ext cx="268287" cy="317500"/>
        </p:xfrm>
        <a:graphic>
          <a:graphicData uri="http://schemas.openxmlformats.org/presentationml/2006/ole">
            <p:oleObj spid="_x0000_s30726" name="Equation" r:id="rId10" imgW="152202" imgH="177569" progId="Equation.3">
              <p:embed/>
            </p:oleObj>
          </a:graphicData>
        </a:graphic>
      </p:graphicFrame>
      <p:graphicFrame>
        <p:nvGraphicFramePr>
          <p:cNvPr id="5162" name="Object 42"/>
          <p:cNvGraphicFramePr>
            <a:graphicFrameLocks noChangeAspect="1"/>
          </p:cNvGraphicFramePr>
          <p:nvPr/>
        </p:nvGraphicFramePr>
        <p:xfrm>
          <a:off x="3940175" y="6096000"/>
          <a:ext cx="1177925" cy="406400"/>
        </p:xfrm>
        <a:graphic>
          <a:graphicData uri="http://schemas.openxmlformats.org/presentationml/2006/ole">
            <p:oleObj spid="_x0000_s30727" name="Equation" r:id="rId11" imgW="672840" imgH="228600" progId="Equation.3">
              <p:embed/>
            </p:oleObj>
          </a:graphicData>
        </a:graphic>
      </p:graphicFrame>
      <p:sp>
        <p:nvSpPr>
          <p:cNvPr id="17" name="Line 5"/>
          <p:cNvSpPr>
            <a:spLocks noChangeShapeType="1"/>
          </p:cNvSpPr>
          <p:nvPr/>
        </p:nvSpPr>
        <p:spPr bwMode="auto">
          <a:xfrm flipH="1">
            <a:off x="1153879" y="4197802"/>
            <a:ext cx="982435" cy="75519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/>
        </p:nvGraphicFramePr>
        <p:xfrm>
          <a:off x="1092194" y="4278314"/>
          <a:ext cx="290513" cy="293687"/>
        </p:xfrm>
        <a:graphic>
          <a:graphicData uri="http://schemas.openxmlformats.org/presentationml/2006/ole">
            <p:oleObj spid="_x0000_s30728" name="Equation" r:id="rId12" imgW="164880" imgH="16488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997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Obtaining Normal Vector</a:t>
            </a:r>
          </a:p>
        </p:txBody>
      </p:sp>
      <p:sp>
        <p:nvSpPr>
          <p:cNvPr id="8207" name="AutoShape 3"/>
          <p:cNvSpPr>
            <a:spLocks noChangeArrowheads="1"/>
          </p:cNvSpPr>
          <p:nvPr/>
        </p:nvSpPr>
        <p:spPr bwMode="auto">
          <a:xfrm>
            <a:off x="5105400" y="4357688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08" name="Line 4"/>
          <p:cNvSpPr>
            <a:spLocks noChangeShapeType="1"/>
          </p:cNvSpPr>
          <p:nvPr/>
        </p:nvSpPr>
        <p:spPr bwMode="auto">
          <a:xfrm flipV="1">
            <a:off x="5105400" y="4205288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09" name="Line 5"/>
          <p:cNvSpPr>
            <a:spLocks noChangeShapeType="1"/>
          </p:cNvSpPr>
          <p:nvPr/>
        </p:nvSpPr>
        <p:spPr bwMode="auto">
          <a:xfrm>
            <a:off x="5105400" y="6415088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0" name="Line 6"/>
          <p:cNvSpPr>
            <a:spLocks noChangeShapeType="1"/>
          </p:cNvSpPr>
          <p:nvPr/>
        </p:nvSpPr>
        <p:spPr bwMode="auto">
          <a:xfrm flipV="1">
            <a:off x="5105400" y="4891088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1" name="Text Box 7"/>
          <p:cNvSpPr txBox="1">
            <a:spLocks noChangeArrowheads="1"/>
          </p:cNvSpPr>
          <p:nvPr/>
        </p:nvSpPr>
        <p:spPr bwMode="auto">
          <a:xfrm>
            <a:off x="5602288" y="45085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8212" name="Text Box 8"/>
          <p:cNvSpPr txBox="1">
            <a:spLocks noChangeArrowheads="1"/>
          </p:cNvSpPr>
          <p:nvPr/>
        </p:nvSpPr>
        <p:spPr bwMode="auto">
          <a:xfrm>
            <a:off x="7467600" y="64150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8213" name="Oval 9"/>
          <p:cNvSpPr>
            <a:spLocks noChangeArrowheads="1"/>
          </p:cNvSpPr>
          <p:nvPr/>
        </p:nvSpPr>
        <p:spPr bwMode="auto">
          <a:xfrm>
            <a:off x="7534275" y="4672013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4" name="Line 10"/>
          <p:cNvSpPr>
            <a:spLocks noChangeShapeType="1"/>
          </p:cNvSpPr>
          <p:nvPr/>
        </p:nvSpPr>
        <p:spPr bwMode="auto">
          <a:xfrm>
            <a:off x="7610475" y="48244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5" name="Line 11"/>
          <p:cNvSpPr>
            <a:spLocks noChangeShapeType="1"/>
          </p:cNvSpPr>
          <p:nvPr/>
        </p:nvSpPr>
        <p:spPr bwMode="auto">
          <a:xfrm flipH="1">
            <a:off x="7534275" y="5053013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6" name="Line 12"/>
          <p:cNvSpPr>
            <a:spLocks noChangeShapeType="1"/>
          </p:cNvSpPr>
          <p:nvPr/>
        </p:nvSpPr>
        <p:spPr bwMode="auto">
          <a:xfrm flipV="1">
            <a:off x="7610475" y="4824413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7" name="Line 13"/>
          <p:cNvSpPr>
            <a:spLocks noChangeShapeType="1"/>
          </p:cNvSpPr>
          <p:nvPr/>
        </p:nvSpPr>
        <p:spPr bwMode="auto">
          <a:xfrm flipH="1" flipV="1">
            <a:off x="7458075" y="4824413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8" name="Freeform 14"/>
          <p:cNvSpPr>
            <a:spLocks/>
          </p:cNvSpPr>
          <p:nvPr/>
        </p:nvSpPr>
        <p:spPr bwMode="auto">
          <a:xfrm rot="1900609">
            <a:off x="6772275" y="5114925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9" name="Line 15"/>
          <p:cNvSpPr>
            <a:spLocks noChangeShapeType="1"/>
          </p:cNvSpPr>
          <p:nvPr/>
        </p:nvSpPr>
        <p:spPr bwMode="auto">
          <a:xfrm>
            <a:off x="7610475" y="5053013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0" name="AutoShape 16"/>
          <p:cNvSpPr>
            <a:spLocks noChangeArrowheads="1"/>
          </p:cNvSpPr>
          <p:nvPr/>
        </p:nvSpPr>
        <p:spPr bwMode="auto">
          <a:xfrm rot="2421018">
            <a:off x="5029200" y="3048000"/>
            <a:ext cx="685800" cy="381000"/>
          </a:xfrm>
          <a:prstGeom prst="parallelogram">
            <a:avLst>
              <a:gd name="adj" fmla="val 45000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1" name="Freeform 17"/>
          <p:cNvSpPr>
            <a:spLocks/>
          </p:cNvSpPr>
          <p:nvPr/>
        </p:nvSpPr>
        <p:spPr bwMode="auto">
          <a:xfrm rot="-1389933">
            <a:off x="5305425" y="3292475"/>
            <a:ext cx="100013" cy="155575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2" name="Oval 18"/>
          <p:cNvSpPr>
            <a:spLocks noChangeArrowheads="1"/>
          </p:cNvSpPr>
          <p:nvPr/>
        </p:nvSpPr>
        <p:spPr bwMode="auto">
          <a:xfrm rot="2421018">
            <a:off x="5400675" y="3165475"/>
            <a:ext cx="39688" cy="33338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3" name="Line 19"/>
          <p:cNvSpPr>
            <a:spLocks noChangeShapeType="1"/>
          </p:cNvSpPr>
          <p:nvPr/>
        </p:nvSpPr>
        <p:spPr bwMode="auto">
          <a:xfrm rot="2421018">
            <a:off x="5383213" y="3181350"/>
            <a:ext cx="0" cy="6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4" name="Line 20"/>
          <p:cNvSpPr>
            <a:spLocks noChangeShapeType="1"/>
          </p:cNvSpPr>
          <p:nvPr/>
        </p:nvSpPr>
        <p:spPr bwMode="auto">
          <a:xfrm rot="2421018" flipH="1">
            <a:off x="5314950" y="3225800"/>
            <a:ext cx="396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5" name="Line 21"/>
          <p:cNvSpPr>
            <a:spLocks noChangeShapeType="1"/>
          </p:cNvSpPr>
          <p:nvPr/>
        </p:nvSpPr>
        <p:spPr bwMode="auto">
          <a:xfrm rot="2421018" flipV="1">
            <a:off x="5389563" y="3198813"/>
            <a:ext cx="3810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6" name="Line 22"/>
          <p:cNvSpPr>
            <a:spLocks noChangeShapeType="1"/>
          </p:cNvSpPr>
          <p:nvPr/>
        </p:nvSpPr>
        <p:spPr bwMode="auto">
          <a:xfrm rot="2421018" flipH="1" flipV="1">
            <a:off x="5359400" y="3173413"/>
            <a:ext cx="39688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7" name="Line 23"/>
          <p:cNvSpPr>
            <a:spLocks noChangeShapeType="1"/>
          </p:cNvSpPr>
          <p:nvPr/>
        </p:nvSpPr>
        <p:spPr bwMode="auto">
          <a:xfrm rot="2421018">
            <a:off x="5345113" y="3249613"/>
            <a:ext cx="3810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48213" y="2774950"/>
            <a:ext cx="890587" cy="730250"/>
            <a:chOff x="2991" y="1748"/>
            <a:chExt cx="561" cy="460"/>
          </a:xfrm>
        </p:grpSpPr>
        <p:sp>
          <p:nvSpPr>
            <p:cNvPr id="8257" name="Line 25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384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8" name="Line 26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52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9" name="Line 27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144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60" name="Line 28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288" cy="4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61" name="Oval 29"/>
            <p:cNvSpPr>
              <a:spLocks noChangeArrowheads="1"/>
            </p:cNvSpPr>
            <p:nvPr/>
          </p:nvSpPr>
          <p:spPr bwMode="auto">
            <a:xfrm>
              <a:off x="2991" y="174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62" name="AutoShape 30"/>
            <p:cNvSpPr>
              <a:spLocks noChangeArrowheads="1"/>
            </p:cNvSpPr>
            <p:nvPr/>
          </p:nvSpPr>
          <p:spPr bwMode="auto">
            <a:xfrm rot="2036978">
              <a:off x="3216" y="1872"/>
              <a:ext cx="288" cy="336"/>
            </a:xfrm>
            <a:prstGeom prst="parallelogram">
              <a:avLst>
                <a:gd name="adj" fmla="val 25000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6200" y="22098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After Obtaining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Let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Generate Second Sensor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Projected k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4064" name="Object 32"/>
          <p:cNvGraphicFramePr>
            <a:graphicFrameLocks noChangeAspect="1"/>
          </p:cNvGraphicFramePr>
          <p:nvPr/>
        </p:nvGraphicFramePr>
        <p:xfrm>
          <a:off x="2971800" y="2266950"/>
          <a:ext cx="376238" cy="395288"/>
        </p:xfrm>
        <a:graphic>
          <a:graphicData uri="http://schemas.openxmlformats.org/presentationml/2006/ole">
            <p:oleObj spid="_x0000_s31746" name="Equation" r:id="rId3" imgW="203024" imgH="215713" progId="Equation.3">
              <p:embed/>
            </p:oleObj>
          </a:graphicData>
        </a:graphic>
      </p:graphicFrame>
      <p:graphicFrame>
        <p:nvGraphicFramePr>
          <p:cNvPr id="44065" name="Object 33"/>
          <p:cNvGraphicFramePr>
            <a:graphicFrameLocks noChangeAspect="1"/>
          </p:cNvGraphicFramePr>
          <p:nvPr/>
        </p:nvGraphicFramePr>
        <p:xfrm>
          <a:off x="190500" y="3962400"/>
          <a:ext cx="4686300" cy="533400"/>
        </p:xfrm>
        <a:graphic>
          <a:graphicData uri="http://schemas.openxmlformats.org/presentationml/2006/ole">
            <p:oleObj spid="_x0000_s31747" name="Equation" r:id="rId4" imgW="2971800" imgH="254000" progId="Equation.3">
              <p:embed/>
            </p:oleObj>
          </a:graphicData>
        </a:graphic>
      </p:graphicFrame>
      <p:graphicFrame>
        <p:nvGraphicFramePr>
          <p:cNvPr id="44066" name="Object 34"/>
          <p:cNvGraphicFramePr>
            <a:graphicFrameLocks noChangeAspect="1"/>
          </p:cNvGraphicFramePr>
          <p:nvPr/>
        </p:nvGraphicFramePr>
        <p:xfrm>
          <a:off x="1997075" y="2695575"/>
          <a:ext cx="1360488" cy="363538"/>
        </p:xfrm>
        <a:graphic>
          <a:graphicData uri="http://schemas.openxmlformats.org/presentationml/2006/ole">
            <p:oleObj spid="_x0000_s31748" name="Equation" r:id="rId5" imgW="952087" imgH="253890" progId="Equation.3">
              <p:embed/>
            </p:oleObj>
          </a:graphicData>
        </a:graphic>
      </p:graphicFrame>
      <p:graphicFrame>
        <p:nvGraphicFramePr>
          <p:cNvPr id="44067" name="Object 35"/>
          <p:cNvGraphicFramePr>
            <a:graphicFrameLocks noChangeAspect="1"/>
          </p:cNvGraphicFramePr>
          <p:nvPr/>
        </p:nvGraphicFramePr>
        <p:xfrm>
          <a:off x="2057400" y="3114675"/>
          <a:ext cx="2105025" cy="363538"/>
        </p:xfrm>
        <a:graphic>
          <a:graphicData uri="http://schemas.openxmlformats.org/presentationml/2006/ole">
            <p:oleObj spid="_x0000_s31749" name="Equation" r:id="rId6" imgW="1473200" imgH="254000" progId="Equation.3">
              <p:embed/>
            </p:oleObj>
          </a:graphicData>
        </a:graphic>
      </p:graphicFrame>
      <p:sp>
        <p:nvSpPr>
          <p:cNvPr id="8230" name="AutoShape 36"/>
          <p:cNvSpPr>
            <a:spLocks noChangeArrowheads="1"/>
          </p:cNvSpPr>
          <p:nvPr/>
        </p:nvSpPr>
        <p:spPr bwMode="auto">
          <a:xfrm>
            <a:off x="6805613" y="1912938"/>
            <a:ext cx="1335087" cy="858837"/>
          </a:xfrm>
          <a:prstGeom prst="parallelogram">
            <a:avLst>
              <a:gd name="adj" fmla="val 38863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1" name="Freeform 37"/>
          <p:cNvSpPr>
            <a:spLocks/>
          </p:cNvSpPr>
          <p:nvPr/>
        </p:nvSpPr>
        <p:spPr bwMode="auto">
          <a:xfrm rot="-3810952">
            <a:off x="7504907" y="2440781"/>
            <a:ext cx="227012" cy="301625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2" name="Oval 38"/>
          <p:cNvSpPr>
            <a:spLocks noChangeArrowheads="1"/>
          </p:cNvSpPr>
          <p:nvPr/>
        </p:nvSpPr>
        <p:spPr bwMode="auto">
          <a:xfrm>
            <a:off x="7439025" y="2133600"/>
            <a:ext cx="76200" cy="762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3" name="Line 39"/>
          <p:cNvSpPr>
            <a:spLocks noChangeShapeType="1"/>
          </p:cNvSpPr>
          <p:nvPr/>
        </p:nvSpPr>
        <p:spPr bwMode="auto">
          <a:xfrm>
            <a:off x="7462838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4" name="Line 40"/>
          <p:cNvSpPr>
            <a:spLocks noChangeShapeType="1"/>
          </p:cNvSpPr>
          <p:nvPr/>
        </p:nvSpPr>
        <p:spPr bwMode="auto">
          <a:xfrm flipH="1">
            <a:off x="73866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5" name="Line 41"/>
          <p:cNvSpPr>
            <a:spLocks noChangeShapeType="1"/>
          </p:cNvSpPr>
          <p:nvPr/>
        </p:nvSpPr>
        <p:spPr bwMode="auto">
          <a:xfrm flipV="1">
            <a:off x="74628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6" name="Line 42"/>
          <p:cNvSpPr>
            <a:spLocks noChangeShapeType="1"/>
          </p:cNvSpPr>
          <p:nvPr/>
        </p:nvSpPr>
        <p:spPr bwMode="auto">
          <a:xfrm flipH="1" flipV="1">
            <a:off x="73866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7" name="Line 43"/>
          <p:cNvSpPr>
            <a:spLocks noChangeShapeType="1"/>
          </p:cNvSpPr>
          <p:nvPr/>
        </p:nvSpPr>
        <p:spPr bwMode="auto">
          <a:xfrm>
            <a:off x="74628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5133975" y="3048000"/>
            <a:ext cx="381000" cy="381000"/>
            <a:chOff x="3234" y="1920"/>
            <a:chExt cx="240" cy="240"/>
          </a:xfrm>
        </p:grpSpPr>
        <p:sp>
          <p:nvSpPr>
            <p:cNvPr id="8255" name="Line 45"/>
            <p:cNvSpPr>
              <a:spLocks noChangeShapeType="1"/>
            </p:cNvSpPr>
            <p:nvPr/>
          </p:nvSpPr>
          <p:spPr bwMode="auto">
            <a:xfrm flipH="1">
              <a:off x="3234" y="1920"/>
              <a:ext cx="240" cy="24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6" name="Line 46"/>
            <p:cNvSpPr>
              <a:spLocks noChangeShapeType="1"/>
            </p:cNvSpPr>
            <p:nvPr/>
          </p:nvSpPr>
          <p:spPr bwMode="auto">
            <a:xfrm flipH="1" flipV="1">
              <a:off x="3288" y="1962"/>
              <a:ext cx="168" cy="15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79" name="Line 47"/>
          <p:cNvSpPr>
            <a:spLocks noChangeShapeType="1"/>
          </p:cNvSpPr>
          <p:nvPr/>
        </p:nvSpPr>
        <p:spPr bwMode="auto">
          <a:xfrm>
            <a:off x="4800600" y="2819400"/>
            <a:ext cx="2971800" cy="2286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7753350" y="5091113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81" name="Object 49"/>
          <p:cNvGraphicFramePr>
            <a:graphicFrameLocks noChangeAspect="1"/>
          </p:cNvGraphicFramePr>
          <p:nvPr/>
        </p:nvGraphicFramePr>
        <p:xfrm>
          <a:off x="5638800" y="2590800"/>
          <a:ext cx="320675" cy="412750"/>
        </p:xfrm>
        <a:graphic>
          <a:graphicData uri="http://schemas.openxmlformats.org/presentationml/2006/ole">
            <p:oleObj spid="_x0000_s31750" name="Equation" r:id="rId7" imgW="177646" imgH="228402" progId="Equation.3">
              <p:embed/>
            </p:oleObj>
          </a:graphicData>
        </a:graphic>
      </p:graphicFrame>
      <p:graphicFrame>
        <p:nvGraphicFramePr>
          <p:cNvPr id="44082" name="Object 50"/>
          <p:cNvGraphicFramePr>
            <a:graphicFrameLocks noChangeAspect="1"/>
          </p:cNvGraphicFramePr>
          <p:nvPr/>
        </p:nvGraphicFramePr>
        <p:xfrm>
          <a:off x="7924800" y="4662488"/>
          <a:ext cx="320675" cy="412750"/>
        </p:xfrm>
        <a:graphic>
          <a:graphicData uri="http://schemas.openxmlformats.org/presentationml/2006/ole">
            <p:oleObj spid="_x0000_s31751" name="Equation" r:id="rId8" imgW="177646" imgH="228402" progId="Equation.3">
              <p:embed/>
            </p:oleObj>
          </a:graphicData>
        </a:graphic>
      </p:graphicFrame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7019925" y="1828800"/>
            <a:ext cx="914400" cy="990600"/>
            <a:chOff x="4422" y="1152"/>
            <a:chExt cx="576" cy="624"/>
          </a:xfrm>
        </p:grpSpPr>
        <p:sp>
          <p:nvSpPr>
            <p:cNvPr id="8253" name="Line 52"/>
            <p:cNvSpPr>
              <a:spLocks noChangeShapeType="1"/>
            </p:cNvSpPr>
            <p:nvPr/>
          </p:nvSpPr>
          <p:spPr bwMode="auto">
            <a:xfrm>
              <a:off x="4704" y="1152"/>
              <a:ext cx="0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4" name="Line 53"/>
            <p:cNvSpPr>
              <a:spLocks noChangeShapeType="1"/>
            </p:cNvSpPr>
            <p:nvPr/>
          </p:nvSpPr>
          <p:spPr bwMode="auto">
            <a:xfrm>
              <a:off x="4422" y="1470"/>
              <a:ext cx="57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42" name="Text Box 54"/>
          <p:cNvSpPr txBox="1">
            <a:spLocks noChangeArrowheads="1"/>
          </p:cNvSpPr>
          <p:nvPr/>
        </p:nvSpPr>
        <p:spPr bwMode="auto">
          <a:xfrm>
            <a:off x="4937125" y="3794125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FF00"/>
                </a:solidFill>
              </a:rPr>
              <a:t>Z</a:t>
            </a: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6981825" y="1819275"/>
            <a:ext cx="9906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4088" name="Oval 56"/>
          <p:cNvSpPr>
            <a:spLocks noChangeArrowheads="1"/>
          </p:cNvSpPr>
          <p:nvPr/>
        </p:nvSpPr>
        <p:spPr bwMode="auto">
          <a:xfrm>
            <a:off x="7429500" y="22860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89" name="Oval 57"/>
          <p:cNvSpPr>
            <a:spLocks noChangeArrowheads="1"/>
          </p:cNvSpPr>
          <p:nvPr/>
        </p:nvSpPr>
        <p:spPr bwMode="auto">
          <a:xfrm>
            <a:off x="5295900" y="3181350"/>
            <a:ext cx="762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90" name="Line 58"/>
          <p:cNvSpPr>
            <a:spLocks noChangeShapeType="1"/>
          </p:cNvSpPr>
          <p:nvPr/>
        </p:nvSpPr>
        <p:spPr bwMode="auto">
          <a:xfrm flipH="1" flipV="1">
            <a:off x="4800600" y="2895600"/>
            <a:ext cx="2971800" cy="2209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91" name="Object 59"/>
          <p:cNvGraphicFramePr>
            <a:graphicFrameLocks noChangeAspect="1"/>
          </p:cNvGraphicFramePr>
          <p:nvPr/>
        </p:nvGraphicFramePr>
        <p:xfrm>
          <a:off x="1808163" y="4467225"/>
          <a:ext cx="420687" cy="396875"/>
        </p:xfrm>
        <a:graphic>
          <a:graphicData uri="http://schemas.openxmlformats.org/presentationml/2006/ole">
            <p:oleObj spid="_x0000_s31752" name="Equation" r:id="rId9" imgW="228501" imgH="215806" progId="Equation.3">
              <p:embed/>
            </p:oleObj>
          </a:graphicData>
        </a:graphic>
      </p:graphicFrame>
      <p:graphicFrame>
        <p:nvGraphicFramePr>
          <p:cNvPr id="44092" name="Object 60"/>
          <p:cNvGraphicFramePr>
            <a:graphicFrameLocks noChangeAspect="1"/>
          </p:cNvGraphicFramePr>
          <p:nvPr/>
        </p:nvGraphicFramePr>
        <p:xfrm>
          <a:off x="1890713" y="4886325"/>
          <a:ext cx="1958975" cy="363538"/>
        </p:xfrm>
        <a:graphic>
          <a:graphicData uri="http://schemas.openxmlformats.org/presentationml/2006/ole">
            <p:oleObj spid="_x0000_s31753" name="Equation" r:id="rId10" imgW="1371600" imgH="254000" progId="Equation.3">
              <p:embed/>
            </p:oleObj>
          </a:graphicData>
        </a:graphic>
      </p:graphicFrame>
      <p:sp>
        <p:nvSpPr>
          <p:cNvPr id="44093" name="Oval 61"/>
          <p:cNvSpPr>
            <a:spLocks noChangeArrowheads="1"/>
          </p:cNvSpPr>
          <p:nvPr/>
        </p:nvSpPr>
        <p:spPr bwMode="auto">
          <a:xfrm>
            <a:off x="5257800" y="3248025"/>
            <a:ext cx="762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94" name="Object 62"/>
          <p:cNvGraphicFramePr>
            <a:graphicFrameLocks noChangeAspect="1"/>
          </p:cNvGraphicFramePr>
          <p:nvPr/>
        </p:nvGraphicFramePr>
        <p:xfrm>
          <a:off x="1849438" y="5334000"/>
          <a:ext cx="1531937" cy="417513"/>
        </p:xfrm>
        <a:graphic>
          <a:graphicData uri="http://schemas.openxmlformats.org/presentationml/2006/ole">
            <p:oleObj spid="_x0000_s31754" name="Equation" r:id="rId11" imgW="838200" imgH="228600" progId="Equation.3">
              <p:embed/>
            </p:oleObj>
          </a:graphicData>
        </a:graphic>
      </p:graphicFrame>
      <p:graphicFrame>
        <p:nvGraphicFramePr>
          <p:cNvPr id="44095" name="Object 63"/>
          <p:cNvGraphicFramePr>
            <a:graphicFrameLocks noChangeAspect="1"/>
          </p:cNvGraphicFramePr>
          <p:nvPr/>
        </p:nvGraphicFramePr>
        <p:xfrm>
          <a:off x="7639050" y="1905000"/>
          <a:ext cx="411163" cy="411163"/>
        </p:xfrm>
        <a:graphic>
          <a:graphicData uri="http://schemas.openxmlformats.org/presentationml/2006/ole">
            <p:oleObj spid="_x0000_s31755" name="Equation" r:id="rId12" imgW="228600" imgH="228600" progId="Equation.3">
              <p:embed/>
            </p:oleObj>
          </a:graphicData>
        </a:graphic>
      </p:graphicFrame>
      <p:sp>
        <p:nvSpPr>
          <p:cNvPr id="44096" name="Oval 64"/>
          <p:cNvSpPr>
            <a:spLocks noChangeArrowheads="1"/>
          </p:cNvSpPr>
          <p:nvPr/>
        </p:nvSpPr>
        <p:spPr bwMode="auto">
          <a:xfrm>
            <a:off x="7439025" y="2524125"/>
            <a:ext cx="76200" cy="76200"/>
          </a:xfrm>
          <a:prstGeom prst="ellipse">
            <a:avLst/>
          </a:prstGeom>
          <a:solidFill>
            <a:srgbClr val="FF66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97" name="Line 65"/>
          <p:cNvSpPr>
            <a:spLocks noChangeShapeType="1"/>
          </p:cNvSpPr>
          <p:nvPr/>
        </p:nvSpPr>
        <p:spPr bwMode="auto">
          <a:xfrm flipV="1">
            <a:off x="7467600" y="2305050"/>
            <a:ext cx="0" cy="2857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98" name="Object 66"/>
          <p:cNvGraphicFramePr>
            <a:graphicFrameLocks noChangeAspect="1"/>
          </p:cNvGraphicFramePr>
          <p:nvPr/>
        </p:nvGraphicFramePr>
        <p:xfrm>
          <a:off x="2197100" y="5715000"/>
          <a:ext cx="487363" cy="465138"/>
        </p:xfrm>
        <a:graphic>
          <a:graphicData uri="http://schemas.openxmlformats.org/presentationml/2006/ole">
            <p:oleObj spid="_x0000_s31756" name="Equation" r:id="rId13" imgW="266469" imgH="253780" progId="Equation.3">
              <p:embed/>
            </p:oleObj>
          </a:graphicData>
        </a:graphic>
      </p:graphicFrame>
      <p:sp>
        <p:nvSpPr>
          <p:cNvPr id="8250" name="Line 67"/>
          <p:cNvSpPr>
            <a:spLocks noChangeShapeType="1"/>
          </p:cNvSpPr>
          <p:nvPr/>
        </p:nvSpPr>
        <p:spPr bwMode="auto">
          <a:xfrm>
            <a:off x="7343775" y="466248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51" name="Line 68"/>
          <p:cNvSpPr>
            <a:spLocks noChangeShapeType="1"/>
          </p:cNvSpPr>
          <p:nvPr/>
        </p:nvSpPr>
        <p:spPr bwMode="auto">
          <a:xfrm>
            <a:off x="7315200" y="53673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52" name="Line 69"/>
          <p:cNvSpPr>
            <a:spLocks noChangeShapeType="1"/>
          </p:cNvSpPr>
          <p:nvPr/>
        </p:nvSpPr>
        <p:spPr bwMode="auto">
          <a:xfrm>
            <a:off x="7396163" y="466248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205" name="Object 70"/>
          <p:cNvGraphicFramePr>
            <a:graphicFrameLocks noChangeAspect="1"/>
          </p:cNvGraphicFramePr>
          <p:nvPr/>
        </p:nvGraphicFramePr>
        <p:xfrm>
          <a:off x="7086600" y="4876800"/>
          <a:ext cx="233363" cy="327025"/>
        </p:xfrm>
        <a:graphic>
          <a:graphicData uri="http://schemas.openxmlformats.org/presentationml/2006/ole">
            <p:oleObj spid="_x0000_s31757" name="Equation" r:id="rId14" imgW="126725" imgH="177415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228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-0.00104 0.05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5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81481E-6 L 5.27778E-6 0.01111 " pathEditMode="relative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1.66667E-6 0.03334 " pathEditMode="relative" ptsTypes="AA">
                                      <p:cBhvr>
                                        <p:cTn id="54" dur="20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9" grpId="0" animBg="1"/>
      <p:bldP spid="44079" grpId="1" animBg="1"/>
      <p:bldP spid="44080" grpId="0" animBg="1"/>
      <p:bldP spid="44087" grpId="0" animBg="1"/>
      <p:bldP spid="44087" grpId="1" animBg="1"/>
      <p:bldP spid="44088" grpId="0" animBg="1"/>
      <p:bldP spid="44088" grpId="1" animBg="1"/>
      <p:bldP spid="44088" grpId="2" animBg="1"/>
      <p:bldP spid="44089" grpId="0" animBg="1"/>
      <p:bldP spid="44089" grpId="1" animBg="1"/>
      <p:bldP spid="44090" grpId="0" animBg="1"/>
      <p:bldP spid="44093" grpId="0" animBg="1"/>
      <p:bldP spid="44096" grpId="0" animBg="1"/>
      <p:bldP spid="440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27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Problem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" y="5408613"/>
            <a:ext cx="251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Goal: Detect Humans</a:t>
            </a:r>
          </a:p>
        </p:txBody>
      </p:sp>
      <p:pic>
        <p:nvPicPr>
          <p:cNvPr id="5130" name="V3V100005_008ffd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V3V100005_009ffd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V3V100005_010ffd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74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400" fill="hold"/>
                                        <p:tgtEl>
                                          <p:spTgt spid="5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500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99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433" fill="hold"/>
                                        <p:tgtEl>
                                          <p:spTgt spid="5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3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3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Obtaining Normal Vector</a:t>
            </a:r>
          </a:p>
        </p:txBody>
      </p:sp>
      <p:sp>
        <p:nvSpPr>
          <p:cNvPr id="8207" name="AutoShape 3"/>
          <p:cNvSpPr>
            <a:spLocks noChangeArrowheads="1"/>
          </p:cNvSpPr>
          <p:nvPr/>
        </p:nvSpPr>
        <p:spPr bwMode="auto">
          <a:xfrm>
            <a:off x="5105400" y="4357688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08" name="Line 4"/>
          <p:cNvSpPr>
            <a:spLocks noChangeShapeType="1"/>
          </p:cNvSpPr>
          <p:nvPr/>
        </p:nvSpPr>
        <p:spPr bwMode="auto">
          <a:xfrm flipV="1">
            <a:off x="5105400" y="4205288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09" name="Line 5"/>
          <p:cNvSpPr>
            <a:spLocks noChangeShapeType="1"/>
          </p:cNvSpPr>
          <p:nvPr/>
        </p:nvSpPr>
        <p:spPr bwMode="auto">
          <a:xfrm>
            <a:off x="5105400" y="6415088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0" name="Line 6"/>
          <p:cNvSpPr>
            <a:spLocks noChangeShapeType="1"/>
          </p:cNvSpPr>
          <p:nvPr/>
        </p:nvSpPr>
        <p:spPr bwMode="auto">
          <a:xfrm flipV="1">
            <a:off x="5105400" y="4891088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1" name="Text Box 7"/>
          <p:cNvSpPr txBox="1">
            <a:spLocks noChangeArrowheads="1"/>
          </p:cNvSpPr>
          <p:nvPr/>
        </p:nvSpPr>
        <p:spPr bwMode="auto">
          <a:xfrm>
            <a:off x="5602288" y="45085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8212" name="Text Box 8"/>
          <p:cNvSpPr txBox="1">
            <a:spLocks noChangeArrowheads="1"/>
          </p:cNvSpPr>
          <p:nvPr/>
        </p:nvSpPr>
        <p:spPr bwMode="auto">
          <a:xfrm>
            <a:off x="7467600" y="64150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8213" name="Oval 9"/>
          <p:cNvSpPr>
            <a:spLocks noChangeArrowheads="1"/>
          </p:cNvSpPr>
          <p:nvPr/>
        </p:nvSpPr>
        <p:spPr bwMode="auto">
          <a:xfrm>
            <a:off x="7534275" y="4672013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4" name="Line 10"/>
          <p:cNvSpPr>
            <a:spLocks noChangeShapeType="1"/>
          </p:cNvSpPr>
          <p:nvPr/>
        </p:nvSpPr>
        <p:spPr bwMode="auto">
          <a:xfrm>
            <a:off x="7610475" y="48244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5" name="Line 11"/>
          <p:cNvSpPr>
            <a:spLocks noChangeShapeType="1"/>
          </p:cNvSpPr>
          <p:nvPr/>
        </p:nvSpPr>
        <p:spPr bwMode="auto">
          <a:xfrm flipH="1">
            <a:off x="7534275" y="5053013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6" name="Line 12"/>
          <p:cNvSpPr>
            <a:spLocks noChangeShapeType="1"/>
          </p:cNvSpPr>
          <p:nvPr/>
        </p:nvSpPr>
        <p:spPr bwMode="auto">
          <a:xfrm flipV="1">
            <a:off x="7610475" y="4824413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7" name="Line 13"/>
          <p:cNvSpPr>
            <a:spLocks noChangeShapeType="1"/>
          </p:cNvSpPr>
          <p:nvPr/>
        </p:nvSpPr>
        <p:spPr bwMode="auto">
          <a:xfrm flipH="1" flipV="1">
            <a:off x="7458075" y="4824413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8" name="Freeform 14"/>
          <p:cNvSpPr>
            <a:spLocks/>
          </p:cNvSpPr>
          <p:nvPr/>
        </p:nvSpPr>
        <p:spPr bwMode="auto">
          <a:xfrm rot="1900609">
            <a:off x="6772275" y="5114925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19" name="Line 15"/>
          <p:cNvSpPr>
            <a:spLocks noChangeShapeType="1"/>
          </p:cNvSpPr>
          <p:nvPr/>
        </p:nvSpPr>
        <p:spPr bwMode="auto">
          <a:xfrm>
            <a:off x="7610475" y="5053013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0" name="AutoShape 16"/>
          <p:cNvSpPr>
            <a:spLocks noChangeArrowheads="1"/>
          </p:cNvSpPr>
          <p:nvPr/>
        </p:nvSpPr>
        <p:spPr bwMode="auto">
          <a:xfrm rot="2421018">
            <a:off x="5029200" y="3048000"/>
            <a:ext cx="685800" cy="381000"/>
          </a:xfrm>
          <a:prstGeom prst="parallelogram">
            <a:avLst>
              <a:gd name="adj" fmla="val 45000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1" name="Freeform 17"/>
          <p:cNvSpPr>
            <a:spLocks/>
          </p:cNvSpPr>
          <p:nvPr/>
        </p:nvSpPr>
        <p:spPr bwMode="auto">
          <a:xfrm rot="-1389933">
            <a:off x="5305425" y="3292475"/>
            <a:ext cx="100013" cy="155575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2" name="Oval 18"/>
          <p:cNvSpPr>
            <a:spLocks noChangeArrowheads="1"/>
          </p:cNvSpPr>
          <p:nvPr/>
        </p:nvSpPr>
        <p:spPr bwMode="auto">
          <a:xfrm rot="2421018">
            <a:off x="5400675" y="3165475"/>
            <a:ext cx="39688" cy="33338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3" name="Line 19"/>
          <p:cNvSpPr>
            <a:spLocks noChangeShapeType="1"/>
          </p:cNvSpPr>
          <p:nvPr/>
        </p:nvSpPr>
        <p:spPr bwMode="auto">
          <a:xfrm rot="2421018">
            <a:off x="5383213" y="3181350"/>
            <a:ext cx="0" cy="6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4" name="Line 20"/>
          <p:cNvSpPr>
            <a:spLocks noChangeShapeType="1"/>
          </p:cNvSpPr>
          <p:nvPr/>
        </p:nvSpPr>
        <p:spPr bwMode="auto">
          <a:xfrm rot="2421018" flipH="1">
            <a:off x="5314950" y="3225800"/>
            <a:ext cx="396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5" name="Line 21"/>
          <p:cNvSpPr>
            <a:spLocks noChangeShapeType="1"/>
          </p:cNvSpPr>
          <p:nvPr/>
        </p:nvSpPr>
        <p:spPr bwMode="auto">
          <a:xfrm rot="2421018" flipV="1">
            <a:off x="5389563" y="3198813"/>
            <a:ext cx="3810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6" name="Line 22"/>
          <p:cNvSpPr>
            <a:spLocks noChangeShapeType="1"/>
          </p:cNvSpPr>
          <p:nvPr/>
        </p:nvSpPr>
        <p:spPr bwMode="auto">
          <a:xfrm rot="2421018" flipH="1" flipV="1">
            <a:off x="5359400" y="3173413"/>
            <a:ext cx="39688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27" name="Line 23"/>
          <p:cNvSpPr>
            <a:spLocks noChangeShapeType="1"/>
          </p:cNvSpPr>
          <p:nvPr/>
        </p:nvSpPr>
        <p:spPr bwMode="auto">
          <a:xfrm rot="2421018">
            <a:off x="5345113" y="3249613"/>
            <a:ext cx="3810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48213" y="2774950"/>
            <a:ext cx="890587" cy="730250"/>
            <a:chOff x="2991" y="1748"/>
            <a:chExt cx="561" cy="460"/>
          </a:xfrm>
        </p:grpSpPr>
        <p:sp>
          <p:nvSpPr>
            <p:cNvPr id="8257" name="Line 25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384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8" name="Line 26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52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9" name="Line 27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144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60" name="Line 28"/>
            <p:cNvSpPr>
              <a:spLocks noChangeShapeType="1"/>
            </p:cNvSpPr>
            <p:nvPr/>
          </p:nvSpPr>
          <p:spPr bwMode="auto">
            <a:xfrm flipH="1" flipV="1">
              <a:off x="3024" y="1776"/>
              <a:ext cx="288" cy="4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61" name="Oval 29"/>
            <p:cNvSpPr>
              <a:spLocks noChangeArrowheads="1"/>
            </p:cNvSpPr>
            <p:nvPr/>
          </p:nvSpPr>
          <p:spPr bwMode="auto">
            <a:xfrm>
              <a:off x="2991" y="174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62" name="AutoShape 30"/>
            <p:cNvSpPr>
              <a:spLocks noChangeArrowheads="1"/>
            </p:cNvSpPr>
            <p:nvPr/>
          </p:nvSpPr>
          <p:spPr bwMode="auto">
            <a:xfrm rot="2036978">
              <a:off x="3216" y="1872"/>
              <a:ext cx="288" cy="336"/>
            </a:xfrm>
            <a:prstGeom prst="parallelogram">
              <a:avLst>
                <a:gd name="adj" fmla="val 25000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6200" y="22098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smtClean="0">
                <a:solidFill>
                  <a:schemeClr val="bg1"/>
                </a:solidFill>
              </a:rPr>
              <a:t>After Obtaining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Let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Generate Second Sensor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Obtain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Projected k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4064" name="Object 32"/>
          <p:cNvGraphicFramePr>
            <a:graphicFrameLocks noChangeAspect="1"/>
          </p:cNvGraphicFramePr>
          <p:nvPr/>
        </p:nvGraphicFramePr>
        <p:xfrm>
          <a:off x="2971800" y="2266950"/>
          <a:ext cx="376238" cy="395288"/>
        </p:xfrm>
        <a:graphic>
          <a:graphicData uri="http://schemas.openxmlformats.org/presentationml/2006/ole">
            <p:oleObj spid="_x0000_s32770" name="Equation" r:id="rId3" imgW="203024" imgH="215713" progId="Equation.3">
              <p:embed/>
            </p:oleObj>
          </a:graphicData>
        </a:graphic>
      </p:graphicFrame>
      <p:graphicFrame>
        <p:nvGraphicFramePr>
          <p:cNvPr id="44065" name="Object 33"/>
          <p:cNvGraphicFramePr>
            <a:graphicFrameLocks noChangeAspect="1"/>
          </p:cNvGraphicFramePr>
          <p:nvPr/>
        </p:nvGraphicFramePr>
        <p:xfrm>
          <a:off x="190500" y="3962400"/>
          <a:ext cx="4686300" cy="533400"/>
        </p:xfrm>
        <a:graphic>
          <a:graphicData uri="http://schemas.openxmlformats.org/presentationml/2006/ole">
            <p:oleObj spid="_x0000_s32771" name="Equation" r:id="rId4" imgW="2971800" imgH="254000" progId="Equation.3">
              <p:embed/>
            </p:oleObj>
          </a:graphicData>
        </a:graphic>
      </p:graphicFrame>
      <p:graphicFrame>
        <p:nvGraphicFramePr>
          <p:cNvPr id="44066" name="Object 34"/>
          <p:cNvGraphicFramePr>
            <a:graphicFrameLocks noChangeAspect="1"/>
          </p:cNvGraphicFramePr>
          <p:nvPr/>
        </p:nvGraphicFramePr>
        <p:xfrm>
          <a:off x="1997075" y="2695575"/>
          <a:ext cx="1360488" cy="363538"/>
        </p:xfrm>
        <a:graphic>
          <a:graphicData uri="http://schemas.openxmlformats.org/presentationml/2006/ole">
            <p:oleObj spid="_x0000_s32772" name="Equation" r:id="rId5" imgW="952087" imgH="253890" progId="Equation.3">
              <p:embed/>
            </p:oleObj>
          </a:graphicData>
        </a:graphic>
      </p:graphicFrame>
      <p:graphicFrame>
        <p:nvGraphicFramePr>
          <p:cNvPr id="44067" name="Object 35"/>
          <p:cNvGraphicFramePr>
            <a:graphicFrameLocks noChangeAspect="1"/>
          </p:cNvGraphicFramePr>
          <p:nvPr/>
        </p:nvGraphicFramePr>
        <p:xfrm>
          <a:off x="2057400" y="3114675"/>
          <a:ext cx="2105025" cy="363538"/>
        </p:xfrm>
        <a:graphic>
          <a:graphicData uri="http://schemas.openxmlformats.org/presentationml/2006/ole">
            <p:oleObj spid="_x0000_s32773" name="Equation" r:id="rId6" imgW="1473200" imgH="254000" progId="Equation.3">
              <p:embed/>
            </p:oleObj>
          </a:graphicData>
        </a:graphic>
      </p:graphicFrame>
      <p:sp>
        <p:nvSpPr>
          <p:cNvPr id="8230" name="AutoShape 36"/>
          <p:cNvSpPr>
            <a:spLocks noChangeArrowheads="1"/>
          </p:cNvSpPr>
          <p:nvPr/>
        </p:nvSpPr>
        <p:spPr bwMode="auto">
          <a:xfrm>
            <a:off x="6805613" y="1912938"/>
            <a:ext cx="1335087" cy="858837"/>
          </a:xfrm>
          <a:prstGeom prst="parallelogram">
            <a:avLst>
              <a:gd name="adj" fmla="val 38863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1" name="Freeform 37"/>
          <p:cNvSpPr>
            <a:spLocks/>
          </p:cNvSpPr>
          <p:nvPr/>
        </p:nvSpPr>
        <p:spPr bwMode="auto">
          <a:xfrm rot="-3810952">
            <a:off x="7504907" y="2440781"/>
            <a:ext cx="227012" cy="301625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2" name="Oval 38"/>
          <p:cNvSpPr>
            <a:spLocks noChangeArrowheads="1"/>
          </p:cNvSpPr>
          <p:nvPr/>
        </p:nvSpPr>
        <p:spPr bwMode="auto">
          <a:xfrm>
            <a:off x="7439025" y="2133600"/>
            <a:ext cx="76200" cy="762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3" name="Line 39"/>
          <p:cNvSpPr>
            <a:spLocks noChangeShapeType="1"/>
          </p:cNvSpPr>
          <p:nvPr/>
        </p:nvSpPr>
        <p:spPr bwMode="auto">
          <a:xfrm>
            <a:off x="7462838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4" name="Line 40"/>
          <p:cNvSpPr>
            <a:spLocks noChangeShapeType="1"/>
          </p:cNvSpPr>
          <p:nvPr/>
        </p:nvSpPr>
        <p:spPr bwMode="auto">
          <a:xfrm flipH="1">
            <a:off x="73866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5" name="Line 41"/>
          <p:cNvSpPr>
            <a:spLocks noChangeShapeType="1"/>
          </p:cNvSpPr>
          <p:nvPr/>
        </p:nvSpPr>
        <p:spPr bwMode="auto">
          <a:xfrm flipV="1">
            <a:off x="74628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6" name="Line 42"/>
          <p:cNvSpPr>
            <a:spLocks noChangeShapeType="1"/>
          </p:cNvSpPr>
          <p:nvPr/>
        </p:nvSpPr>
        <p:spPr bwMode="auto">
          <a:xfrm flipH="1" flipV="1">
            <a:off x="7386638" y="22098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37" name="Line 43"/>
          <p:cNvSpPr>
            <a:spLocks noChangeShapeType="1"/>
          </p:cNvSpPr>
          <p:nvPr/>
        </p:nvSpPr>
        <p:spPr bwMode="auto">
          <a:xfrm>
            <a:off x="7462838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5133975" y="3048000"/>
            <a:ext cx="381000" cy="381000"/>
            <a:chOff x="3234" y="1920"/>
            <a:chExt cx="240" cy="240"/>
          </a:xfrm>
        </p:grpSpPr>
        <p:sp>
          <p:nvSpPr>
            <p:cNvPr id="8255" name="Line 45"/>
            <p:cNvSpPr>
              <a:spLocks noChangeShapeType="1"/>
            </p:cNvSpPr>
            <p:nvPr/>
          </p:nvSpPr>
          <p:spPr bwMode="auto">
            <a:xfrm flipH="1">
              <a:off x="3234" y="1920"/>
              <a:ext cx="240" cy="24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6" name="Line 46"/>
            <p:cNvSpPr>
              <a:spLocks noChangeShapeType="1"/>
            </p:cNvSpPr>
            <p:nvPr/>
          </p:nvSpPr>
          <p:spPr bwMode="auto">
            <a:xfrm flipH="1" flipV="1">
              <a:off x="3288" y="1962"/>
              <a:ext cx="168" cy="15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79" name="Line 47"/>
          <p:cNvSpPr>
            <a:spLocks noChangeShapeType="1"/>
          </p:cNvSpPr>
          <p:nvPr/>
        </p:nvSpPr>
        <p:spPr bwMode="auto">
          <a:xfrm>
            <a:off x="4800600" y="2819400"/>
            <a:ext cx="2971800" cy="2286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7753350" y="5091113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81" name="Object 49"/>
          <p:cNvGraphicFramePr>
            <a:graphicFrameLocks noChangeAspect="1"/>
          </p:cNvGraphicFramePr>
          <p:nvPr/>
        </p:nvGraphicFramePr>
        <p:xfrm>
          <a:off x="5638800" y="2590800"/>
          <a:ext cx="320675" cy="412750"/>
        </p:xfrm>
        <a:graphic>
          <a:graphicData uri="http://schemas.openxmlformats.org/presentationml/2006/ole">
            <p:oleObj spid="_x0000_s32774" name="Equation" r:id="rId7" imgW="177646" imgH="228402" progId="Equation.3">
              <p:embed/>
            </p:oleObj>
          </a:graphicData>
        </a:graphic>
      </p:graphicFrame>
      <p:graphicFrame>
        <p:nvGraphicFramePr>
          <p:cNvPr id="44082" name="Object 50"/>
          <p:cNvGraphicFramePr>
            <a:graphicFrameLocks noChangeAspect="1"/>
          </p:cNvGraphicFramePr>
          <p:nvPr/>
        </p:nvGraphicFramePr>
        <p:xfrm>
          <a:off x="7924800" y="4662488"/>
          <a:ext cx="320675" cy="412750"/>
        </p:xfrm>
        <a:graphic>
          <a:graphicData uri="http://schemas.openxmlformats.org/presentationml/2006/ole">
            <p:oleObj spid="_x0000_s32775" name="Equation" r:id="rId8" imgW="177646" imgH="228402" progId="Equation.3">
              <p:embed/>
            </p:oleObj>
          </a:graphicData>
        </a:graphic>
      </p:graphicFrame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7019925" y="1828800"/>
            <a:ext cx="914400" cy="990600"/>
            <a:chOff x="4422" y="1152"/>
            <a:chExt cx="576" cy="624"/>
          </a:xfrm>
        </p:grpSpPr>
        <p:sp>
          <p:nvSpPr>
            <p:cNvPr id="8253" name="Line 52"/>
            <p:cNvSpPr>
              <a:spLocks noChangeShapeType="1"/>
            </p:cNvSpPr>
            <p:nvPr/>
          </p:nvSpPr>
          <p:spPr bwMode="auto">
            <a:xfrm>
              <a:off x="4704" y="1152"/>
              <a:ext cx="0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54" name="Line 53"/>
            <p:cNvSpPr>
              <a:spLocks noChangeShapeType="1"/>
            </p:cNvSpPr>
            <p:nvPr/>
          </p:nvSpPr>
          <p:spPr bwMode="auto">
            <a:xfrm>
              <a:off x="4422" y="1470"/>
              <a:ext cx="57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42" name="Text Box 54"/>
          <p:cNvSpPr txBox="1">
            <a:spLocks noChangeArrowheads="1"/>
          </p:cNvSpPr>
          <p:nvPr/>
        </p:nvSpPr>
        <p:spPr bwMode="auto">
          <a:xfrm>
            <a:off x="4937125" y="3794125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FF00"/>
                </a:solidFill>
              </a:rPr>
              <a:t>Z</a:t>
            </a: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6981825" y="1819275"/>
            <a:ext cx="9906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88" name="Oval 56"/>
          <p:cNvSpPr>
            <a:spLocks noChangeArrowheads="1"/>
          </p:cNvSpPr>
          <p:nvPr/>
        </p:nvSpPr>
        <p:spPr bwMode="auto">
          <a:xfrm>
            <a:off x="7429500" y="22860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89" name="Oval 57"/>
          <p:cNvSpPr>
            <a:spLocks noChangeArrowheads="1"/>
          </p:cNvSpPr>
          <p:nvPr/>
        </p:nvSpPr>
        <p:spPr bwMode="auto">
          <a:xfrm>
            <a:off x="5295900" y="3181350"/>
            <a:ext cx="762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90" name="Line 58"/>
          <p:cNvSpPr>
            <a:spLocks noChangeShapeType="1"/>
          </p:cNvSpPr>
          <p:nvPr/>
        </p:nvSpPr>
        <p:spPr bwMode="auto">
          <a:xfrm flipH="1" flipV="1">
            <a:off x="4800600" y="2895600"/>
            <a:ext cx="2971800" cy="2209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91" name="Object 59"/>
          <p:cNvGraphicFramePr>
            <a:graphicFrameLocks noChangeAspect="1"/>
          </p:cNvGraphicFramePr>
          <p:nvPr/>
        </p:nvGraphicFramePr>
        <p:xfrm>
          <a:off x="1808163" y="4467225"/>
          <a:ext cx="420687" cy="396875"/>
        </p:xfrm>
        <a:graphic>
          <a:graphicData uri="http://schemas.openxmlformats.org/presentationml/2006/ole">
            <p:oleObj spid="_x0000_s32776" name="Equation" r:id="rId9" imgW="228501" imgH="215806" progId="Equation.3">
              <p:embed/>
            </p:oleObj>
          </a:graphicData>
        </a:graphic>
      </p:graphicFrame>
      <p:graphicFrame>
        <p:nvGraphicFramePr>
          <p:cNvPr id="44092" name="Object 60"/>
          <p:cNvGraphicFramePr>
            <a:graphicFrameLocks noChangeAspect="1"/>
          </p:cNvGraphicFramePr>
          <p:nvPr/>
        </p:nvGraphicFramePr>
        <p:xfrm>
          <a:off x="1890713" y="4886325"/>
          <a:ext cx="1958975" cy="363538"/>
        </p:xfrm>
        <a:graphic>
          <a:graphicData uri="http://schemas.openxmlformats.org/presentationml/2006/ole">
            <p:oleObj spid="_x0000_s32777" name="Equation" r:id="rId10" imgW="1371600" imgH="254000" progId="Equation.3">
              <p:embed/>
            </p:oleObj>
          </a:graphicData>
        </a:graphic>
      </p:graphicFrame>
      <p:sp>
        <p:nvSpPr>
          <p:cNvPr id="44093" name="Oval 61"/>
          <p:cNvSpPr>
            <a:spLocks noChangeArrowheads="1"/>
          </p:cNvSpPr>
          <p:nvPr/>
        </p:nvSpPr>
        <p:spPr bwMode="auto">
          <a:xfrm>
            <a:off x="5257800" y="3248025"/>
            <a:ext cx="762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94" name="Object 62"/>
          <p:cNvGraphicFramePr>
            <a:graphicFrameLocks noChangeAspect="1"/>
          </p:cNvGraphicFramePr>
          <p:nvPr/>
        </p:nvGraphicFramePr>
        <p:xfrm>
          <a:off x="1849438" y="5334000"/>
          <a:ext cx="1531937" cy="417513"/>
        </p:xfrm>
        <a:graphic>
          <a:graphicData uri="http://schemas.openxmlformats.org/presentationml/2006/ole">
            <p:oleObj spid="_x0000_s32778" name="Equation" r:id="rId11" imgW="838200" imgH="228600" progId="Equation.3">
              <p:embed/>
            </p:oleObj>
          </a:graphicData>
        </a:graphic>
      </p:graphicFrame>
      <p:graphicFrame>
        <p:nvGraphicFramePr>
          <p:cNvPr id="44095" name="Object 63"/>
          <p:cNvGraphicFramePr>
            <a:graphicFrameLocks noChangeAspect="1"/>
          </p:cNvGraphicFramePr>
          <p:nvPr/>
        </p:nvGraphicFramePr>
        <p:xfrm>
          <a:off x="7639050" y="1905000"/>
          <a:ext cx="411163" cy="411163"/>
        </p:xfrm>
        <a:graphic>
          <a:graphicData uri="http://schemas.openxmlformats.org/presentationml/2006/ole">
            <p:oleObj spid="_x0000_s32779" name="Equation" r:id="rId12" imgW="228600" imgH="228600" progId="Equation.3">
              <p:embed/>
            </p:oleObj>
          </a:graphicData>
        </a:graphic>
      </p:graphicFrame>
      <p:sp>
        <p:nvSpPr>
          <p:cNvPr id="44096" name="Oval 64"/>
          <p:cNvSpPr>
            <a:spLocks noChangeArrowheads="1"/>
          </p:cNvSpPr>
          <p:nvPr/>
        </p:nvSpPr>
        <p:spPr bwMode="auto">
          <a:xfrm>
            <a:off x="7439025" y="2524125"/>
            <a:ext cx="76200" cy="76200"/>
          </a:xfrm>
          <a:prstGeom prst="ellipse">
            <a:avLst/>
          </a:prstGeom>
          <a:solidFill>
            <a:srgbClr val="FF66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97" name="Line 65"/>
          <p:cNvSpPr>
            <a:spLocks noChangeShapeType="1"/>
          </p:cNvSpPr>
          <p:nvPr/>
        </p:nvSpPr>
        <p:spPr bwMode="auto">
          <a:xfrm flipV="1">
            <a:off x="7467600" y="2305050"/>
            <a:ext cx="0" cy="2857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4098" name="Object 66"/>
          <p:cNvGraphicFramePr>
            <a:graphicFrameLocks noChangeAspect="1"/>
          </p:cNvGraphicFramePr>
          <p:nvPr/>
        </p:nvGraphicFramePr>
        <p:xfrm>
          <a:off x="2197100" y="5715000"/>
          <a:ext cx="487363" cy="465138"/>
        </p:xfrm>
        <a:graphic>
          <a:graphicData uri="http://schemas.openxmlformats.org/presentationml/2006/ole">
            <p:oleObj spid="_x0000_s32780" name="Equation" r:id="rId13" imgW="266469" imgH="253780" progId="Equation.3">
              <p:embed/>
            </p:oleObj>
          </a:graphicData>
        </a:graphic>
      </p:graphicFrame>
      <p:sp>
        <p:nvSpPr>
          <p:cNvPr id="8250" name="Line 67"/>
          <p:cNvSpPr>
            <a:spLocks noChangeShapeType="1"/>
          </p:cNvSpPr>
          <p:nvPr/>
        </p:nvSpPr>
        <p:spPr bwMode="auto">
          <a:xfrm>
            <a:off x="7343775" y="466248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51" name="Line 68"/>
          <p:cNvSpPr>
            <a:spLocks noChangeShapeType="1"/>
          </p:cNvSpPr>
          <p:nvPr/>
        </p:nvSpPr>
        <p:spPr bwMode="auto">
          <a:xfrm>
            <a:off x="7315200" y="53673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52" name="Line 69"/>
          <p:cNvSpPr>
            <a:spLocks noChangeShapeType="1"/>
          </p:cNvSpPr>
          <p:nvPr/>
        </p:nvSpPr>
        <p:spPr bwMode="auto">
          <a:xfrm>
            <a:off x="7396163" y="466248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205" name="Object 70"/>
          <p:cNvGraphicFramePr>
            <a:graphicFrameLocks noChangeAspect="1"/>
          </p:cNvGraphicFramePr>
          <p:nvPr/>
        </p:nvGraphicFramePr>
        <p:xfrm>
          <a:off x="7086600" y="4876800"/>
          <a:ext cx="233363" cy="327025"/>
        </p:xfrm>
        <a:graphic>
          <a:graphicData uri="http://schemas.openxmlformats.org/presentationml/2006/ole">
            <p:oleObj spid="_x0000_s32781" name="Equation" r:id="rId14" imgW="126725" imgH="177415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22836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-0.00104 0.05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5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81481E-6 L 5.27778E-6 0.01111 " pathEditMode="relative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1.66667E-6 0.03334 " pathEditMode="relative" ptsTypes="AA">
                                      <p:cBhvr>
                                        <p:cTn id="54" dur="20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9" grpId="0" animBg="1"/>
      <p:bldP spid="44079" grpId="1" animBg="1"/>
      <p:bldP spid="44080" grpId="0" animBg="1"/>
      <p:bldP spid="44087" grpId="0" animBg="1"/>
      <p:bldP spid="44087" grpId="1" animBg="1"/>
      <p:bldP spid="44088" grpId="0" animBg="1"/>
      <p:bldP spid="44088" grpId="1" animBg="1"/>
      <p:bldP spid="44088" grpId="2" animBg="1"/>
      <p:bldP spid="44089" grpId="0" animBg="1"/>
      <p:bldP spid="44089" grpId="1" animBg="1"/>
      <p:bldP spid="44090" grpId="0" animBg="1"/>
      <p:bldP spid="44093" grpId="0" animBg="1"/>
      <p:bldP spid="44096" grpId="0" animBg="1"/>
      <p:bldP spid="4409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Results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3810000" y="5334000"/>
            <a:ext cx="1828800" cy="1192213"/>
          </a:xfrm>
          <a:prstGeom prst="rect">
            <a:avLst/>
          </a:prstGeom>
          <a:solidFill>
            <a:srgbClr val="808080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66"/>
                </a:solidFill>
              </a:rPr>
              <a:t>Yellow: Sun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CC"/>
                </a:solidFill>
              </a:rPr>
              <a:t>Blue   : Shadow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FF00"/>
                </a:solidFill>
              </a:rPr>
              <a:t>Green : Normal</a:t>
            </a:r>
          </a:p>
        </p:txBody>
      </p:sp>
      <p:pic>
        <p:nvPicPr>
          <p:cNvPr id="46090" name="V3V100005_008shadowFFD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527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V3V100005_009shadowFFD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V3V100005_010shadowFFD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514600"/>
            <a:ext cx="28829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5346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3" fill="hold"/>
                                        <p:tgtEl>
                                          <p:spTgt spid="46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433" fill="hold"/>
                                        <p:tgtEl>
                                          <p:spTgt spid="46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197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433" fill="hold"/>
                                        <p:tgtEl>
                                          <p:spTgt spid="46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9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6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0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9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6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1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9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6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Shadow Normal Ratio</a:t>
            </a:r>
          </a:p>
        </p:txBody>
      </p:sp>
      <p:pic>
        <p:nvPicPr>
          <p:cNvPr id="9222" name="Picture 3" descr="V3V100005_008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4324350" y="55721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Original Frame</a:t>
            </a:r>
          </a:p>
        </p:txBody>
      </p:sp>
      <p:sp>
        <p:nvSpPr>
          <p:cNvPr id="9224" name="Line 5"/>
          <p:cNvSpPr>
            <a:spLocks noChangeShapeType="1"/>
          </p:cNvSpPr>
          <p:nvPr/>
        </p:nvSpPr>
        <p:spPr bwMode="auto">
          <a:xfrm flipH="1">
            <a:off x="3722914" y="3914773"/>
            <a:ext cx="982435" cy="75519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3661229" y="3995285"/>
          <a:ext cx="290513" cy="293687"/>
        </p:xfrm>
        <a:graphic>
          <a:graphicData uri="http://schemas.openxmlformats.org/presentationml/2006/ole">
            <p:oleObj spid="_x0000_s33794" name="Equation" r:id="rId5" imgW="164880" imgH="164880" progId="Equation.3">
              <p:embed/>
            </p:oleObj>
          </a:graphicData>
        </a:graphic>
      </p:graphicFrame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4724400" y="2971800"/>
            <a:ext cx="0" cy="914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5064" name="Object 8"/>
          <p:cNvGraphicFramePr>
            <a:graphicFrameLocks noGrp="1" noChangeAspect="1"/>
          </p:cNvGraphicFramePr>
          <p:nvPr>
            <p:ph idx="4294967295"/>
          </p:nvPr>
        </p:nvGraphicFramePr>
        <p:xfrm>
          <a:off x="4648200" y="2590800"/>
          <a:ext cx="274638" cy="293688"/>
        </p:xfrm>
        <a:graphic>
          <a:graphicData uri="http://schemas.openxmlformats.org/presentationml/2006/ole">
            <p:oleObj spid="_x0000_s33795" name="Equation" r:id="rId6" imgW="190417" imgH="203112" progId="Equation.3">
              <p:embed/>
            </p:oleObj>
          </a:graphicData>
        </a:graphic>
      </p:graphicFrame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7632700" y="2565400"/>
          <a:ext cx="965200" cy="850900"/>
        </p:xfrm>
        <a:graphic>
          <a:graphicData uri="http://schemas.openxmlformats.org/presentationml/2006/ole">
            <p:oleObj spid="_x0000_s33796" name="Equation" r:id="rId7" imgW="533160" imgH="469800" progId="Equation.3">
              <p:embed/>
            </p:oleObj>
          </a:graphicData>
        </a:graphic>
      </p:graphicFrame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299200" y="25146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2.284</a:t>
            </a:r>
          </a:p>
        </p:txBody>
      </p:sp>
    </p:spTree>
    <p:extLst>
      <p:ext uri="{BB962C8B-B14F-4D97-AF65-F5344CB8AC3E}">
        <p14:creationId xmlns="" xmlns:p14="http://schemas.microsoft.com/office/powerpoint/2010/main" val="30484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animBg="1"/>
      <p:bldP spid="450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Detecting Out of Plane Objects</a:t>
            </a:r>
          </a:p>
        </p:txBody>
      </p:sp>
      <p:pic>
        <p:nvPicPr>
          <p:cNvPr id="10246" name="Picture 4" descr="V3V100005_008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11538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695325" y="2744788"/>
          <a:ext cx="374650" cy="488950"/>
        </p:xfrm>
        <a:graphic>
          <a:graphicData uri="http://schemas.openxmlformats.org/presentationml/2006/ole">
            <p:oleObj spid="_x0000_s34818" name="Equation" r:id="rId5" imgW="126780" imgH="164814" progId="Equation.3">
              <p:embed/>
            </p:oleObj>
          </a:graphicData>
        </a:graphic>
      </p:graphicFrame>
      <p:sp>
        <p:nvSpPr>
          <p:cNvPr id="79878" name="AutoShape 6"/>
          <p:cNvSpPr>
            <a:spLocks noChangeArrowheads="1"/>
          </p:cNvSpPr>
          <p:nvPr/>
        </p:nvSpPr>
        <p:spPr bwMode="auto">
          <a:xfrm rot="-1203676">
            <a:off x="1838325" y="3506788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609725" y="2438400"/>
            <a:ext cx="129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</a:rPr>
              <a:t>Compute Gradient in Shadow Direction</a:t>
            </a:r>
          </a:p>
        </p:txBody>
      </p:sp>
      <p:sp>
        <p:nvSpPr>
          <p:cNvPr id="79880" name="AutoShape 8"/>
          <p:cNvSpPr>
            <a:spLocks noChangeArrowheads="1"/>
          </p:cNvSpPr>
          <p:nvPr/>
        </p:nvSpPr>
        <p:spPr bwMode="auto">
          <a:xfrm rot="999914">
            <a:off x="1876425" y="4268788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1533525" y="4725988"/>
            <a:ext cx="1143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Compute Gradient in Normal Direction</a:t>
            </a:r>
          </a:p>
        </p:txBody>
      </p:sp>
      <p:pic>
        <p:nvPicPr>
          <p:cNvPr id="798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2820988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192588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87" name="Object 15"/>
          <p:cNvGraphicFramePr>
            <a:graphicFrameLocks noChangeAspect="1"/>
          </p:cNvGraphicFramePr>
          <p:nvPr/>
        </p:nvGraphicFramePr>
        <p:xfrm>
          <a:off x="6781800" y="1905000"/>
          <a:ext cx="1027113" cy="838200"/>
        </p:xfrm>
        <a:graphic>
          <a:graphicData uri="http://schemas.openxmlformats.org/presentationml/2006/ole">
            <p:oleObj spid="_x0000_s34819" name="Equation" r:id="rId8" imgW="342751" imgH="279279" progId="Equation.3">
              <p:embed/>
            </p:oleObj>
          </a:graphicData>
        </a:graphic>
      </p:graphicFrame>
      <p:graphicFrame>
        <p:nvGraphicFramePr>
          <p:cNvPr id="79888" name="Object 16"/>
          <p:cNvGraphicFramePr>
            <a:graphicFrameLocks noChangeAspect="1"/>
          </p:cNvGraphicFramePr>
          <p:nvPr/>
        </p:nvGraphicFramePr>
        <p:xfrm>
          <a:off x="6781800" y="5486400"/>
          <a:ext cx="1066800" cy="836613"/>
        </p:xfrm>
        <a:graphic>
          <a:graphicData uri="http://schemas.openxmlformats.org/presentationml/2006/ole">
            <p:oleObj spid="_x0000_s34820" name="Equation" r:id="rId9" imgW="355446" imgH="279279" progId="Equation.3">
              <p:embed/>
            </p:oleObj>
          </a:graphicData>
        </a:graphic>
      </p:graphicFrame>
      <p:sp>
        <p:nvSpPr>
          <p:cNvPr id="79889" name="AutoShape 17"/>
          <p:cNvSpPr>
            <a:spLocks noChangeArrowheads="1"/>
          </p:cNvSpPr>
          <p:nvPr/>
        </p:nvSpPr>
        <p:spPr bwMode="auto">
          <a:xfrm>
            <a:off x="4953000" y="32004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90" name="AutoShape 18"/>
          <p:cNvSpPr>
            <a:spLocks noChangeArrowheads="1"/>
          </p:cNvSpPr>
          <p:nvPr/>
        </p:nvSpPr>
        <p:spPr bwMode="auto">
          <a:xfrm>
            <a:off x="4953000" y="45720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5029200" y="2208213"/>
            <a:ext cx="1295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Erode in Shadow Direction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5029200" y="4800600"/>
            <a:ext cx="1143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</a:rPr>
              <a:t>Erode in Normal Direction</a:t>
            </a:r>
          </a:p>
        </p:txBody>
      </p:sp>
      <p:pic>
        <p:nvPicPr>
          <p:cNvPr id="79893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16002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4" name="Picture 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80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nimBg="1"/>
      <p:bldP spid="79879" grpId="0"/>
      <p:bldP spid="79880" grpId="0" animBg="1"/>
      <p:bldP spid="79881" grpId="0"/>
      <p:bldP spid="79889" grpId="0" animBg="1"/>
      <p:bldP spid="79890" grpId="0" animBg="1"/>
      <p:bldP spid="79891" grpId="0"/>
      <p:bldP spid="798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Detecting Out of Plane Objects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990600" y="2133600"/>
          <a:ext cx="1027113" cy="838200"/>
        </p:xfrm>
        <a:graphic>
          <a:graphicData uri="http://schemas.openxmlformats.org/presentationml/2006/ole">
            <p:oleObj spid="_x0000_s35842" name="Equation" r:id="rId4" imgW="342751" imgH="279279" progId="Equation.3">
              <p:embed/>
            </p:oleObj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990600" y="5715000"/>
          <a:ext cx="1066800" cy="836613"/>
        </p:xfrm>
        <a:graphic>
          <a:graphicData uri="http://schemas.openxmlformats.org/presentationml/2006/ole">
            <p:oleObj spid="_x0000_s35843" name="Equation" r:id="rId5" imgW="355446" imgH="279279" progId="Equation.3">
              <p:embed/>
            </p:oleObj>
          </a:graphicData>
        </a:graphic>
      </p:graphicFrame>
      <p:pic>
        <p:nvPicPr>
          <p:cNvPr id="1127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16002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AutoShape 8"/>
          <p:cNvSpPr>
            <a:spLocks noChangeArrowheads="1"/>
          </p:cNvSpPr>
          <p:nvPr/>
        </p:nvSpPr>
        <p:spPr bwMode="auto">
          <a:xfrm>
            <a:off x="2362200" y="39624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2362200" y="2970213"/>
            <a:ext cx="15430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Blur In Shadow Direction</a:t>
            </a: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2362200" y="44196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2362200" y="4724400"/>
            <a:ext cx="1543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Blur In Normal Direction</a:t>
            </a:r>
          </a:p>
        </p:txBody>
      </p:sp>
      <p:pic>
        <p:nvPicPr>
          <p:cNvPr id="829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1038225" cy="9890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638800"/>
            <a:ext cx="631825" cy="8842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960" name="Object 16"/>
          <p:cNvGraphicFramePr>
            <a:graphicFrameLocks noChangeAspect="1"/>
          </p:cNvGraphicFramePr>
          <p:nvPr/>
        </p:nvGraphicFramePr>
        <p:xfrm>
          <a:off x="4078288" y="2130425"/>
          <a:ext cx="1027112" cy="841375"/>
        </p:xfrm>
        <a:graphic>
          <a:graphicData uri="http://schemas.openxmlformats.org/presentationml/2006/ole">
            <p:oleObj spid="_x0000_s35844" name="Equation" r:id="rId12" imgW="342751" imgH="279279" progId="Equation.3">
              <p:embed/>
            </p:oleObj>
          </a:graphicData>
        </a:graphic>
      </p:graphicFrame>
      <p:graphicFrame>
        <p:nvGraphicFramePr>
          <p:cNvPr id="82961" name="Object 17"/>
          <p:cNvGraphicFramePr>
            <a:graphicFrameLocks noChangeAspect="1"/>
          </p:cNvGraphicFramePr>
          <p:nvPr/>
        </p:nvGraphicFramePr>
        <p:xfrm>
          <a:off x="4038600" y="5638800"/>
          <a:ext cx="1065213" cy="841375"/>
        </p:xfrm>
        <a:graphic>
          <a:graphicData uri="http://schemas.openxmlformats.org/presentationml/2006/ole">
            <p:oleObj spid="_x0000_s35845" name="Equation" r:id="rId13" imgW="355446" imgH="279279" progId="Equation.3">
              <p:embed/>
            </p:oleObj>
          </a:graphicData>
        </a:graphic>
      </p:graphicFrame>
      <p:sp>
        <p:nvSpPr>
          <p:cNvPr id="82962" name="AutoShape 18"/>
          <p:cNvSpPr>
            <a:spLocks noChangeArrowheads="1"/>
          </p:cNvSpPr>
          <p:nvPr/>
        </p:nvSpPr>
        <p:spPr bwMode="auto">
          <a:xfrm>
            <a:off x="5486400" y="35052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3" name="AutoShape 19"/>
          <p:cNvSpPr>
            <a:spLocks noChangeArrowheads="1"/>
          </p:cNvSpPr>
          <p:nvPr/>
        </p:nvSpPr>
        <p:spPr bwMode="auto">
          <a:xfrm>
            <a:off x="5486400" y="48006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5486400" y="30480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Threshold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5486400" y="5181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Threshold</a:t>
            </a:r>
          </a:p>
        </p:txBody>
      </p:sp>
      <p:pic>
        <p:nvPicPr>
          <p:cNvPr id="82966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42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7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6002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968" name="Object 24"/>
          <p:cNvGraphicFramePr>
            <a:graphicFrameLocks noChangeAspect="1"/>
          </p:cNvGraphicFramePr>
          <p:nvPr/>
        </p:nvGraphicFramePr>
        <p:xfrm>
          <a:off x="7429500" y="2400300"/>
          <a:ext cx="798513" cy="723900"/>
        </p:xfrm>
        <a:graphic>
          <a:graphicData uri="http://schemas.openxmlformats.org/presentationml/2006/ole">
            <p:oleObj spid="_x0000_s35846" name="Equation" r:id="rId16" imgW="266469" imgH="241091" progId="Equation.3">
              <p:embed/>
            </p:oleObj>
          </a:graphicData>
        </a:graphic>
      </p:graphicFrame>
      <p:graphicFrame>
        <p:nvGraphicFramePr>
          <p:cNvPr id="82969" name="Object 25"/>
          <p:cNvGraphicFramePr>
            <a:graphicFrameLocks noChangeAspect="1"/>
          </p:cNvGraphicFramePr>
          <p:nvPr/>
        </p:nvGraphicFramePr>
        <p:xfrm>
          <a:off x="7391400" y="5680075"/>
          <a:ext cx="836613" cy="720725"/>
        </p:xfrm>
        <a:graphic>
          <a:graphicData uri="http://schemas.openxmlformats.org/presentationml/2006/ole">
            <p:oleObj spid="_x0000_s35847" name="Equation" r:id="rId17" imgW="279279" imgH="241195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6161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 animBg="1"/>
      <p:bldP spid="82953" grpId="0"/>
      <p:bldP spid="82954" grpId="0" animBg="1"/>
      <p:bldP spid="82955" grpId="0"/>
      <p:bldP spid="82962" grpId="0" animBg="1"/>
      <p:bldP spid="82963" grpId="0" animBg="1"/>
      <p:bldP spid="82964" grpId="0"/>
      <p:bldP spid="829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Detecting Out of Plane Objects</a:t>
            </a:r>
          </a:p>
        </p:txBody>
      </p:sp>
      <p:pic>
        <p:nvPicPr>
          <p:cNvPr id="12293" name="Picture 16" descr="V3V100005_0080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352675"/>
            <a:ext cx="52959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9"/>
          <p:cNvSpPr txBox="1">
            <a:spLocks noChangeArrowheads="1"/>
          </p:cNvSpPr>
          <p:nvPr/>
        </p:nvSpPr>
        <p:spPr bwMode="auto">
          <a:xfrm>
            <a:off x="4038600" y="1843088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Red: Shadow Blobs</a:t>
            </a:r>
          </a:p>
        </p:txBody>
      </p:sp>
      <p:sp>
        <p:nvSpPr>
          <p:cNvPr id="12295" name="Text Box 20"/>
          <p:cNvSpPr txBox="1">
            <a:spLocks noChangeArrowheads="1"/>
          </p:cNvSpPr>
          <p:nvPr/>
        </p:nvSpPr>
        <p:spPr bwMode="auto">
          <a:xfrm>
            <a:off x="6172200" y="1843088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FF00"/>
                </a:solidFill>
              </a:rPr>
              <a:t>Green: Normal Blobs</a:t>
            </a:r>
          </a:p>
        </p:txBody>
      </p:sp>
      <p:graphicFrame>
        <p:nvGraphicFramePr>
          <p:cNvPr id="12290" name="Object 21"/>
          <p:cNvGraphicFramePr>
            <a:graphicFrameLocks noChangeAspect="1"/>
          </p:cNvGraphicFramePr>
          <p:nvPr/>
        </p:nvGraphicFramePr>
        <p:xfrm>
          <a:off x="1828800" y="2362200"/>
          <a:ext cx="798513" cy="723900"/>
        </p:xfrm>
        <a:graphic>
          <a:graphicData uri="http://schemas.openxmlformats.org/presentationml/2006/ole">
            <p:oleObj spid="_x0000_s36866" name="Equation" r:id="rId4" imgW="266469" imgH="241091" progId="Equation.3">
              <p:embed/>
            </p:oleObj>
          </a:graphicData>
        </a:graphic>
      </p:graphicFrame>
      <p:graphicFrame>
        <p:nvGraphicFramePr>
          <p:cNvPr id="12291" name="Object 22"/>
          <p:cNvGraphicFramePr>
            <a:graphicFrameLocks noChangeAspect="1"/>
          </p:cNvGraphicFramePr>
          <p:nvPr/>
        </p:nvGraphicFramePr>
        <p:xfrm>
          <a:off x="1906588" y="5943600"/>
          <a:ext cx="836612" cy="720725"/>
        </p:xfrm>
        <a:graphic>
          <a:graphicData uri="http://schemas.openxmlformats.org/presentationml/2006/ole">
            <p:oleObj spid="_x0000_s36867" name="Equation" r:id="rId5" imgW="279279" imgH="241195" progId="Equation.3">
              <p:embed/>
            </p:oleObj>
          </a:graphicData>
        </a:graphic>
      </p:graphicFrame>
      <p:pic>
        <p:nvPicPr>
          <p:cNvPr id="12296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1600200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16002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490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Object Shadow Configuration</a:t>
            </a:r>
          </a:p>
        </p:txBody>
      </p:sp>
      <p:pic>
        <p:nvPicPr>
          <p:cNvPr id="39939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8071"/>
            <a:ext cx="16764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6484"/>
            <a:ext cx="16764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87638" y="3470384"/>
            <a:ext cx="228600" cy="228600"/>
            <a:chOff x="2752" y="2408"/>
            <a:chExt cx="144" cy="144"/>
          </a:xfrm>
        </p:grpSpPr>
        <p:sp>
          <p:nvSpPr>
            <p:cNvPr id="39961" name="Line 5"/>
            <p:cNvSpPr>
              <a:spLocks noChangeShapeType="1"/>
            </p:cNvSpPr>
            <p:nvPr/>
          </p:nvSpPr>
          <p:spPr bwMode="auto">
            <a:xfrm>
              <a:off x="2816" y="2408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62" name="Line 6"/>
            <p:cNvSpPr>
              <a:spLocks noChangeShapeType="1"/>
            </p:cNvSpPr>
            <p:nvPr/>
          </p:nvSpPr>
          <p:spPr bwMode="auto">
            <a:xfrm>
              <a:off x="2752" y="2488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87638" y="3470384"/>
            <a:ext cx="228600" cy="228600"/>
            <a:chOff x="2752" y="2408"/>
            <a:chExt cx="144" cy="144"/>
          </a:xfrm>
        </p:grpSpPr>
        <p:sp>
          <p:nvSpPr>
            <p:cNvPr id="39959" name="Line 13"/>
            <p:cNvSpPr>
              <a:spLocks noChangeShapeType="1"/>
            </p:cNvSpPr>
            <p:nvPr/>
          </p:nvSpPr>
          <p:spPr bwMode="auto">
            <a:xfrm>
              <a:off x="2816" y="2408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60" name="Line 14"/>
            <p:cNvSpPr>
              <a:spLocks noChangeShapeType="1"/>
            </p:cNvSpPr>
            <p:nvPr/>
          </p:nvSpPr>
          <p:spPr bwMode="auto">
            <a:xfrm>
              <a:off x="2752" y="2488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884488" y="3200509"/>
            <a:ext cx="228600" cy="228600"/>
            <a:chOff x="2928" y="2160"/>
            <a:chExt cx="144" cy="144"/>
          </a:xfrm>
        </p:grpSpPr>
        <p:sp>
          <p:nvSpPr>
            <p:cNvPr id="39957" name="Line 25"/>
            <p:cNvSpPr>
              <a:spLocks noChangeShapeType="1"/>
            </p:cNvSpPr>
            <p:nvPr/>
          </p:nvSpPr>
          <p:spPr bwMode="auto">
            <a:xfrm>
              <a:off x="2992" y="2160"/>
              <a:ext cx="0" cy="14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58" name="Line 26"/>
            <p:cNvSpPr>
              <a:spLocks noChangeShapeType="1"/>
            </p:cNvSpPr>
            <p:nvPr/>
          </p:nvSpPr>
          <p:spPr bwMode="auto">
            <a:xfrm>
              <a:off x="2928" y="2240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831" name="Line 15"/>
          <p:cNvSpPr>
            <a:spLocks noChangeShapeType="1"/>
          </p:cNvSpPr>
          <p:nvPr/>
        </p:nvSpPr>
        <p:spPr bwMode="auto">
          <a:xfrm flipV="1">
            <a:off x="2765425" y="1695559"/>
            <a:ext cx="2209800" cy="1905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>
            <a:off x="2994025" y="3322746"/>
            <a:ext cx="0" cy="2438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802313" y="3551346"/>
            <a:ext cx="228600" cy="228600"/>
            <a:chOff x="2752" y="2408"/>
            <a:chExt cx="144" cy="144"/>
          </a:xfrm>
        </p:grpSpPr>
        <p:sp>
          <p:nvSpPr>
            <p:cNvPr id="39955" name="Line 29"/>
            <p:cNvSpPr>
              <a:spLocks noChangeShapeType="1"/>
            </p:cNvSpPr>
            <p:nvPr/>
          </p:nvSpPr>
          <p:spPr bwMode="auto">
            <a:xfrm>
              <a:off x="2816" y="2408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56" name="Line 30"/>
            <p:cNvSpPr>
              <a:spLocks noChangeShapeType="1"/>
            </p:cNvSpPr>
            <p:nvPr/>
          </p:nvSpPr>
          <p:spPr bwMode="auto">
            <a:xfrm>
              <a:off x="2752" y="2488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5802313" y="3551346"/>
            <a:ext cx="228600" cy="228600"/>
            <a:chOff x="2752" y="2408"/>
            <a:chExt cx="144" cy="144"/>
          </a:xfrm>
        </p:grpSpPr>
        <p:sp>
          <p:nvSpPr>
            <p:cNvPr id="39953" name="Line 32"/>
            <p:cNvSpPr>
              <a:spLocks noChangeShapeType="1"/>
            </p:cNvSpPr>
            <p:nvPr/>
          </p:nvSpPr>
          <p:spPr bwMode="auto">
            <a:xfrm>
              <a:off x="2816" y="2408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54" name="Line 33"/>
            <p:cNvSpPr>
              <a:spLocks noChangeShapeType="1"/>
            </p:cNvSpPr>
            <p:nvPr/>
          </p:nvSpPr>
          <p:spPr bwMode="auto">
            <a:xfrm>
              <a:off x="2752" y="2488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422900" y="3638659"/>
            <a:ext cx="228600" cy="228600"/>
            <a:chOff x="2928" y="2160"/>
            <a:chExt cx="144" cy="144"/>
          </a:xfrm>
        </p:grpSpPr>
        <p:sp>
          <p:nvSpPr>
            <p:cNvPr id="39951" name="Line 35"/>
            <p:cNvSpPr>
              <a:spLocks noChangeShapeType="1"/>
            </p:cNvSpPr>
            <p:nvPr/>
          </p:nvSpPr>
          <p:spPr bwMode="auto">
            <a:xfrm>
              <a:off x="2992" y="2160"/>
              <a:ext cx="0" cy="14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52" name="Line 36"/>
            <p:cNvSpPr>
              <a:spLocks noChangeShapeType="1"/>
            </p:cNvSpPr>
            <p:nvPr/>
          </p:nvSpPr>
          <p:spPr bwMode="auto">
            <a:xfrm>
              <a:off x="2928" y="2240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853" name="Line 37"/>
          <p:cNvSpPr>
            <a:spLocks noChangeShapeType="1"/>
          </p:cNvSpPr>
          <p:nvPr/>
        </p:nvSpPr>
        <p:spPr bwMode="auto">
          <a:xfrm flipV="1">
            <a:off x="5880100" y="1776521"/>
            <a:ext cx="2209800" cy="1905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4854" name="Line 38"/>
          <p:cNvSpPr>
            <a:spLocks noChangeShapeType="1"/>
          </p:cNvSpPr>
          <p:nvPr/>
        </p:nvSpPr>
        <p:spPr bwMode="auto">
          <a:xfrm>
            <a:off x="5532438" y="3760896"/>
            <a:ext cx="0" cy="2438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139" y="5837976"/>
            <a:ext cx="5686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valid configuration of human and shadow blobs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should  results in an intersection of the rays.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75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1" grpId="0" animBg="1"/>
      <p:bldP spid="34843" grpId="0" animBg="1"/>
      <p:bldP spid="34853" grpId="0" animBg="1"/>
      <p:bldP spid="348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3962400" y="23622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Does axis ratio conform to 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Object Shadow Sizes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2286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633663" y="29940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624138" y="33861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2112963" y="3579813"/>
            <a:ext cx="161925" cy="18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2686050" y="3173413"/>
            <a:ext cx="161925" cy="18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2743200" y="299402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H="1">
            <a:off x="2209800" y="3276600"/>
            <a:ext cx="5334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7118" name="Object 14"/>
          <p:cNvGraphicFramePr>
            <a:graphicFrameLocks noChangeAspect="1"/>
          </p:cNvGraphicFramePr>
          <p:nvPr/>
        </p:nvGraphicFramePr>
        <p:xfrm>
          <a:off x="5181600" y="2686050"/>
          <a:ext cx="293688" cy="381000"/>
        </p:xfrm>
        <a:graphic>
          <a:graphicData uri="http://schemas.openxmlformats.org/presentationml/2006/ole">
            <p:oleObj spid="_x0000_s37890" name="Equation" r:id="rId4" imgW="126780" imgH="164814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235459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/>
      <p:bldP spid="47112" grpId="0" animBg="1"/>
      <p:bldP spid="47113" grpId="0" animBg="1"/>
      <p:bldP spid="47114" grpId="0" animBg="1"/>
      <p:bldP spid="47115" grpId="0" animBg="1"/>
      <p:bldP spid="47116" grpId="0" animBg="1"/>
      <p:bldP spid="471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Clip008</a:t>
            </a:r>
          </a:p>
        </p:txBody>
      </p:sp>
      <p:pic>
        <p:nvPicPr>
          <p:cNvPr id="3" name="V3V100005_008Refine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073275"/>
            <a:ext cx="41449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3V100005_008ffdraw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1449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5715000" y="5334000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Refined</a:t>
            </a:r>
          </a:p>
        </p:txBody>
      </p:sp>
    </p:spTree>
    <p:extLst>
      <p:ext uri="{BB962C8B-B14F-4D97-AF65-F5344CB8AC3E}">
        <p14:creationId xmlns="" xmlns:p14="http://schemas.microsoft.com/office/powerpoint/2010/main" val="388927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Clip009</a:t>
            </a:r>
          </a:p>
        </p:txBody>
      </p:sp>
      <p:pic>
        <p:nvPicPr>
          <p:cNvPr id="3" name="V3V100005_009ffdRaw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1449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3V100005_009Refined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41449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5715000" y="5334000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Refined</a:t>
            </a:r>
          </a:p>
        </p:txBody>
      </p:sp>
    </p:spTree>
    <p:extLst>
      <p:ext uri="{BB962C8B-B14F-4D97-AF65-F5344CB8AC3E}">
        <p14:creationId xmlns="" xmlns:p14="http://schemas.microsoft.com/office/powerpoint/2010/main" val="64732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Previous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2035314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chemeClr val="bg1"/>
                </a:solidFill>
              </a:rPr>
              <a:t>Navneet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Dalal</a:t>
            </a:r>
            <a:r>
              <a:rPr lang="en-US" sz="2000" dirty="0" smtClean="0">
                <a:solidFill>
                  <a:schemeClr val="bg1"/>
                </a:solidFill>
              </a:rPr>
              <a:t> and Bill </a:t>
            </a:r>
            <a:r>
              <a:rPr lang="en-US" sz="2000" dirty="0" err="1" smtClean="0">
                <a:solidFill>
                  <a:schemeClr val="bg1"/>
                </a:solidFill>
              </a:rPr>
              <a:t>Triggs</a:t>
            </a:r>
            <a:r>
              <a:rPr lang="en-US" sz="2000" dirty="0" smtClean="0">
                <a:solidFill>
                  <a:schemeClr val="bg1"/>
                </a:solidFill>
              </a:rPr>
              <a:t> “Histograms of Oriented Gradients for Human Detection” CVPR05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8645525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08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Clip010</a:t>
            </a:r>
          </a:p>
        </p:txBody>
      </p:sp>
      <p:pic>
        <p:nvPicPr>
          <p:cNvPr id="3" name="V3V100005_010ffdraw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41449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3V100005_010Refined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1449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5715000" y="5334000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Refined</a:t>
            </a:r>
          </a:p>
        </p:txBody>
      </p:sp>
    </p:spTree>
    <p:extLst>
      <p:ext uri="{BB962C8B-B14F-4D97-AF65-F5344CB8AC3E}">
        <p14:creationId xmlns="" xmlns:p14="http://schemas.microsoft.com/office/powerpoint/2010/main" val="244334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Classifying Human Candidates</a:t>
            </a:r>
          </a:p>
        </p:txBody>
      </p:sp>
      <p:pic>
        <p:nvPicPr>
          <p:cNvPr id="18439" name="Picture 4" descr="GraylrV3V100005_0080000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05100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calrV3V100005_0080000_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590800"/>
            <a:ext cx="304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cvlrV3V100005_0080000_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181350"/>
            <a:ext cx="304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cdlrV3V100005_0080000_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200400"/>
            <a:ext cx="304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chlrV3V100005_0080000_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590800"/>
            <a:ext cx="304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1066800" y="3000375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0186" name="Object 10"/>
          <p:cNvGraphicFramePr>
            <a:graphicFrameLocks noChangeAspect="1"/>
          </p:cNvGraphicFramePr>
          <p:nvPr/>
        </p:nvGraphicFramePr>
        <p:xfrm>
          <a:off x="1971675" y="2306638"/>
          <a:ext cx="342900" cy="246062"/>
        </p:xfrm>
        <a:graphic>
          <a:graphicData uri="http://schemas.openxmlformats.org/presentationml/2006/ole">
            <p:oleObj spid="_x0000_s38914" name="Equation" r:id="rId8" imgW="228501" imgH="165028" progId="Equation.3">
              <p:embed/>
            </p:oleObj>
          </a:graphicData>
        </a:graphic>
      </p:graphicFrame>
      <p:graphicFrame>
        <p:nvGraphicFramePr>
          <p:cNvPr id="50187" name="Object 11"/>
          <p:cNvGraphicFramePr>
            <a:graphicFrameLocks noChangeAspect="1"/>
          </p:cNvGraphicFramePr>
          <p:nvPr/>
        </p:nvGraphicFramePr>
        <p:xfrm>
          <a:off x="1971675" y="3752850"/>
          <a:ext cx="381000" cy="246063"/>
        </p:xfrm>
        <a:graphic>
          <a:graphicData uri="http://schemas.openxmlformats.org/presentationml/2006/ole">
            <p:oleObj spid="_x0000_s38915" name="Equation" r:id="rId9" imgW="253780" imgH="164957" progId="Equation.3">
              <p:embed/>
            </p:oleObj>
          </a:graphicData>
        </a:graphic>
      </p:graphicFrame>
      <p:graphicFrame>
        <p:nvGraphicFramePr>
          <p:cNvPr id="50188" name="Object 12"/>
          <p:cNvGraphicFramePr>
            <a:graphicFrameLocks noChangeAspect="1"/>
          </p:cNvGraphicFramePr>
          <p:nvPr/>
        </p:nvGraphicFramePr>
        <p:xfrm>
          <a:off x="2428875" y="2306638"/>
          <a:ext cx="400050" cy="246062"/>
        </p:xfrm>
        <a:graphic>
          <a:graphicData uri="http://schemas.openxmlformats.org/presentationml/2006/ole">
            <p:oleObj spid="_x0000_s38916" name="Equation" r:id="rId10" imgW="266353" imgH="164885" progId="Equation.3">
              <p:embed/>
            </p:oleObj>
          </a:graphicData>
        </a:graphic>
      </p:graphicFrame>
      <p:graphicFrame>
        <p:nvGraphicFramePr>
          <p:cNvPr id="50189" name="Object 13"/>
          <p:cNvGraphicFramePr>
            <a:graphicFrameLocks noChangeAspect="1"/>
          </p:cNvGraphicFramePr>
          <p:nvPr/>
        </p:nvGraphicFramePr>
        <p:xfrm>
          <a:off x="2428875" y="3752850"/>
          <a:ext cx="438150" cy="246063"/>
        </p:xfrm>
        <a:graphic>
          <a:graphicData uri="http://schemas.openxmlformats.org/presentationml/2006/ole">
            <p:oleObj spid="_x0000_s38917" name="Equation" r:id="rId11" imgW="291847" imgH="164957" progId="Equation.3">
              <p:embed/>
            </p:oleObj>
          </a:graphicData>
        </a:graphic>
      </p:graphicFrame>
      <p:sp>
        <p:nvSpPr>
          <p:cNvPr id="50190" name="AutoShape 14"/>
          <p:cNvSpPr>
            <a:spLocks noChangeArrowheads="1"/>
          </p:cNvSpPr>
          <p:nvPr/>
        </p:nvSpPr>
        <p:spPr bwMode="auto">
          <a:xfrm>
            <a:off x="2895600" y="2971800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0191" name="Group 15"/>
          <p:cNvGraphicFramePr>
            <a:graphicFrameLocks noGrp="1"/>
          </p:cNvGraphicFramePr>
          <p:nvPr/>
        </p:nvGraphicFramePr>
        <p:xfrm>
          <a:off x="4114800" y="1981200"/>
          <a:ext cx="1676400" cy="381000"/>
        </p:xfrm>
        <a:graphic>
          <a:graphicData uri="http://schemas.openxmlformats.org/drawingml/2006/table">
            <a:tbl>
              <a:tblPr/>
              <a:tblGrid>
                <a:gridCol w="617538"/>
                <a:gridCol w="617537"/>
                <a:gridCol w="441325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LL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LL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201" name="Group 25"/>
          <p:cNvGraphicFramePr>
            <a:graphicFrameLocks noGrp="1"/>
          </p:cNvGraphicFramePr>
          <p:nvPr/>
        </p:nvGraphicFramePr>
        <p:xfrm>
          <a:off x="4114800" y="2667000"/>
          <a:ext cx="1676400" cy="381000"/>
        </p:xfrm>
        <a:graphic>
          <a:graphicData uri="http://schemas.openxmlformats.org/drawingml/2006/table">
            <a:tbl>
              <a:tblPr/>
              <a:tblGrid>
                <a:gridCol w="617538"/>
                <a:gridCol w="617537"/>
                <a:gridCol w="441325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LH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LH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211" name="Group 35"/>
          <p:cNvGraphicFramePr>
            <a:graphicFrameLocks noGrp="1"/>
          </p:cNvGraphicFramePr>
          <p:nvPr/>
        </p:nvGraphicFramePr>
        <p:xfrm>
          <a:off x="4114800" y="3352800"/>
          <a:ext cx="1676400" cy="381000"/>
        </p:xfrm>
        <a:graphic>
          <a:graphicData uri="http://schemas.openxmlformats.org/drawingml/2006/table">
            <a:tbl>
              <a:tblPr/>
              <a:tblGrid>
                <a:gridCol w="609600"/>
                <a:gridCol w="625475"/>
                <a:gridCol w="441325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HL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HL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221" name="Group 45"/>
          <p:cNvGraphicFramePr>
            <a:graphicFrameLocks noGrp="1"/>
          </p:cNvGraphicFramePr>
          <p:nvPr/>
        </p:nvGraphicFramePr>
        <p:xfrm>
          <a:off x="4114800" y="4038600"/>
          <a:ext cx="1676400" cy="3810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4572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HH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HH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0231" name="AutoShape 55"/>
          <p:cNvCxnSpPr>
            <a:cxnSpLocks noChangeShapeType="1"/>
          </p:cNvCxnSpPr>
          <p:nvPr/>
        </p:nvCxnSpPr>
        <p:spPr bwMode="auto">
          <a:xfrm flipH="1">
            <a:off x="4114800" y="2171700"/>
            <a:ext cx="1676400" cy="685800"/>
          </a:xfrm>
          <a:prstGeom prst="bentConnector5">
            <a:avLst>
              <a:gd name="adj1" fmla="val -13634"/>
              <a:gd name="adj2" fmla="val 50000"/>
              <a:gd name="adj3" fmla="val 113634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232" name="AutoShape 56"/>
          <p:cNvCxnSpPr>
            <a:cxnSpLocks noChangeShapeType="1"/>
          </p:cNvCxnSpPr>
          <p:nvPr/>
        </p:nvCxnSpPr>
        <p:spPr bwMode="auto">
          <a:xfrm flipH="1">
            <a:off x="4114800" y="2857500"/>
            <a:ext cx="1676400" cy="685800"/>
          </a:xfrm>
          <a:prstGeom prst="bentConnector5">
            <a:avLst>
              <a:gd name="adj1" fmla="val -13634"/>
              <a:gd name="adj2" fmla="val 50000"/>
              <a:gd name="adj3" fmla="val 113634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233" name="AutoShape 57"/>
          <p:cNvCxnSpPr>
            <a:cxnSpLocks noChangeShapeType="1"/>
          </p:cNvCxnSpPr>
          <p:nvPr/>
        </p:nvCxnSpPr>
        <p:spPr bwMode="auto">
          <a:xfrm flipH="1">
            <a:off x="4114800" y="3543300"/>
            <a:ext cx="1676400" cy="685800"/>
          </a:xfrm>
          <a:prstGeom prst="bentConnector5">
            <a:avLst>
              <a:gd name="adj1" fmla="val -13634"/>
              <a:gd name="adj2" fmla="val 50000"/>
              <a:gd name="adj3" fmla="val 113634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0234" name="Text Box 58"/>
          <p:cNvSpPr txBox="1">
            <a:spLocks noChangeArrowheads="1"/>
          </p:cNvSpPr>
          <p:nvPr/>
        </p:nvSpPr>
        <p:spPr bwMode="auto">
          <a:xfrm>
            <a:off x="609600" y="2590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</a:rPr>
              <a:t>Apply wavelet transform</a:t>
            </a: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2514600" y="2514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</a:rPr>
              <a:t>Vectorize and Concatenate</a:t>
            </a:r>
          </a:p>
        </p:txBody>
      </p:sp>
      <p:sp>
        <p:nvSpPr>
          <p:cNvPr id="50236" name="AutoShape 60"/>
          <p:cNvSpPr>
            <a:spLocks noChangeArrowheads="1"/>
          </p:cNvSpPr>
          <p:nvPr/>
        </p:nvSpPr>
        <p:spPr bwMode="auto">
          <a:xfrm>
            <a:off x="6191250" y="3000375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37" name="Text Box 61"/>
          <p:cNvSpPr txBox="1">
            <a:spLocks noChangeArrowheads="1"/>
          </p:cNvSpPr>
          <p:nvPr/>
        </p:nvSpPr>
        <p:spPr bwMode="auto">
          <a:xfrm>
            <a:off x="5715000" y="259080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</a:rPr>
              <a:t>Train SVM</a:t>
            </a:r>
          </a:p>
        </p:txBody>
      </p:sp>
      <p:sp>
        <p:nvSpPr>
          <p:cNvPr id="50238" name="Line 62"/>
          <p:cNvSpPr>
            <a:spLocks noChangeShapeType="1"/>
          </p:cNvSpPr>
          <p:nvPr/>
        </p:nvSpPr>
        <p:spPr bwMode="auto">
          <a:xfrm>
            <a:off x="7239000" y="2163763"/>
            <a:ext cx="0" cy="1828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39" name="Line 63"/>
          <p:cNvSpPr>
            <a:spLocks noChangeShapeType="1"/>
          </p:cNvSpPr>
          <p:nvPr/>
        </p:nvSpPr>
        <p:spPr bwMode="auto">
          <a:xfrm>
            <a:off x="7239000" y="3992563"/>
            <a:ext cx="1676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0" name="Line 64"/>
          <p:cNvSpPr>
            <a:spLocks noChangeShapeType="1"/>
          </p:cNvSpPr>
          <p:nvPr/>
        </p:nvSpPr>
        <p:spPr bwMode="auto">
          <a:xfrm flipH="1">
            <a:off x="7543800" y="2392363"/>
            <a:ext cx="1066800" cy="1371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1" name="Oval 65"/>
          <p:cNvSpPr>
            <a:spLocks noChangeArrowheads="1"/>
          </p:cNvSpPr>
          <p:nvPr/>
        </p:nvSpPr>
        <p:spPr bwMode="auto">
          <a:xfrm>
            <a:off x="8305800" y="23923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2" name="Oval 66"/>
          <p:cNvSpPr>
            <a:spLocks noChangeArrowheads="1"/>
          </p:cNvSpPr>
          <p:nvPr/>
        </p:nvSpPr>
        <p:spPr bwMode="auto">
          <a:xfrm>
            <a:off x="8229600" y="26209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3" name="Oval 67"/>
          <p:cNvSpPr>
            <a:spLocks noChangeArrowheads="1"/>
          </p:cNvSpPr>
          <p:nvPr/>
        </p:nvSpPr>
        <p:spPr bwMode="auto">
          <a:xfrm>
            <a:off x="8077200" y="24685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4" name="Oval 68"/>
          <p:cNvSpPr>
            <a:spLocks noChangeArrowheads="1"/>
          </p:cNvSpPr>
          <p:nvPr/>
        </p:nvSpPr>
        <p:spPr bwMode="auto">
          <a:xfrm>
            <a:off x="7772400" y="24685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5" name="Oval 69"/>
          <p:cNvSpPr>
            <a:spLocks noChangeArrowheads="1"/>
          </p:cNvSpPr>
          <p:nvPr/>
        </p:nvSpPr>
        <p:spPr bwMode="auto">
          <a:xfrm>
            <a:off x="7620000" y="26971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6" name="Oval 70"/>
          <p:cNvSpPr>
            <a:spLocks noChangeArrowheads="1"/>
          </p:cNvSpPr>
          <p:nvPr/>
        </p:nvSpPr>
        <p:spPr bwMode="auto">
          <a:xfrm>
            <a:off x="7772400" y="29257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7" name="Oval 71"/>
          <p:cNvSpPr>
            <a:spLocks noChangeArrowheads="1"/>
          </p:cNvSpPr>
          <p:nvPr/>
        </p:nvSpPr>
        <p:spPr bwMode="auto">
          <a:xfrm>
            <a:off x="7924800" y="27733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8" name="Oval 72"/>
          <p:cNvSpPr>
            <a:spLocks noChangeArrowheads="1"/>
          </p:cNvSpPr>
          <p:nvPr/>
        </p:nvSpPr>
        <p:spPr bwMode="auto">
          <a:xfrm>
            <a:off x="7620000" y="31543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49" name="Oval 73"/>
          <p:cNvSpPr>
            <a:spLocks noChangeArrowheads="1"/>
          </p:cNvSpPr>
          <p:nvPr/>
        </p:nvSpPr>
        <p:spPr bwMode="auto">
          <a:xfrm>
            <a:off x="7467600" y="29257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0" name="Oval 74"/>
          <p:cNvSpPr>
            <a:spLocks noChangeArrowheads="1"/>
          </p:cNvSpPr>
          <p:nvPr/>
        </p:nvSpPr>
        <p:spPr bwMode="auto">
          <a:xfrm>
            <a:off x="8610600" y="27733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1" name="Oval 75"/>
          <p:cNvSpPr>
            <a:spLocks noChangeArrowheads="1"/>
          </p:cNvSpPr>
          <p:nvPr/>
        </p:nvSpPr>
        <p:spPr bwMode="auto">
          <a:xfrm>
            <a:off x="8610600" y="30781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2" name="Oval 76"/>
          <p:cNvSpPr>
            <a:spLocks noChangeArrowheads="1"/>
          </p:cNvSpPr>
          <p:nvPr/>
        </p:nvSpPr>
        <p:spPr bwMode="auto">
          <a:xfrm>
            <a:off x="8458200" y="28495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3" name="Oval 77"/>
          <p:cNvSpPr>
            <a:spLocks noChangeArrowheads="1"/>
          </p:cNvSpPr>
          <p:nvPr/>
        </p:nvSpPr>
        <p:spPr bwMode="auto">
          <a:xfrm>
            <a:off x="8458200" y="31543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4" name="Oval 78"/>
          <p:cNvSpPr>
            <a:spLocks noChangeArrowheads="1"/>
          </p:cNvSpPr>
          <p:nvPr/>
        </p:nvSpPr>
        <p:spPr bwMode="auto">
          <a:xfrm>
            <a:off x="8001000" y="33829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8305800" y="34591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6" name="Oval 80"/>
          <p:cNvSpPr>
            <a:spLocks noChangeArrowheads="1"/>
          </p:cNvSpPr>
          <p:nvPr/>
        </p:nvSpPr>
        <p:spPr bwMode="auto">
          <a:xfrm>
            <a:off x="8229600" y="32305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7" name="Oval 81"/>
          <p:cNvSpPr>
            <a:spLocks noChangeArrowheads="1"/>
          </p:cNvSpPr>
          <p:nvPr/>
        </p:nvSpPr>
        <p:spPr bwMode="auto">
          <a:xfrm>
            <a:off x="8001000" y="37639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8" name="Oval 82"/>
          <p:cNvSpPr>
            <a:spLocks noChangeArrowheads="1"/>
          </p:cNvSpPr>
          <p:nvPr/>
        </p:nvSpPr>
        <p:spPr bwMode="auto">
          <a:xfrm>
            <a:off x="8153400" y="35353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259" name="Text Box 83"/>
          <p:cNvSpPr txBox="1">
            <a:spLocks noChangeArrowheads="1"/>
          </p:cNvSpPr>
          <p:nvPr/>
        </p:nvSpPr>
        <p:spPr bwMode="auto">
          <a:xfrm>
            <a:off x="7315200" y="4068763"/>
            <a:ext cx="1600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</a:rPr>
              <a:t>SVM</a:t>
            </a:r>
          </a:p>
        </p:txBody>
      </p:sp>
    </p:spTree>
    <p:extLst>
      <p:ext uri="{BB962C8B-B14F-4D97-AF65-F5344CB8AC3E}">
        <p14:creationId xmlns="" xmlns:p14="http://schemas.microsoft.com/office/powerpoint/2010/main" val="28527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animBg="1"/>
      <p:bldP spid="50185" grpId="1" animBg="1"/>
      <p:bldP spid="50190" grpId="0" animBg="1"/>
      <p:bldP spid="50234" grpId="0"/>
      <p:bldP spid="50235" grpId="0"/>
      <p:bldP spid="50236" grpId="0" animBg="1"/>
      <p:bldP spid="50237" grpId="0"/>
      <p:bldP spid="50238" grpId="0" animBg="1"/>
      <p:bldP spid="50239" grpId="0" animBg="1"/>
      <p:bldP spid="50240" grpId="0" animBg="1"/>
      <p:bldP spid="50241" grpId="0" animBg="1"/>
      <p:bldP spid="50242" grpId="0" animBg="1"/>
      <p:bldP spid="50243" grpId="0" animBg="1"/>
      <p:bldP spid="50244" grpId="0" animBg="1"/>
      <p:bldP spid="50245" grpId="0" animBg="1"/>
      <p:bldP spid="50246" grpId="0" animBg="1"/>
      <p:bldP spid="50247" grpId="0" animBg="1"/>
      <p:bldP spid="50248" grpId="0" animBg="1"/>
      <p:bldP spid="50249" grpId="0" animBg="1"/>
      <p:bldP spid="50250" grpId="0" animBg="1"/>
      <p:bldP spid="50251" grpId="0" animBg="1"/>
      <p:bldP spid="50252" grpId="0" animBg="1"/>
      <p:bldP spid="50253" grpId="0" animBg="1"/>
      <p:bldP spid="50254" grpId="0" animBg="1"/>
      <p:bldP spid="50255" grpId="0" animBg="1"/>
      <p:bldP spid="50256" grpId="0" animBg="1"/>
      <p:bldP spid="50257" grpId="0" animBg="1"/>
      <p:bldP spid="50258" grpId="0" animBg="1"/>
      <p:bldP spid="502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6" name="Text Box 26"/>
          <p:cNvSpPr txBox="1">
            <a:spLocks noChangeArrowheads="1"/>
          </p:cNvSpPr>
          <p:nvPr/>
        </p:nvSpPr>
        <p:spPr bwMode="auto">
          <a:xfrm>
            <a:off x="508000" y="55006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48147" name="Text Box 27"/>
          <p:cNvSpPr txBox="1">
            <a:spLocks noChangeArrowheads="1"/>
          </p:cNvSpPr>
          <p:nvPr/>
        </p:nvSpPr>
        <p:spPr bwMode="auto">
          <a:xfrm>
            <a:off x="508000" y="58435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</a:rPr>
              <a:t>Yellow: Rejected Candidates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Qualitative Results</a:t>
            </a:r>
          </a:p>
        </p:txBody>
      </p:sp>
      <p:pic>
        <p:nvPicPr>
          <p:cNvPr id="48131" name="Picture 10" descr="V3V100005_0080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4788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1" descr="V3V100005_0080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4788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12"/>
          <p:cNvSpPr>
            <a:spLocks noChangeArrowheads="1"/>
          </p:cNvSpPr>
          <p:nvPr/>
        </p:nvSpPr>
        <p:spPr bwMode="auto">
          <a:xfrm>
            <a:off x="1957388" y="2505075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4" name="Rectangle 14"/>
          <p:cNvSpPr>
            <a:spLocks noChangeArrowheads="1"/>
          </p:cNvSpPr>
          <p:nvPr/>
        </p:nvSpPr>
        <p:spPr bwMode="auto">
          <a:xfrm>
            <a:off x="2090738" y="2695575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5" name="Rectangle 15"/>
          <p:cNvSpPr>
            <a:spLocks noChangeArrowheads="1"/>
          </p:cNvSpPr>
          <p:nvPr/>
        </p:nvSpPr>
        <p:spPr bwMode="auto">
          <a:xfrm>
            <a:off x="2203450" y="3690938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6" name="Rectangle 16"/>
          <p:cNvSpPr>
            <a:spLocks noChangeArrowheads="1"/>
          </p:cNvSpPr>
          <p:nvPr/>
        </p:nvSpPr>
        <p:spPr bwMode="auto">
          <a:xfrm>
            <a:off x="927100" y="2632075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7" name="Rectangle 17"/>
          <p:cNvSpPr>
            <a:spLocks noChangeArrowheads="1"/>
          </p:cNvSpPr>
          <p:nvPr/>
        </p:nvSpPr>
        <p:spPr bwMode="auto">
          <a:xfrm>
            <a:off x="3181350" y="4573588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8" name="Rectangle 18"/>
          <p:cNvSpPr>
            <a:spLocks noChangeArrowheads="1"/>
          </p:cNvSpPr>
          <p:nvPr/>
        </p:nvSpPr>
        <p:spPr bwMode="auto">
          <a:xfrm>
            <a:off x="2090738" y="247808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39" name="Rectangle 19"/>
          <p:cNvSpPr>
            <a:spLocks noChangeArrowheads="1"/>
          </p:cNvSpPr>
          <p:nvPr/>
        </p:nvSpPr>
        <p:spPr bwMode="auto">
          <a:xfrm>
            <a:off x="2120900" y="222408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0" name="Rectangle 20"/>
          <p:cNvSpPr>
            <a:spLocks noChangeArrowheads="1"/>
          </p:cNvSpPr>
          <p:nvPr/>
        </p:nvSpPr>
        <p:spPr bwMode="auto">
          <a:xfrm>
            <a:off x="2006600" y="226218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1" name="Rectangle 21"/>
          <p:cNvSpPr>
            <a:spLocks noChangeArrowheads="1"/>
          </p:cNvSpPr>
          <p:nvPr/>
        </p:nvSpPr>
        <p:spPr bwMode="auto">
          <a:xfrm>
            <a:off x="1987550" y="222408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2" name="Rectangle 22"/>
          <p:cNvSpPr>
            <a:spLocks noChangeArrowheads="1"/>
          </p:cNvSpPr>
          <p:nvPr/>
        </p:nvSpPr>
        <p:spPr bwMode="auto">
          <a:xfrm>
            <a:off x="1835150" y="225583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3" name="Rectangle 23"/>
          <p:cNvSpPr>
            <a:spLocks noChangeArrowheads="1"/>
          </p:cNvSpPr>
          <p:nvPr/>
        </p:nvSpPr>
        <p:spPr bwMode="auto">
          <a:xfrm>
            <a:off x="984250" y="250983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4" name="Rectangle 24"/>
          <p:cNvSpPr>
            <a:spLocks noChangeArrowheads="1"/>
          </p:cNvSpPr>
          <p:nvPr/>
        </p:nvSpPr>
        <p:spPr bwMode="auto">
          <a:xfrm>
            <a:off x="692150" y="496728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5" name="Rectangle 25"/>
          <p:cNvSpPr>
            <a:spLocks noChangeArrowheads="1"/>
          </p:cNvSpPr>
          <p:nvPr/>
        </p:nvSpPr>
        <p:spPr bwMode="auto">
          <a:xfrm>
            <a:off x="2133600" y="4878388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148" name="Text Box 28"/>
          <p:cNvSpPr txBox="1">
            <a:spLocks noChangeArrowheads="1"/>
          </p:cNvSpPr>
          <p:nvPr/>
        </p:nvSpPr>
        <p:spPr bwMode="auto">
          <a:xfrm>
            <a:off x="5562600" y="54864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Red: Full Frame HOG</a:t>
            </a:r>
          </a:p>
        </p:txBody>
      </p:sp>
    </p:spTree>
    <p:extLst>
      <p:ext uri="{BB962C8B-B14F-4D97-AF65-F5344CB8AC3E}">
        <p14:creationId xmlns="" xmlns:p14="http://schemas.microsoft.com/office/powerpoint/2010/main" val="37794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6" grpId="0" animBg="1"/>
      <p:bldP spid="48147" grpId="0" animBg="1"/>
      <p:bldP spid="48133" grpId="0" animBg="1"/>
      <p:bldP spid="48134" grpId="0" animBg="1"/>
      <p:bldP spid="48135" grpId="0" animBg="1"/>
      <p:bldP spid="48136" grpId="0" animBg="1"/>
      <p:bldP spid="48137" grpId="0" animBg="1"/>
      <p:bldP spid="48138" grpId="0" animBg="1"/>
      <p:bldP spid="48139" grpId="0" animBg="1"/>
      <p:bldP spid="48140" grpId="0" animBg="1"/>
      <p:bldP spid="48141" grpId="0" animBg="1"/>
      <p:bldP spid="48142" grpId="0" animBg="1"/>
      <p:bldP spid="48143" grpId="0" animBg="1"/>
      <p:bldP spid="48144" grpId="0" animBg="1"/>
      <p:bldP spid="48145" grpId="0" animBg="1"/>
      <p:bldP spid="481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Qualitative Results</a:t>
            </a:r>
          </a:p>
        </p:txBody>
      </p:sp>
      <p:pic>
        <p:nvPicPr>
          <p:cNvPr id="49155" name="Picture 3" descr="V3V100005_00907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V3V100005_00907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082800" y="53467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2832100" y="47180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2178050" y="53530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2959100" y="46736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161" name="Text Box 17"/>
          <p:cNvSpPr txBox="1">
            <a:spLocks noChangeArrowheads="1"/>
          </p:cNvSpPr>
          <p:nvPr/>
        </p:nvSpPr>
        <p:spPr bwMode="auto">
          <a:xfrm>
            <a:off x="5816600" y="56261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49162" name="Text Box 18"/>
          <p:cNvSpPr txBox="1">
            <a:spLocks noChangeArrowheads="1"/>
          </p:cNvSpPr>
          <p:nvPr/>
        </p:nvSpPr>
        <p:spPr bwMode="auto">
          <a:xfrm>
            <a:off x="965200" y="56388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49163" name="Text Box 19"/>
          <p:cNvSpPr txBox="1">
            <a:spLocks noChangeArrowheads="1"/>
          </p:cNvSpPr>
          <p:nvPr/>
        </p:nvSpPr>
        <p:spPr bwMode="auto">
          <a:xfrm>
            <a:off x="965200" y="59817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7026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49158" grpId="0" animBg="1"/>
      <p:bldP spid="49159" grpId="0" animBg="1"/>
      <p:bldP spid="49160" grpId="0" animBg="1"/>
      <p:bldP spid="49161" grpId="0"/>
      <p:bldP spid="49162" grpId="0" animBg="1"/>
      <p:bldP spid="4916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Qualitative Results</a:t>
            </a:r>
          </a:p>
        </p:txBody>
      </p:sp>
      <p:pic>
        <p:nvPicPr>
          <p:cNvPr id="50179" name="Picture 3" descr="V3V100005_00907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V3V100005_00907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286000"/>
            <a:ext cx="42687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508250" y="37655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689100" y="43878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3" name="Rectangle 8"/>
          <p:cNvSpPr>
            <a:spLocks noChangeArrowheads="1"/>
          </p:cNvSpPr>
          <p:nvPr/>
        </p:nvSpPr>
        <p:spPr bwMode="auto">
          <a:xfrm>
            <a:off x="2133600" y="48450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4" name="Rectangle 9"/>
          <p:cNvSpPr>
            <a:spLocks noChangeArrowheads="1"/>
          </p:cNvSpPr>
          <p:nvPr/>
        </p:nvSpPr>
        <p:spPr bwMode="auto">
          <a:xfrm>
            <a:off x="1847850" y="47688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5" name="Rectangle 10"/>
          <p:cNvSpPr>
            <a:spLocks noChangeArrowheads="1"/>
          </p:cNvSpPr>
          <p:nvPr/>
        </p:nvSpPr>
        <p:spPr bwMode="auto">
          <a:xfrm>
            <a:off x="1968500" y="43116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6" name="Rectangle 11"/>
          <p:cNvSpPr>
            <a:spLocks noChangeArrowheads="1"/>
          </p:cNvSpPr>
          <p:nvPr/>
        </p:nvSpPr>
        <p:spPr bwMode="auto">
          <a:xfrm>
            <a:off x="1803400" y="43815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7" name="Rectangle 12"/>
          <p:cNvSpPr>
            <a:spLocks noChangeArrowheads="1"/>
          </p:cNvSpPr>
          <p:nvPr/>
        </p:nvSpPr>
        <p:spPr bwMode="auto">
          <a:xfrm>
            <a:off x="2813050" y="25654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8" name="Rectangle 13"/>
          <p:cNvSpPr>
            <a:spLocks noChangeArrowheads="1"/>
          </p:cNvSpPr>
          <p:nvPr/>
        </p:nvSpPr>
        <p:spPr bwMode="auto">
          <a:xfrm>
            <a:off x="3016250" y="25844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89" name="Rectangle 14"/>
          <p:cNvSpPr>
            <a:spLocks noChangeArrowheads="1"/>
          </p:cNvSpPr>
          <p:nvPr/>
        </p:nvSpPr>
        <p:spPr bwMode="auto">
          <a:xfrm>
            <a:off x="3911600" y="27114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90" name="Text Box 17"/>
          <p:cNvSpPr txBox="1">
            <a:spLocks noChangeArrowheads="1"/>
          </p:cNvSpPr>
          <p:nvPr/>
        </p:nvSpPr>
        <p:spPr bwMode="auto">
          <a:xfrm>
            <a:off x="5854700" y="5638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0191" name="Text Box 18"/>
          <p:cNvSpPr txBox="1">
            <a:spLocks noChangeArrowheads="1"/>
          </p:cNvSpPr>
          <p:nvPr/>
        </p:nvSpPr>
        <p:spPr bwMode="auto">
          <a:xfrm>
            <a:off x="965200" y="56388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0192" name="Text Box 19"/>
          <p:cNvSpPr txBox="1">
            <a:spLocks noChangeArrowheads="1"/>
          </p:cNvSpPr>
          <p:nvPr/>
        </p:nvSpPr>
        <p:spPr bwMode="auto">
          <a:xfrm>
            <a:off x="965200" y="59817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14919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2" grpId="0" animBg="1"/>
      <p:bldP spid="50183" grpId="0" animBg="1"/>
      <p:bldP spid="50184" grpId="0" animBg="1"/>
      <p:bldP spid="50185" grpId="0" animBg="1"/>
      <p:bldP spid="50186" grpId="0" animBg="1"/>
      <p:bldP spid="50187" grpId="0" animBg="1"/>
      <p:bldP spid="50188" grpId="0" animBg="1"/>
      <p:bldP spid="50189" grpId="0" animBg="1"/>
      <p:bldP spid="50190" grpId="0"/>
      <p:bldP spid="50191" grpId="0" animBg="1"/>
      <p:bldP spid="501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Qualitative Results</a:t>
            </a:r>
          </a:p>
        </p:txBody>
      </p:sp>
      <p:pic>
        <p:nvPicPr>
          <p:cNvPr id="51203" name="Picture 3" descr="V3V100005_00912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V3V100005_00912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092200" y="38417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3854450" y="51435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616200" y="43180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2406650" y="44005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2222500" y="43307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0" name="Text Box 12"/>
          <p:cNvSpPr txBox="1">
            <a:spLocks noChangeArrowheads="1"/>
          </p:cNvSpPr>
          <p:nvPr/>
        </p:nvSpPr>
        <p:spPr bwMode="auto">
          <a:xfrm>
            <a:off x="5562600" y="58674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1211" name="Text Box 13"/>
          <p:cNvSpPr txBox="1">
            <a:spLocks noChangeArrowheads="1"/>
          </p:cNvSpPr>
          <p:nvPr/>
        </p:nvSpPr>
        <p:spPr bwMode="auto">
          <a:xfrm>
            <a:off x="1066800" y="59197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1212" name="Text Box 14"/>
          <p:cNvSpPr txBox="1">
            <a:spLocks noChangeArrowheads="1"/>
          </p:cNvSpPr>
          <p:nvPr/>
        </p:nvSpPr>
        <p:spPr bwMode="auto">
          <a:xfrm>
            <a:off x="1066800" y="62626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35380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  <p:bldP spid="51206" grpId="0" animBg="1"/>
      <p:bldP spid="51207" grpId="0" animBg="1"/>
      <p:bldP spid="51208" grpId="0" animBg="1"/>
      <p:bldP spid="51209" grpId="0" animBg="1"/>
      <p:bldP spid="51210" grpId="0"/>
      <p:bldP spid="51211" grpId="0" animBg="1"/>
      <p:bldP spid="512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Qualitative Results</a:t>
            </a:r>
          </a:p>
        </p:txBody>
      </p:sp>
      <p:pic>
        <p:nvPicPr>
          <p:cNvPr id="52227" name="Picture 3" descr="V3V100005_00914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V3V100005_00914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276350" y="49022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390900" y="52895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3835400" y="35052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3740150" y="34099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721100" y="33909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3549650" y="27241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1771650" y="25717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1422400" y="25400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237" name="Text Box 15"/>
          <p:cNvSpPr txBox="1">
            <a:spLocks noChangeArrowheads="1"/>
          </p:cNvSpPr>
          <p:nvPr/>
        </p:nvSpPr>
        <p:spPr bwMode="auto">
          <a:xfrm>
            <a:off x="5892800" y="58293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2238" name="Text Box 16"/>
          <p:cNvSpPr txBox="1">
            <a:spLocks noChangeArrowheads="1"/>
          </p:cNvSpPr>
          <p:nvPr/>
        </p:nvSpPr>
        <p:spPr bwMode="auto">
          <a:xfrm>
            <a:off x="914400" y="58435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2239" name="Text Box 17"/>
          <p:cNvSpPr txBox="1">
            <a:spLocks noChangeArrowheads="1"/>
          </p:cNvSpPr>
          <p:nvPr/>
        </p:nvSpPr>
        <p:spPr bwMode="auto">
          <a:xfrm>
            <a:off x="914400" y="61864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320778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1" grpId="0" animBg="1"/>
      <p:bldP spid="52232" grpId="0" animBg="1"/>
      <p:bldP spid="52233" grpId="0" animBg="1"/>
      <p:bldP spid="52234" grpId="0" animBg="1"/>
      <p:bldP spid="52235" grpId="0" animBg="1"/>
      <p:bldP spid="52236" grpId="0" animBg="1"/>
      <p:bldP spid="52237" grpId="0"/>
      <p:bldP spid="52238" grpId="0" animBg="1"/>
      <p:bldP spid="522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Qualitative Results</a:t>
            </a:r>
          </a:p>
        </p:txBody>
      </p:sp>
      <p:pic>
        <p:nvPicPr>
          <p:cNvPr id="53251" name="Picture 3" descr="V3V100005_01003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V3V100005_01003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657350" y="43561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1981200" y="38544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3448050" y="51752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1993900" y="26543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2336800" y="25590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1250950" y="25717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2495550" y="39497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114550" y="40703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4121150" y="38544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62" name="Text Box 17"/>
          <p:cNvSpPr txBox="1">
            <a:spLocks noChangeArrowheads="1"/>
          </p:cNvSpPr>
          <p:nvPr/>
        </p:nvSpPr>
        <p:spPr bwMode="auto">
          <a:xfrm>
            <a:off x="5892800" y="5638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3263" name="Text Box 18"/>
          <p:cNvSpPr txBox="1">
            <a:spLocks noChangeArrowheads="1"/>
          </p:cNvSpPr>
          <p:nvPr/>
        </p:nvSpPr>
        <p:spPr bwMode="auto">
          <a:xfrm>
            <a:off x="838200" y="56911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3264" name="Text Box 19"/>
          <p:cNvSpPr txBox="1">
            <a:spLocks noChangeArrowheads="1"/>
          </p:cNvSpPr>
          <p:nvPr/>
        </p:nvSpPr>
        <p:spPr bwMode="auto">
          <a:xfrm>
            <a:off x="838200" y="60340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23761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/>
      <p:bldP spid="53263" grpId="0" animBg="1"/>
      <p:bldP spid="532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54275" name="Picture 3" descr="V3V100005_01005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V3V100005_01005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073400" y="35179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2032000" y="37338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362200" y="40132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2209800" y="46037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1308100" y="42989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1257300" y="43116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3" name="Text Box 13"/>
          <p:cNvSpPr txBox="1">
            <a:spLocks noChangeArrowheads="1"/>
          </p:cNvSpPr>
          <p:nvPr/>
        </p:nvSpPr>
        <p:spPr bwMode="auto">
          <a:xfrm>
            <a:off x="5791200" y="56007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4284" name="Text Box 14"/>
          <p:cNvSpPr txBox="1">
            <a:spLocks noChangeArrowheads="1"/>
          </p:cNvSpPr>
          <p:nvPr/>
        </p:nvSpPr>
        <p:spPr bwMode="auto">
          <a:xfrm>
            <a:off x="889000" y="56149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4285" name="Text Box 15"/>
          <p:cNvSpPr txBox="1">
            <a:spLocks noChangeArrowheads="1"/>
          </p:cNvSpPr>
          <p:nvPr/>
        </p:nvSpPr>
        <p:spPr bwMode="auto">
          <a:xfrm>
            <a:off x="889000" y="59578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41767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  <p:bldP spid="54278" grpId="0" animBg="1"/>
      <p:bldP spid="54279" grpId="0" animBg="1"/>
      <p:bldP spid="54280" grpId="0" animBg="1"/>
      <p:bldP spid="54281" grpId="0" animBg="1"/>
      <p:bldP spid="54282" grpId="0" animBg="1"/>
      <p:bldP spid="54283" grpId="0"/>
      <p:bldP spid="54284" grpId="0" animBg="1"/>
      <p:bldP spid="5428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55299" name="Picture 3" descr="V3V100005_01007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V3V100005_01007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127250" y="39306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641600" y="44894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568700" y="40894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3765550" y="245110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3365500" y="24066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2279650" y="50101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4260850" y="33337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8" name="Text Box 14"/>
          <p:cNvSpPr txBox="1">
            <a:spLocks noChangeArrowheads="1"/>
          </p:cNvSpPr>
          <p:nvPr/>
        </p:nvSpPr>
        <p:spPr bwMode="auto">
          <a:xfrm>
            <a:off x="5664200" y="5638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5309" name="Text Box 15"/>
          <p:cNvSpPr txBox="1">
            <a:spLocks noChangeArrowheads="1"/>
          </p:cNvSpPr>
          <p:nvPr/>
        </p:nvSpPr>
        <p:spPr bwMode="auto">
          <a:xfrm>
            <a:off x="914400" y="56388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5310" name="Text Box 16"/>
          <p:cNvSpPr txBox="1">
            <a:spLocks noChangeArrowheads="1"/>
          </p:cNvSpPr>
          <p:nvPr/>
        </p:nvSpPr>
        <p:spPr bwMode="auto">
          <a:xfrm>
            <a:off x="914400" y="59817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82518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  <p:bldP spid="55302" grpId="0" animBg="1"/>
      <p:bldP spid="55303" grpId="0" animBg="1"/>
      <p:bldP spid="55304" grpId="0" animBg="1"/>
      <p:bldP spid="55305" grpId="0" animBg="1"/>
      <p:bldP spid="55306" grpId="0" animBg="1"/>
      <p:bldP spid="55307" grpId="0" animBg="1"/>
      <p:bldP spid="55308" grpId="0"/>
      <p:bldP spid="55309" grpId="0" animBg="1"/>
      <p:bldP spid="553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Related Work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142875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54300"/>
            <a:ext cx="13906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2057400" y="3886200"/>
            <a:ext cx="1219200" cy="3048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057400" y="2767013"/>
            <a:ext cx="1447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Obtain Gradient Orientations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505200" y="2667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657600" y="2654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835400" y="2654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025900" y="2654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4229100" y="2654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4419600" y="2667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4610100" y="2654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3517900" y="2832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3670300" y="2819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3848100" y="2819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4038600" y="2819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4241800" y="2819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4432300" y="2832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622800" y="2819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3517900" y="3060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3670300" y="304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3848100" y="304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4038600" y="304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4241800" y="304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4432300" y="3060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4622800" y="304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3543300" y="3289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3695700" y="3276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3873500" y="3276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>
            <a:off x="4064000" y="3276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4267200" y="3276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4457700" y="3289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2" name="Rectangle 34"/>
          <p:cNvSpPr>
            <a:spLocks noChangeArrowheads="1"/>
          </p:cNvSpPr>
          <p:nvPr/>
        </p:nvSpPr>
        <p:spPr bwMode="auto">
          <a:xfrm>
            <a:off x="4648200" y="3276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3" name="Rectangle 35"/>
          <p:cNvSpPr>
            <a:spLocks noChangeArrowheads="1"/>
          </p:cNvSpPr>
          <p:nvPr/>
        </p:nvSpPr>
        <p:spPr bwMode="auto">
          <a:xfrm>
            <a:off x="3556000" y="34798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4" name="Rectangle 36"/>
          <p:cNvSpPr>
            <a:spLocks noChangeArrowheads="1"/>
          </p:cNvSpPr>
          <p:nvPr/>
        </p:nvSpPr>
        <p:spPr bwMode="auto">
          <a:xfrm>
            <a:off x="3708400" y="3467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5" name="Rectangle 37"/>
          <p:cNvSpPr>
            <a:spLocks noChangeArrowheads="1"/>
          </p:cNvSpPr>
          <p:nvPr/>
        </p:nvSpPr>
        <p:spPr bwMode="auto">
          <a:xfrm>
            <a:off x="3886200" y="3467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6" name="Rectangle 38"/>
          <p:cNvSpPr>
            <a:spLocks noChangeArrowheads="1"/>
          </p:cNvSpPr>
          <p:nvPr/>
        </p:nvSpPr>
        <p:spPr bwMode="auto">
          <a:xfrm>
            <a:off x="4076700" y="3467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7" name="Rectangle 39"/>
          <p:cNvSpPr>
            <a:spLocks noChangeArrowheads="1"/>
          </p:cNvSpPr>
          <p:nvPr/>
        </p:nvSpPr>
        <p:spPr bwMode="auto">
          <a:xfrm>
            <a:off x="4279900" y="3467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8" name="Rectangle 40"/>
          <p:cNvSpPr>
            <a:spLocks noChangeArrowheads="1"/>
          </p:cNvSpPr>
          <p:nvPr/>
        </p:nvSpPr>
        <p:spPr bwMode="auto">
          <a:xfrm>
            <a:off x="4470400" y="34798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09" name="Rectangle 41"/>
          <p:cNvSpPr>
            <a:spLocks noChangeArrowheads="1"/>
          </p:cNvSpPr>
          <p:nvPr/>
        </p:nvSpPr>
        <p:spPr bwMode="auto">
          <a:xfrm>
            <a:off x="4660900" y="3467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0" name="Rectangle 42"/>
          <p:cNvSpPr>
            <a:spLocks noChangeArrowheads="1"/>
          </p:cNvSpPr>
          <p:nvPr/>
        </p:nvSpPr>
        <p:spPr bwMode="auto">
          <a:xfrm>
            <a:off x="3530600" y="3708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1" name="Rectangle 43"/>
          <p:cNvSpPr>
            <a:spLocks noChangeArrowheads="1"/>
          </p:cNvSpPr>
          <p:nvPr/>
        </p:nvSpPr>
        <p:spPr bwMode="auto">
          <a:xfrm>
            <a:off x="3683000" y="3695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2" name="Rectangle 44"/>
          <p:cNvSpPr>
            <a:spLocks noChangeArrowheads="1"/>
          </p:cNvSpPr>
          <p:nvPr/>
        </p:nvSpPr>
        <p:spPr bwMode="auto">
          <a:xfrm>
            <a:off x="3860800" y="3695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3" name="Rectangle 45"/>
          <p:cNvSpPr>
            <a:spLocks noChangeArrowheads="1"/>
          </p:cNvSpPr>
          <p:nvPr/>
        </p:nvSpPr>
        <p:spPr bwMode="auto">
          <a:xfrm>
            <a:off x="4051300" y="3695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4" name="Rectangle 46"/>
          <p:cNvSpPr>
            <a:spLocks noChangeArrowheads="1"/>
          </p:cNvSpPr>
          <p:nvPr/>
        </p:nvSpPr>
        <p:spPr bwMode="auto">
          <a:xfrm>
            <a:off x="4254500" y="3695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5" name="Rectangle 47"/>
          <p:cNvSpPr>
            <a:spLocks noChangeArrowheads="1"/>
          </p:cNvSpPr>
          <p:nvPr/>
        </p:nvSpPr>
        <p:spPr bwMode="auto">
          <a:xfrm>
            <a:off x="4445000" y="3708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6" name="Rectangle 48"/>
          <p:cNvSpPr>
            <a:spLocks noChangeArrowheads="1"/>
          </p:cNvSpPr>
          <p:nvPr/>
        </p:nvSpPr>
        <p:spPr bwMode="auto">
          <a:xfrm>
            <a:off x="4635500" y="3695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7" name="Rectangle 49"/>
          <p:cNvSpPr>
            <a:spLocks noChangeArrowheads="1"/>
          </p:cNvSpPr>
          <p:nvPr/>
        </p:nvSpPr>
        <p:spPr bwMode="auto">
          <a:xfrm>
            <a:off x="3517900" y="3924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8" name="Rectangle 50"/>
          <p:cNvSpPr>
            <a:spLocks noChangeArrowheads="1"/>
          </p:cNvSpPr>
          <p:nvPr/>
        </p:nvSpPr>
        <p:spPr bwMode="auto">
          <a:xfrm>
            <a:off x="3670300" y="3911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3848100" y="3911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0" name="Rectangle 52"/>
          <p:cNvSpPr>
            <a:spLocks noChangeArrowheads="1"/>
          </p:cNvSpPr>
          <p:nvPr/>
        </p:nvSpPr>
        <p:spPr bwMode="auto">
          <a:xfrm>
            <a:off x="4038600" y="3911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1" name="Rectangle 53"/>
          <p:cNvSpPr>
            <a:spLocks noChangeArrowheads="1"/>
          </p:cNvSpPr>
          <p:nvPr/>
        </p:nvSpPr>
        <p:spPr bwMode="auto">
          <a:xfrm>
            <a:off x="4241800" y="3911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2" name="Rectangle 54"/>
          <p:cNvSpPr>
            <a:spLocks noChangeArrowheads="1"/>
          </p:cNvSpPr>
          <p:nvPr/>
        </p:nvSpPr>
        <p:spPr bwMode="auto">
          <a:xfrm>
            <a:off x="4432300" y="39243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3" name="Rectangle 55"/>
          <p:cNvSpPr>
            <a:spLocks noChangeArrowheads="1"/>
          </p:cNvSpPr>
          <p:nvPr/>
        </p:nvSpPr>
        <p:spPr bwMode="auto">
          <a:xfrm>
            <a:off x="4622800" y="3911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4" name="Rectangle 56"/>
          <p:cNvSpPr>
            <a:spLocks noChangeArrowheads="1"/>
          </p:cNvSpPr>
          <p:nvPr/>
        </p:nvSpPr>
        <p:spPr bwMode="auto">
          <a:xfrm>
            <a:off x="3543300" y="41275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5" name="Rectangle 57"/>
          <p:cNvSpPr>
            <a:spLocks noChangeArrowheads="1"/>
          </p:cNvSpPr>
          <p:nvPr/>
        </p:nvSpPr>
        <p:spPr bwMode="auto">
          <a:xfrm>
            <a:off x="3695700" y="41148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6" name="Rectangle 58"/>
          <p:cNvSpPr>
            <a:spLocks noChangeArrowheads="1"/>
          </p:cNvSpPr>
          <p:nvPr/>
        </p:nvSpPr>
        <p:spPr bwMode="auto">
          <a:xfrm>
            <a:off x="3873500" y="41148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7" name="Rectangle 59"/>
          <p:cNvSpPr>
            <a:spLocks noChangeArrowheads="1"/>
          </p:cNvSpPr>
          <p:nvPr/>
        </p:nvSpPr>
        <p:spPr bwMode="auto">
          <a:xfrm>
            <a:off x="4064000" y="41148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8" name="Rectangle 60"/>
          <p:cNvSpPr>
            <a:spLocks noChangeArrowheads="1"/>
          </p:cNvSpPr>
          <p:nvPr/>
        </p:nvSpPr>
        <p:spPr bwMode="auto">
          <a:xfrm>
            <a:off x="4267200" y="41148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29" name="Rectangle 61"/>
          <p:cNvSpPr>
            <a:spLocks noChangeArrowheads="1"/>
          </p:cNvSpPr>
          <p:nvPr/>
        </p:nvSpPr>
        <p:spPr bwMode="auto">
          <a:xfrm>
            <a:off x="4457700" y="41275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0" name="Rectangle 62"/>
          <p:cNvSpPr>
            <a:spLocks noChangeArrowheads="1"/>
          </p:cNvSpPr>
          <p:nvPr/>
        </p:nvSpPr>
        <p:spPr bwMode="auto">
          <a:xfrm>
            <a:off x="4648200" y="41148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1" name="Rectangle 63"/>
          <p:cNvSpPr>
            <a:spLocks noChangeArrowheads="1"/>
          </p:cNvSpPr>
          <p:nvPr/>
        </p:nvSpPr>
        <p:spPr bwMode="auto">
          <a:xfrm>
            <a:off x="3568700" y="4330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2" name="Rectangle 64"/>
          <p:cNvSpPr>
            <a:spLocks noChangeArrowheads="1"/>
          </p:cNvSpPr>
          <p:nvPr/>
        </p:nvSpPr>
        <p:spPr bwMode="auto">
          <a:xfrm>
            <a:off x="3721100" y="431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3" name="Rectangle 65"/>
          <p:cNvSpPr>
            <a:spLocks noChangeArrowheads="1"/>
          </p:cNvSpPr>
          <p:nvPr/>
        </p:nvSpPr>
        <p:spPr bwMode="auto">
          <a:xfrm>
            <a:off x="3898900" y="431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4" name="Rectangle 66"/>
          <p:cNvSpPr>
            <a:spLocks noChangeArrowheads="1"/>
          </p:cNvSpPr>
          <p:nvPr/>
        </p:nvSpPr>
        <p:spPr bwMode="auto">
          <a:xfrm>
            <a:off x="4089400" y="431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5" name="Rectangle 67"/>
          <p:cNvSpPr>
            <a:spLocks noChangeArrowheads="1"/>
          </p:cNvSpPr>
          <p:nvPr/>
        </p:nvSpPr>
        <p:spPr bwMode="auto">
          <a:xfrm>
            <a:off x="4292600" y="431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6" name="Rectangle 68"/>
          <p:cNvSpPr>
            <a:spLocks noChangeArrowheads="1"/>
          </p:cNvSpPr>
          <p:nvPr/>
        </p:nvSpPr>
        <p:spPr bwMode="auto">
          <a:xfrm>
            <a:off x="4483100" y="4330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7" name="Rectangle 69"/>
          <p:cNvSpPr>
            <a:spLocks noChangeArrowheads="1"/>
          </p:cNvSpPr>
          <p:nvPr/>
        </p:nvSpPr>
        <p:spPr bwMode="auto">
          <a:xfrm>
            <a:off x="4673600" y="43180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8" name="Rectangle 70"/>
          <p:cNvSpPr>
            <a:spLocks noChangeArrowheads="1"/>
          </p:cNvSpPr>
          <p:nvPr/>
        </p:nvSpPr>
        <p:spPr bwMode="auto">
          <a:xfrm>
            <a:off x="3568700" y="4546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39" name="Rectangle 71"/>
          <p:cNvSpPr>
            <a:spLocks noChangeArrowheads="1"/>
          </p:cNvSpPr>
          <p:nvPr/>
        </p:nvSpPr>
        <p:spPr bwMode="auto">
          <a:xfrm>
            <a:off x="3721100" y="45339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0" name="Rectangle 72"/>
          <p:cNvSpPr>
            <a:spLocks noChangeArrowheads="1"/>
          </p:cNvSpPr>
          <p:nvPr/>
        </p:nvSpPr>
        <p:spPr bwMode="auto">
          <a:xfrm>
            <a:off x="3898900" y="45339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1" name="Rectangle 73"/>
          <p:cNvSpPr>
            <a:spLocks noChangeArrowheads="1"/>
          </p:cNvSpPr>
          <p:nvPr/>
        </p:nvSpPr>
        <p:spPr bwMode="auto">
          <a:xfrm>
            <a:off x="4089400" y="45339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2" name="Rectangle 74"/>
          <p:cNvSpPr>
            <a:spLocks noChangeArrowheads="1"/>
          </p:cNvSpPr>
          <p:nvPr/>
        </p:nvSpPr>
        <p:spPr bwMode="auto">
          <a:xfrm>
            <a:off x="4292600" y="45339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3" name="Rectangle 75"/>
          <p:cNvSpPr>
            <a:spLocks noChangeArrowheads="1"/>
          </p:cNvSpPr>
          <p:nvPr/>
        </p:nvSpPr>
        <p:spPr bwMode="auto">
          <a:xfrm>
            <a:off x="4483100" y="45466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4" name="Rectangle 76"/>
          <p:cNvSpPr>
            <a:spLocks noChangeArrowheads="1"/>
          </p:cNvSpPr>
          <p:nvPr/>
        </p:nvSpPr>
        <p:spPr bwMode="auto">
          <a:xfrm>
            <a:off x="4673600" y="45339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5" name="Rectangle 77"/>
          <p:cNvSpPr>
            <a:spLocks noChangeArrowheads="1"/>
          </p:cNvSpPr>
          <p:nvPr/>
        </p:nvSpPr>
        <p:spPr bwMode="auto">
          <a:xfrm>
            <a:off x="3581400" y="4724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6" name="Rectangle 78"/>
          <p:cNvSpPr>
            <a:spLocks noChangeArrowheads="1"/>
          </p:cNvSpPr>
          <p:nvPr/>
        </p:nvSpPr>
        <p:spPr bwMode="auto">
          <a:xfrm>
            <a:off x="3733800" y="4711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7" name="Rectangle 79"/>
          <p:cNvSpPr>
            <a:spLocks noChangeArrowheads="1"/>
          </p:cNvSpPr>
          <p:nvPr/>
        </p:nvSpPr>
        <p:spPr bwMode="auto">
          <a:xfrm>
            <a:off x="3911600" y="4711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8" name="Rectangle 80"/>
          <p:cNvSpPr>
            <a:spLocks noChangeArrowheads="1"/>
          </p:cNvSpPr>
          <p:nvPr/>
        </p:nvSpPr>
        <p:spPr bwMode="auto">
          <a:xfrm>
            <a:off x="4102100" y="4711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49" name="Rectangle 81"/>
          <p:cNvSpPr>
            <a:spLocks noChangeArrowheads="1"/>
          </p:cNvSpPr>
          <p:nvPr/>
        </p:nvSpPr>
        <p:spPr bwMode="auto">
          <a:xfrm>
            <a:off x="4305300" y="4711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0" name="Rectangle 82"/>
          <p:cNvSpPr>
            <a:spLocks noChangeArrowheads="1"/>
          </p:cNvSpPr>
          <p:nvPr/>
        </p:nvSpPr>
        <p:spPr bwMode="auto">
          <a:xfrm>
            <a:off x="4495800" y="4724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1" name="Rectangle 83"/>
          <p:cNvSpPr>
            <a:spLocks noChangeArrowheads="1"/>
          </p:cNvSpPr>
          <p:nvPr/>
        </p:nvSpPr>
        <p:spPr bwMode="auto">
          <a:xfrm>
            <a:off x="4686300" y="47117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2" name="Rectangle 84"/>
          <p:cNvSpPr>
            <a:spLocks noChangeArrowheads="1"/>
          </p:cNvSpPr>
          <p:nvPr/>
        </p:nvSpPr>
        <p:spPr bwMode="auto">
          <a:xfrm>
            <a:off x="3530600" y="49149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3" name="Rectangle 85"/>
          <p:cNvSpPr>
            <a:spLocks noChangeArrowheads="1"/>
          </p:cNvSpPr>
          <p:nvPr/>
        </p:nvSpPr>
        <p:spPr bwMode="auto">
          <a:xfrm>
            <a:off x="3683000" y="49022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4" name="Rectangle 86"/>
          <p:cNvSpPr>
            <a:spLocks noChangeArrowheads="1"/>
          </p:cNvSpPr>
          <p:nvPr/>
        </p:nvSpPr>
        <p:spPr bwMode="auto">
          <a:xfrm>
            <a:off x="3860800" y="49022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5" name="Rectangle 87"/>
          <p:cNvSpPr>
            <a:spLocks noChangeArrowheads="1"/>
          </p:cNvSpPr>
          <p:nvPr/>
        </p:nvSpPr>
        <p:spPr bwMode="auto">
          <a:xfrm>
            <a:off x="4051300" y="49022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6" name="Rectangle 88"/>
          <p:cNvSpPr>
            <a:spLocks noChangeArrowheads="1"/>
          </p:cNvSpPr>
          <p:nvPr/>
        </p:nvSpPr>
        <p:spPr bwMode="auto">
          <a:xfrm>
            <a:off x="4254500" y="49022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7" name="Rectangle 89"/>
          <p:cNvSpPr>
            <a:spLocks noChangeArrowheads="1"/>
          </p:cNvSpPr>
          <p:nvPr/>
        </p:nvSpPr>
        <p:spPr bwMode="auto">
          <a:xfrm>
            <a:off x="4445000" y="49149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8" name="Rectangle 90"/>
          <p:cNvSpPr>
            <a:spLocks noChangeArrowheads="1"/>
          </p:cNvSpPr>
          <p:nvPr/>
        </p:nvSpPr>
        <p:spPr bwMode="auto">
          <a:xfrm>
            <a:off x="4635500" y="49022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59" name="Rectangle 91"/>
          <p:cNvSpPr>
            <a:spLocks noChangeArrowheads="1"/>
          </p:cNvSpPr>
          <p:nvPr/>
        </p:nvSpPr>
        <p:spPr bwMode="auto">
          <a:xfrm>
            <a:off x="3530600" y="5118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60" name="Rectangle 92"/>
          <p:cNvSpPr>
            <a:spLocks noChangeArrowheads="1"/>
          </p:cNvSpPr>
          <p:nvPr/>
        </p:nvSpPr>
        <p:spPr bwMode="auto">
          <a:xfrm>
            <a:off x="3683000" y="5105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61" name="Rectangle 93"/>
          <p:cNvSpPr>
            <a:spLocks noChangeArrowheads="1"/>
          </p:cNvSpPr>
          <p:nvPr/>
        </p:nvSpPr>
        <p:spPr bwMode="auto">
          <a:xfrm>
            <a:off x="3860800" y="5105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62" name="Rectangle 94"/>
          <p:cNvSpPr>
            <a:spLocks noChangeArrowheads="1"/>
          </p:cNvSpPr>
          <p:nvPr/>
        </p:nvSpPr>
        <p:spPr bwMode="auto">
          <a:xfrm>
            <a:off x="4051300" y="5105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63" name="Rectangle 95"/>
          <p:cNvSpPr>
            <a:spLocks noChangeArrowheads="1"/>
          </p:cNvSpPr>
          <p:nvPr/>
        </p:nvSpPr>
        <p:spPr bwMode="auto">
          <a:xfrm>
            <a:off x="4254500" y="5105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64" name="Rectangle 96"/>
          <p:cNvSpPr>
            <a:spLocks noChangeArrowheads="1"/>
          </p:cNvSpPr>
          <p:nvPr/>
        </p:nvSpPr>
        <p:spPr bwMode="auto">
          <a:xfrm>
            <a:off x="4445000" y="51181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65" name="Rectangle 97"/>
          <p:cNvSpPr>
            <a:spLocks noChangeArrowheads="1"/>
          </p:cNvSpPr>
          <p:nvPr/>
        </p:nvSpPr>
        <p:spPr bwMode="auto">
          <a:xfrm>
            <a:off x="4635500" y="51054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266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8413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67" name="Picture 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8413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68" name="Picture 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905000"/>
            <a:ext cx="8413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9" name="AutoShape 101"/>
          <p:cNvSpPr>
            <a:spLocks noChangeArrowheads="1"/>
          </p:cNvSpPr>
          <p:nvPr/>
        </p:nvSpPr>
        <p:spPr bwMode="auto">
          <a:xfrm>
            <a:off x="5257800" y="3733800"/>
            <a:ext cx="1219200" cy="3048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5114925" y="324802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Concatenate</a:t>
            </a:r>
          </a:p>
        </p:txBody>
      </p:sp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6934200" y="3187700"/>
            <a:ext cx="887413" cy="850900"/>
            <a:chOff x="144" y="2880"/>
            <a:chExt cx="1392" cy="1344"/>
          </a:xfrm>
        </p:grpSpPr>
        <p:sp>
          <p:nvSpPr>
            <p:cNvPr id="30825" name="Line 104"/>
            <p:cNvSpPr>
              <a:spLocks noChangeShapeType="1"/>
            </p:cNvSpPr>
            <p:nvPr/>
          </p:nvSpPr>
          <p:spPr bwMode="auto">
            <a:xfrm>
              <a:off x="144" y="2880"/>
              <a:ext cx="0" cy="134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26" name="Line 105"/>
            <p:cNvSpPr>
              <a:spLocks noChangeShapeType="1"/>
            </p:cNvSpPr>
            <p:nvPr/>
          </p:nvSpPr>
          <p:spPr bwMode="auto">
            <a:xfrm>
              <a:off x="144" y="4224"/>
              <a:ext cx="139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27" name="Oval 106"/>
            <p:cNvSpPr>
              <a:spLocks noChangeArrowheads="1"/>
            </p:cNvSpPr>
            <p:nvPr/>
          </p:nvSpPr>
          <p:spPr bwMode="auto">
            <a:xfrm>
              <a:off x="480" y="408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28" name="Oval 107"/>
            <p:cNvSpPr>
              <a:spLocks noChangeArrowheads="1"/>
            </p:cNvSpPr>
            <p:nvPr/>
          </p:nvSpPr>
          <p:spPr bwMode="auto">
            <a:xfrm>
              <a:off x="960" y="3936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29" name="Oval 108"/>
            <p:cNvSpPr>
              <a:spLocks noChangeArrowheads="1"/>
            </p:cNvSpPr>
            <p:nvPr/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0" name="Oval 109"/>
            <p:cNvSpPr>
              <a:spLocks noChangeArrowheads="1"/>
            </p:cNvSpPr>
            <p:nvPr/>
          </p:nvSpPr>
          <p:spPr bwMode="auto">
            <a:xfrm>
              <a:off x="816" y="408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1" name="Oval 110"/>
            <p:cNvSpPr>
              <a:spLocks noChangeArrowheads="1"/>
            </p:cNvSpPr>
            <p:nvPr/>
          </p:nvSpPr>
          <p:spPr bwMode="auto">
            <a:xfrm>
              <a:off x="1200" y="360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2" name="Oval 111"/>
            <p:cNvSpPr>
              <a:spLocks noChangeArrowheads="1"/>
            </p:cNvSpPr>
            <p:nvPr/>
          </p:nvSpPr>
          <p:spPr bwMode="auto">
            <a:xfrm>
              <a:off x="960" y="3744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3" name="Oval 112"/>
            <p:cNvSpPr>
              <a:spLocks noChangeArrowheads="1"/>
            </p:cNvSpPr>
            <p:nvPr/>
          </p:nvSpPr>
          <p:spPr bwMode="auto">
            <a:xfrm>
              <a:off x="864" y="360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4" name="Line 113"/>
            <p:cNvSpPr>
              <a:spLocks noChangeShapeType="1"/>
            </p:cNvSpPr>
            <p:nvPr/>
          </p:nvSpPr>
          <p:spPr bwMode="auto">
            <a:xfrm flipV="1">
              <a:off x="192" y="2928"/>
              <a:ext cx="1056" cy="124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5" name="Oval 114"/>
            <p:cNvSpPr>
              <a:spLocks noChangeArrowheads="1"/>
            </p:cNvSpPr>
            <p:nvPr/>
          </p:nvSpPr>
          <p:spPr bwMode="auto">
            <a:xfrm>
              <a:off x="1104" y="3216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6" name="Oval 115"/>
            <p:cNvSpPr>
              <a:spLocks noChangeArrowheads="1"/>
            </p:cNvSpPr>
            <p:nvPr/>
          </p:nvSpPr>
          <p:spPr bwMode="auto">
            <a:xfrm>
              <a:off x="1056" y="3504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7" name="Oval 116"/>
            <p:cNvSpPr>
              <a:spLocks noChangeArrowheads="1"/>
            </p:cNvSpPr>
            <p:nvPr/>
          </p:nvSpPr>
          <p:spPr bwMode="auto">
            <a:xfrm>
              <a:off x="336" y="374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8" name="Oval 117"/>
            <p:cNvSpPr>
              <a:spLocks noChangeArrowheads="1"/>
            </p:cNvSpPr>
            <p:nvPr/>
          </p:nvSpPr>
          <p:spPr bwMode="auto">
            <a:xfrm>
              <a:off x="432" y="32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39" name="Oval 118"/>
            <p:cNvSpPr>
              <a:spLocks noChangeArrowheads="1"/>
            </p:cNvSpPr>
            <p:nvPr/>
          </p:nvSpPr>
          <p:spPr bwMode="auto">
            <a:xfrm>
              <a:off x="528" y="345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40" name="Oval 119"/>
            <p:cNvSpPr>
              <a:spLocks noChangeArrowheads="1"/>
            </p:cNvSpPr>
            <p:nvPr/>
          </p:nvSpPr>
          <p:spPr bwMode="auto">
            <a:xfrm>
              <a:off x="336" y="35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41" name="Oval 120"/>
            <p:cNvSpPr>
              <a:spLocks noChangeArrowheads="1"/>
            </p:cNvSpPr>
            <p:nvPr/>
          </p:nvSpPr>
          <p:spPr bwMode="auto">
            <a:xfrm>
              <a:off x="912" y="30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42" name="Oval 121"/>
            <p:cNvSpPr>
              <a:spLocks noChangeArrowheads="1"/>
            </p:cNvSpPr>
            <p:nvPr/>
          </p:nvSpPr>
          <p:spPr bwMode="auto">
            <a:xfrm>
              <a:off x="768" y="32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43" name="Oval 122"/>
            <p:cNvSpPr>
              <a:spLocks noChangeArrowheads="1"/>
            </p:cNvSpPr>
            <p:nvPr/>
          </p:nvSpPr>
          <p:spPr bwMode="auto">
            <a:xfrm>
              <a:off x="576" y="32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44" name="Oval 123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845" name="Oval 124"/>
            <p:cNvSpPr>
              <a:spLocks noChangeArrowheads="1"/>
            </p:cNvSpPr>
            <p:nvPr/>
          </p:nvSpPr>
          <p:spPr bwMode="auto">
            <a:xfrm>
              <a:off x="624" y="30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293" name="Text Box 125"/>
          <p:cNvSpPr txBox="1">
            <a:spLocks noChangeArrowheads="1"/>
          </p:cNvSpPr>
          <p:nvPr/>
        </p:nvSpPr>
        <p:spPr bwMode="auto">
          <a:xfrm>
            <a:off x="6934200" y="41148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</a:rPr>
              <a:t>SVM Classification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7039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7" grpId="0" animBg="1"/>
      <p:bldP spid="7188" grpId="0" animBg="1"/>
      <p:bldP spid="7189" grpId="0" animBg="1"/>
      <p:bldP spid="7190" grpId="0" animBg="1"/>
      <p:bldP spid="7191" grpId="0" animBg="1"/>
      <p:bldP spid="7192" grpId="0" animBg="1"/>
      <p:bldP spid="7193" grpId="0" animBg="1"/>
      <p:bldP spid="7194" grpId="0" animBg="1"/>
      <p:bldP spid="7195" grpId="0" animBg="1"/>
      <p:bldP spid="7196" grpId="0" animBg="1"/>
      <p:bldP spid="7197" grpId="0" animBg="1"/>
      <p:bldP spid="7198" grpId="0" animBg="1"/>
      <p:bldP spid="7199" grpId="0" animBg="1"/>
      <p:bldP spid="7200" grpId="0" animBg="1"/>
      <p:bldP spid="7201" grpId="0" animBg="1"/>
      <p:bldP spid="7202" grpId="0" animBg="1"/>
      <p:bldP spid="7203" grpId="0" animBg="1"/>
      <p:bldP spid="7204" grpId="0" animBg="1"/>
      <p:bldP spid="7205" grpId="0" animBg="1"/>
      <p:bldP spid="7206" grpId="0" animBg="1"/>
      <p:bldP spid="7207" grpId="0" animBg="1"/>
      <p:bldP spid="7208" grpId="0" animBg="1"/>
      <p:bldP spid="7209" grpId="0" animBg="1"/>
      <p:bldP spid="7210" grpId="0" animBg="1"/>
      <p:bldP spid="7211" grpId="0" animBg="1"/>
      <p:bldP spid="7212" grpId="0" animBg="1"/>
      <p:bldP spid="7213" grpId="0" animBg="1"/>
      <p:bldP spid="7214" grpId="0" animBg="1"/>
      <p:bldP spid="7215" grpId="0" animBg="1"/>
      <p:bldP spid="7216" grpId="0" animBg="1"/>
      <p:bldP spid="7217" grpId="0" animBg="1"/>
      <p:bldP spid="7218" grpId="0" animBg="1"/>
      <p:bldP spid="7219" grpId="0" animBg="1"/>
      <p:bldP spid="7220" grpId="0" animBg="1"/>
      <p:bldP spid="7221" grpId="0" animBg="1"/>
      <p:bldP spid="7222" grpId="0" animBg="1"/>
      <p:bldP spid="7223" grpId="0" animBg="1"/>
      <p:bldP spid="7224" grpId="0" animBg="1"/>
      <p:bldP spid="7225" grpId="0" animBg="1"/>
      <p:bldP spid="7226" grpId="0" animBg="1"/>
      <p:bldP spid="7227" grpId="0" animBg="1"/>
      <p:bldP spid="7228" grpId="0" animBg="1"/>
      <p:bldP spid="7229" grpId="0" animBg="1"/>
      <p:bldP spid="7230" grpId="0" animBg="1"/>
      <p:bldP spid="7231" grpId="0" animBg="1"/>
      <p:bldP spid="7232" grpId="0" animBg="1"/>
      <p:bldP spid="7233" grpId="0" animBg="1"/>
      <p:bldP spid="7234" grpId="0" animBg="1"/>
      <p:bldP spid="7235" grpId="0" animBg="1"/>
      <p:bldP spid="7236" grpId="0" animBg="1"/>
      <p:bldP spid="7237" grpId="0" animBg="1"/>
      <p:bldP spid="7238" grpId="0" animBg="1"/>
      <p:bldP spid="7239" grpId="0" animBg="1"/>
      <p:bldP spid="7240" grpId="0" animBg="1"/>
      <p:bldP spid="7241" grpId="0" animBg="1"/>
      <p:bldP spid="7242" grpId="0" animBg="1"/>
      <p:bldP spid="7243" grpId="0" animBg="1"/>
      <p:bldP spid="7244" grpId="0" animBg="1"/>
      <p:bldP spid="7245" grpId="0" animBg="1"/>
      <p:bldP spid="7246" grpId="0" animBg="1"/>
      <p:bldP spid="7247" grpId="0" animBg="1"/>
      <p:bldP spid="7248" grpId="0" animBg="1"/>
      <p:bldP spid="7249" grpId="0" animBg="1"/>
      <p:bldP spid="7250" grpId="0" animBg="1"/>
      <p:bldP spid="7251" grpId="0" animBg="1"/>
      <p:bldP spid="7252" grpId="0" animBg="1"/>
      <p:bldP spid="7253" grpId="0" animBg="1"/>
      <p:bldP spid="7254" grpId="0" animBg="1"/>
      <p:bldP spid="7255" grpId="0" animBg="1"/>
      <p:bldP spid="7256" grpId="0" animBg="1"/>
      <p:bldP spid="7257" grpId="0" animBg="1"/>
      <p:bldP spid="7258" grpId="0" animBg="1"/>
      <p:bldP spid="7259" grpId="0" animBg="1"/>
      <p:bldP spid="7260" grpId="0" animBg="1"/>
      <p:bldP spid="7261" grpId="0" animBg="1"/>
      <p:bldP spid="7262" grpId="0" animBg="1"/>
      <p:bldP spid="7263" grpId="0" animBg="1"/>
      <p:bldP spid="7264" grpId="0" animBg="1"/>
      <p:bldP spid="7265" grpId="0" animBg="1"/>
      <p:bldP spid="7269" grpId="0" animBg="1"/>
      <p:bldP spid="7270" grpId="0"/>
      <p:bldP spid="729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56323" name="Picture 3" descr="V3V100005_01012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V3V100005_01012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647950" y="35623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1155700" y="32956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2298700" y="36893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654050" y="40132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762000" y="41275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673100" y="41465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1" name="Text Box 13"/>
          <p:cNvSpPr txBox="1">
            <a:spLocks noChangeArrowheads="1"/>
          </p:cNvSpPr>
          <p:nvPr/>
        </p:nvSpPr>
        <p:spPr bwMode="auto">
          <a:xfrm>
            <a:off x="5867400" y="5638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6332" name="Text Box 14"/>
          <p:cNvSpPr txBox="1">
            <a:spLocks noChangeArrowheads="1"/>
          </p:cNvSpPr>
          <p:nvPr/>
        </p:nvSpPr>
        <p:spPr bwMode="auto">
          <a:xfrm>
            <a:off x="1066800" y="57150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6333" name="Text Box 15"/>
          <p:cNvSpPr txBox="1">
            <a:spLocks noChangeArrowheads="1"/>
          </p:cNvSpPr>
          <p:nvPr/>
        </p:nvSpPr>
        <p:spPr bwMode="auto">
          <a:xfrm>
            <a:off x="1066800" y="60579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22123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26" grpId="0" animBg="1"/>
      <p:bldP spid="56327" grpId="0" animBg="1"/>
      <p:bldP spid="56328" grpId="0" animBg="1"/>
      <p:bldP spid="56329" grpId="0" animBg="1"/>
      <p:bldP spid="56330" grpId="0" animBg="1"/>
      <p:bldP spid="56331" grpId="0"/>
      <p:bldP spid="56332" grpId="0" animBg="1"/>
      <p:bldP spid="563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57347" name="Picture 5" descr="V3V100005_01013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V3V100005_01013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268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3600450" y="5226050"/>
            <a:ext cx="82550" cy="152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984250" y="44069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1" name="Rectangle 9"/>
          <p:cNvSpPr>
            <a:spLocks noChangeArrowheads="1"/>
          </p:cNvSpPr>
          <p:nvPr/>
        </p:nvSpPr>
        <p:spPr bwMode="auto">
          <a:xfrm>
            <a:off x="1295400" y="45085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1530350" y="49784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3" name="Rectangle 11"/>
          <p:cNvSpPr>
            <a:spLocks noChangeArrowheads="1"/>
          </p:cNvSpPr>
          <p:nvPr/>
        </p:nvSpPr>
        <p:spPr bwMode="auto">
          <a:xfrm>
            <a:off x="1619250" y="50927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4" name="Rectangle 12"/>
          <p:cNvSpPr>
            <a:spLocks noChangeArrowheads="1"/>
          </p:cNvSpPr>
          <p:nvPr/>
        </p:nvSpPr>
        <p:spPr bwMode="auto">
          <a:xfrm>
            <a:off x="2882900" y="40830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5" name="Rectangle 13"/>
          <p:cNvSpPr>
            <a:spLocks noChangeArrowheads="1"/>
          </p:cNvSpPr>
          <p:nvPr/>
        </p:nvSpPr>
        <p:spPr bwMode="auto">
          <a:xfrm>
            <a:off x="2952750" y="417830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6" name="Rectangle 14"/>
          <p:cNvSpPr>
            <a:spLocks noChangeArrowheads="1"/>
          </p:cNvSpPr>
          <p:nvPr/>
        </p:nvSpPr>
        <p:spPr bwMode="auto">
          <a:xfrm>
            <a:off x="4311650" y="2660650"/>
            <a:ext cx="82550" cy="1524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5943600" y="5562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57358" name="Text Box 18"/>
          <p:cNvSpPr txBox="1">
            <a:spLocks noChangeArrowheads="1"/>
          </p:cNvSpPr>
          <p:nvPr/>
        </p:nvSpPr>
        <p:spPr bwMode="auto">
          <a:xfrm>
            <a:off x="990600" y="57150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57359" name="Text Box 19"/>
          <p:cNvSpPr txBox="1">
            <a:spLocks noChangeArrowheads="1"/>
          </p:cNvSpPr>
          <p:nvPr/>
        </p:nvSpPr>
        <p:spPr bwMode="auto">
          <a:xfrm>
            <a:off x="990600" y="60579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34596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  <p:bldP spid="57350" grpId="0" animBg="1"/>
      <p:bldP spid="57351" grpId="0" animBg="1"/>
      <p:bldP spid="57352" grpId="0" animBg="1"/>
      <p:bldP spid="57353" grpId="0" animBg="1"/>
      <p:bldP spid="57354" grpId="0" animBg="1"/>
      <p:bldP spid="57355" grpId="0" animBg="1"/>
      <p:bldP spid="57356" grpId="0" animBg="1"/>
      <p:bldP spid="57357" grpId="0"/>
      <p:bldP spid="57358" grpId="0" animBg="1"/>
      <p:bldP spid="573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0386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12988"/>
            <a:ext cx="403860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791200" y="6172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838200" y="60198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838200" y="63627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32740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235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191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181600" y="611028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762000" y="60721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762000" y="6415088"/>
            <a:ext cx="3149600" cy="366712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FF66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25688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60419" name="Picture 4" descr="fullFrameHOG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4958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 descr="geom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4196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486400" y="47244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Red: Full Frame HOG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762000" y="48006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Black: Final Detections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762000" y="5143500"/>
            <a:ext cx="3149600" cy="366713"/>
          </a:xfrm>
          <a:prstGeom prst="rect">
            <a:avLst/>
          </a:prstGeom>
          <a:solidFill>
            <a:srgbClr val="969696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D50FC7"/>
                </a:solidFill>
              </a:rPr>
              <a:t>Yellow: Rejected Candidates</a:t>
            </a:r>
          </a:p>
        </p:txBody>
      </p:sp>
    </p:spTree>
    <p:extLst>
      <p:ext uri="{BB962C8B-B14F-4D97-AF65-F5344CB8AC3E}">
        <p14:creationId xmlns="" xmlns:p14="http://schemas.microsoft.com/office/powerpoint/2010/main" val="11836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1" y="214313"/>
            <a:ext cx="8534400" cy="1462087"/>
          </a:xfrm>
        </p:spPr>
        <p:txBody>
          <a:bodyPr/>
          <a:lstStyle/>
          <a:p>
            <a:r>
              <a:rPr lang="en-US" dirty="0" smtClean="0"/>
              <a:t>Quantitative Results: SVM Training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9600" y="2060575"/>
            <a:ext cx="28194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2099 Positive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2217 Negative Examples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RBF Kernel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787400" y="3621088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587500" y="343217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Sequence 1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774700" y="4002088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762000" y="4395788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600200" y="382587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Sequence 2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612900" y="420528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Sequence 3</a:t>
            </a:r>
          </a:p>
        </p:txBody>
      </p:sp>
      <p:graphicFrame>
        <p:nvGraphicFramePr>
          <p:cNvPr id="9226" name="Group 10"/>
          <p:cNvGraphicFramePr>
            <a:graphicFrameLocks noGrp="1"/>
          </p:cNvGraphicFramePr>
          <p:nvPr/>
        </p:nvGraphicFramePr>
        <p:xfrm>
          <a:off x="76200" y="4724400"/>
          <a:ext cx="3733800" cy="1676400"/>
        </p:xfrm>
        <a:graphic>
          <a:graphicData uri="http://schemas.openxmlformats.org/drawingml/2006/table">
            <a:tbl>
              <a:tblPr/>
              <a:tblGrid>
                <a:gridCol w="1436688"/>
                <a:gridCol w="1062037"/>
                <a:gridCol w="1235075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Video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Frames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TotalPeople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Clip 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1191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4892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Clip 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1006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Clip 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823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3098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697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 animBg="1"/>
      <p:bldP spid="9221" grpId="0"/>
      <p:bldP spid="9222" grpId="0" animBg="1"/>
      <p:bldP spid="9223" grpId="0" animBg="1"/>
      <p:bldP spid="9224" grpId="0"/>
      <p:bldP spid="92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r>
              <a:rPr lang="en-US" dirty="0" smtClean="0"/>
              <a:t>Quantitative Results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09600" y="2060575"/>
            <a:ext cx="2819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2099 Positive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2217 Negative Examples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RBF Kernel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787400" y="3313113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587500" y="31242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Sequence 1</a:t>
            </a: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774700" y="3694113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762000" y="4087813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600200" y="35179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Sequence 2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1612900" y="3897313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Sequence 3</a:t>
            </a:r>
          </a:p>
        </p:txBody>
      </p:sp>
      <p:graphicFrame>
        <p:nvGraphicFramePr>
          <p:cNvPr id="9226" name="Group 10"/>
          <p:cNvGraphicFramePr>
            <a:graphicFrameLocks noGrp="1"/>
          </p:cNvGraphicFramePr>
          <p:nvPr/>
        </p:nvGraphicFramePr>
        <p:xfrm>
          <a:off x="76200" y="4267200"/>
          <a:ext cx="3733800" cy="1676400"/>
        </p:xfrm>
        <a:graphic>
          <a:graphicData uri="http://schemas.openxmlformats.org/drawingml/2006/table">
            <a:tbl>
              <a:tblPr/>
              <a:tblGrid>
                <a:gridCol w="1436688"/>
                <a:gridCol w="1062037"/>
                <a:gridCol w="1235075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Video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Frames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TotalPeople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Clip 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1191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4892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Clip 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1006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Clip 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823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3098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66592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52578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314575"/>
            <a:ext cx="52101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2287588"/>
            <a:ext cx="5173662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11400"/>
            <a:ext cx="52292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09813"/>
            <a:ext cx="52197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3" name="Picture 3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314575"/>
            <a:ext cx="520065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8600" y="5995988"/>
            <a:ext cx="37052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Timing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Full Frame HOG     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b="1" dirty="0" smtClean="0">
                <a:solidFill>
                  <a:srgbClr val="0000FF"/>
                </a:solidFill>
              </a:rPr>
              <a:t>Several Hours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Proposed Method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Six Seconds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50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13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Qualitative Results </a:t>
            </a:r>
            <a:r>
              <a:rPr lang="en-US" dirty="0" err="1" smtClean="0"/>
              <a:t>vs</a:t>
            </a:r>
            <a:r>
              <a:rPr lang="en-US" dirty="0" smtClean="0"/>
              <a:t> Motion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28925"/>
            <a:ext cx="6135688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609600" y="3230563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Motion</a:t>
            </a:r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381000" y="4602163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Geometry Constrained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2209800" y="2133600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chemeClr val="bg1"/>
                </a:solidFill>
              </a:rPr>
              <a:t>Stationary Human</a:t>
            </a: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4343400" y="2133600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chemeClr val="bg1"/>
                </a:solidFill>
              </a:rPr>
              <a:t>Shadow and human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6477000" y="2178050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smtClean="0">
                <a:solidFill>
                  <a:schemeClr val="bg1"/>
                </a:solidFill>
              </a:rPr>
              <a:t>Two humans and Shadow</a:t>
            </a:r>
          </a:p>
        </p:txBody>
      </p:sp>
    </p:spTree>
    <p:extLst>
      <p:ext uri="{BB962C8B-B14F-4D97-AF65-F5344CB8AC3E}">
        <p14:creationId xmlns="" xmlns:p14="http://schemas.microsoft.com/office/powerpoint/2010/main" val="38784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do you in absence of metadata ?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2762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Detecting Out of Plane Objects</a:t>
            </a:r>
          </a:p>
        </p:txBody>
      </p:sp>
      <p:pic>
        <p:nvPicPr>
          <p:cNvPr id="20486" name="Picture 4" descr="V3V100005_008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11538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2" name="Object 5"/>
          <p:cNvGraphicFramePr>
            <a:graphicFrameLocks noChangeAspect="1"/>
          </p:cNvGraphicFramePr>
          <p:nvPr/>
        </p:nvGraphicFramePr>
        <p:xfrm>
          <a:off x="695325" y="2744788"/>
          <a:ext cx="374650" cy="488950"/>
        </p:xfrm>
        <a:graphic>
          <a:graphicData uri="http://schemas.openxmlformats.org/presentationml/2006/ole">
            <p:oleObj spid="_x0000_s39938" name="Equation" r:id="rId5" imgW="126780" imgH="164814" progId="Equation.3">
              <p:embed/>
            </p:oleObj>
          </a:graphicData>
        </a:graphic>
      </p:graphicFrame>
      <p:sp>
        <p:nvSpPr>
          <p:cNvPr id="79878" name="AutoShape 6"/>
          <p:cNvSpPr>
            <a:spLocks noChangeArrowheads="1"/>
          </p:cNvSpPr>
          <p:nvPr/>
        </p:nvSpPr>
        <p:spPr bwMode="auto">
          <a:xfrm rot="-1203676">
            <a:off x="1838325" y="3506788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609725" y="2438400"/>
            <a:ext cx="129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</a:rPr>
              <a:t>Compute Gradient in Shadow Direction</a:t>
            </a:r>
          </a:p>
        </p:txBody>
      </p:sp>
      <p:sp>
        <p:nvSpPr>
          <p:cNvPr id="79880" name="AutoShape 8"/>
          <p:cNvSpPr>
            <a:spLocks noChangeArrowheads="1"/>
          </p:cNvSpPr>
          <p:nvPr/>
        </p:nvSpPr>
        <p:spPr bwMode="auto">
          <a:xfrm rot="999914">
            <a:off x="1876425" y="4268788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1533525" y="4725988"/>
            <a:ext cx="1143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Compute Gradient in Normal Direction</a:t>
            </a:r>
          </a:p>
        </p:txBody>
      </p:sp>
      <p:pic>
        <p:nvPicPr>
          <p:cNvPr id="798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2820988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192588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87" name="Object 15"/>
          <p:cNvGraphicFramePr>
            <a:graphicFrameLocks noChangeAspect="1"/>
          </p:cNvGraphicFramePr>
          <p:nvPr/>
        </p:nvGraphicFramePr>
        <p:xfrm>
          <a:off x="6781800" y="1905000"/>
          <a:ext cx="1027113" cy="838200"/>
        </p:xfrm>
        <a:graphic>
          <a:graphicData uri="http://schemas.openxmlformats.org/presentationml/2006/ole">
            <p:oleObj spid="_x0000_s39939" name="Equation" r:id="rId8" imgW="342751" imgH="279279" progId="Equation.3">
              <p:embed/>
            </p:oleObj>
          </a:graphicData>
        </a:graphic>
      </p:graphicFrame>
      <p:graphicFrame>
        <p:nvGraphicFramePr>
          <p:cNvPr id="79888" name="Object 16"/>
          <p:cNvGraphicFramePr>
            <a:graphicFrameLocks noChangeAspect="1"/>
          </p:cNvGraphicFramePr>
          <p:nvPr/>
        </p:nvGraphicFramePr>
        <p:xfrm>
          <a:off x="6781800" y="5486400"/>
          <a:ext cx="1066800" cy="836613"/>
        </p:xfrm>
        <a:graphic>
          <a:graphicData uri="http://schemas.openxmlformats.org/presentationml/2006/ole">
            <p:oleObj spid="_x0000_s39940" name="Equation" r:id="rId9" imgW="355446" imgH="279279" progId="Equation.3">
              <p:embed/>
            </p:oleObj>
          </a:graphicData>
        </a:graphic>
      </p:graphicFrame>
      <p:sp>
        <p:nvSpPr>
          <p:cNvPr id="79889" name="AutoShape 17"/>
          <p:cNvSpPr>
            <a:spLocks noChangeArrowheads="1"/>
          </p:cNvSpPr>
          <p:nvPr/>
        </p:nvSpPr>
        <p:spPr bwMode="auto">
          <a:xfrm>
            <a:off x="4953000" y="32004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90" name="AutoShape 18"/>
          <p:cNvSpPr>
            <a:spLocks noChangeArrowheads="1"/>
          </p:cNvSpPr>
          <p:nvPr/>
        </p:nvSpPr>
        <p:spPr bwMode="auto">
          <a:xfrm>
            <a:off x="4953000" y="45720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5029200" y="2208213"/>
            <a:ext cx="1295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Erode in Shadow Direction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5029200" y="4800600"/>
            <a:ext cx="1143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Erode in Normal Direction</a:t>
            </a:r>
          </a:p>
        </p:txBody>
      </p:sp>
      <p:pic>
        <p:nvPicPr>
          <p:cNvPr id="79893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16002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4" name="Picture 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2620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nimBg="1"/>
      <p:bldP spid="79879" grpId="0"/>
      <p:bldP spid="79880" grpId="0" animBg="1"/>
      <p:bldP spid="79881" grpId="0"/>
      <p:bldP spid="79889" grpId="0" animBg="1"/>
      <p:bldP spid="79890" grpId="0" animBg="1"/>
      <p:bldP spid="79891" grpId="0"/>
      <p:bldP spid="798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Work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452688"/>
            <a:ext cx="14287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38250" y="5348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64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" y="3519488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128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790575" y="2452688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76250" y="24145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71525" y="21097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933450" y="2452688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62200"/>
            <a:ext cx="172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2457450" y="2376488"/>
            <a:ext cx="205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4.6875% Height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447925" y="2757488"/>
            <a:ext cx="205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9.375% Width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620000" y="5257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248400" y="3429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6934200" y="2362200"/>
            <a:ext cx="30480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629400" y="23241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24675" y="200025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4572000" y="2362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8.3% Height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4562475" y="2743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14.28% Width</a:t>
            </a:r>
          </a:p>
        </p:txBody>
      </p:sp>
    </p:spTree>
    <p:extLst>
      <p:ext uri="{BB962C8B-B14F-4D97-AF65-F5344CB8AC3E}">
        <p14:creationId xmlns="" xmlns:p14="http://schemas.microsoft.com/office/powerpoint/2010/main" val="142970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 animBg="1"/>
      <p:bldP spid="8199" grpId="0"/>
      <p:bldP spid="8200" grpId="0"/>
      <p:bldP spid="8201" grpId="0" animBg="1"/>
      <p:bldP spid="8203" grpId="0"/>
      <p:bldP spid="8204" grpId="0"/>
      <p:bldP spid="8207" grpId="0" animBg="1"/>
      <p:bldP spid="8208" grpId="0"/>
      <p:bldP spid="8209" grpId="0"/>
      <p:bldP spid="8210" grpId="0"/>
      <p:bldP spid="82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Detecting Out of Plane Objects</a:t>
            </a:r>
          </a:p>
        </p:txBody>
      </p:sp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609600" y="2133600"/>
          <a:ext cx="1027113" cy="838200"/>
        </p:xfrm>
        <a:graphic>
          <a:graphicData uri="http://schemas.openxmlformats.org/presentationml/2006/ole">
            <p:oleObj spid="_x0000_s40962" name="Equation" r:id="rId4" imgW="342751" imgH="279279" progId="Equation.3">
              <p:embed/>
            </p:oleObj>
          </a:graphicData>
        </a:graphic>
      </p:graphicFrame>
      <p:graphicFrame>
        <p:nvGraphicFramePr>
          <p:cNvPr id="21507" name="Object 5"/>
          <p:cNvGraphicFramePr>
            <a:graphicFrameLocks noChangeAspect="1"/>
          </p:cNvGraphicFramePr>
          <p:nvPr/>
        </p:nvGraphicFramePr>
        <p:xfrm>
          <a:off x="609600" y="5715000"/>
          <a:ext cx="1066800" cy="836613"/>
        </p:xfrm>
        <a:graphic>
          <a:graphicData uri="http://schemas.openxmlformats.org/presentationml/2006/ole">
            <p:oleObj spid="_x0000_s40963" name="Equation" r:id="rId5" imgW="355446" imgH="279279" progId="Equation.3">
              <p:embed/>
            </p:oleObj>
          </a:graphicData>
        </a:graphic>
      </p:graphicFrame>
      <p:pic>
        <p:nvPicPr>
          <p:cNvPr id="215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6002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AutoShape 8"/>
          <p:cNvSpPr>
            <a:spLocks noChangeArrowheads="1"/>
          </p:cNvSpPr>
          <p:nvPr/>
        </p:nvSpPr>
        <p:spPr bwMode="auto">
          <a:xfrm>
            <a:off x="1981200" y="39624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1981200" y="2970213"/>
            <a:ext cx="15430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Blur In Shadow Direction</a:t>
            </a: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1981200" y="44196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1981200" y="4724400"/>
            <a:ext cx="1543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Blur In Normal Direction</a:t>
            </a:r>
          </a:p>
        </p:txBody>
      </p:sp>
      <p:pic>
        <p:nvPicPr>
          <p:cNvPr id="829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1038225" cy="9890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38800"/>
            <a:ext cx="631825" cy="8842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242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960" name="Object 16"/>
          <p:cNvGraphicFramePr>
            <a:graphicFrameLocks noChangeAspect="1"/>
          </p:cNvGraphicFramePr>
          <p:nvPr/>
        </p:nvGraphicFramePr>
        <p:xfrm>
          <a:off x="3697288" y="2130425"/>
          <a:ext cx="1027112" cy="841375"/>
        </p:xfrm>
        <a:graphic>
          <a:graphicData uri="http://schemas.openxmlformats.org/presentationml/2006/ole">
            <p:oleObj spid="_x0000_s40964" name="Equation" r:id="rId12" imgW="342751" imgH="279279" progId="Equation.3">
              <p:embed/>
            </p:oleObj>
          </a:graphicData>
        </a:graphic>
      </p:graphicFrame>
      <p:graphicFrame>
        <p:nvGraphicFramePr>
          <p:cNvPr id="82961" name="Object 17"/>
          <p:cNvGraphicFramePr>
            <a:graphicFrameLocks noChangeAspect="1"/>
          </p:cNvGraphicFramePr>
          <p:nvPr/>
        </p:nvGraphicFramePr>
        <p:xfrm>
          <a:off x="3657600" y="5638800"/>
          <a:ext cx="1065213" cy="841375"/>
        </p:xfrm>
        <a:graphic>
          <a:graphicData uri="http://schemas.openxmlformats.org/presentationml/2006/ole">
            <p:oleObj spid="_x0000_s40965" name="Equation" r:id="rId13" imgW="355446" imgH="279279" progId="Equation.3">
              <p:embed/>
            </p:oleObj>
          </a:graphicData>
        </a:graphic>
      </p:graphicFrame>
      <p:sp>
        <p:nvSpPr>
          <p:cNvPr id="82962" name="AutoShape 18"/>
          <p:cNvSpPr>
            <a:spLocks noChangeArrowheads="1"/>
          </p:cNvSpPr>
          <p:nvPr/>
        </p:nvSpPr>
        <p:spPr bwMode="auto">
          <a:xfrm>
            <a:off x="5105400" y="35052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3" name="AutoShape 19"/>
          <p:cNvSpPr>
            <a:spLocks noChangeArrowheads="1"/>
          </p:cNvSpPr>
          <p:nvPr/>
        </p:nvSpPr>
        <p:spPr bwMode="auto">
          <a:xfrm>
            <a:off x="5105400" y="4800600"/>
            <a:ext cx="1295400" cy="304800"/>
          </a:xfrm>
          <a:prstGeom prst="rightArrow">
            <a:avLst>
              <a:gd name="adj1" fmla="val 50000"/>
              <a:gd name="adj2" fmla="val 106250"/>
            </a:avLst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5105400" y="30480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Threshold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5105400" y="5181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Threshold</a:t>
            </a:r>
          </a:p>
        </p:txBody>
      </p:sp>
      <p:pic>
        <p:nvPicPr>
          <p:cNvPr id="82966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242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7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0"/>
            <a:ext cx="16002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968" name="Object 24"/>
          <p:cNvGraphicFramePr>
            <a:graphicFrameLocks noChangeAspect="1"/>
          </p:cNvGraphicFramePr>
          <p:nvPr/>
        </p:nvGraphicFramePr>
        <p:xfrm>
          <a:off x="7048500" y="2400300"/>
          <a:ext cx="798513" cy="723900"/>
        </p:xfrm>
        <a:graphic>
          <a:graphicData uri="http://schemas.openxmlformats.org/presentationml/2006/ole">
            <p:oleObj spid="_x0000_s40966" name="Equation" r:id="rId16" imgW="266469" imgH="241091" progId="Equation.3">
              <p:embed/>
            </p:oleObj>
          </a:graphicData>
        </a:graphic>
      </p:graphicFrame>
      <p:graphicFrame>
        <p:nvGraphicFramePr>
          <p:cNvPr id="82969" name="Object 25"/>
          <p:cNvGraphicFramePr>
            <a:graphicFrameLocks noChangeAspect="1"/>
          </p:cNvGraphicFramePr>
          <p:nvPr/>
        </p:nvGraphicFramePr>
        <p:xfrm>
          <a:off x="7010400" y="5680075"/>
          <a:ext cx="836613" cy="720725"/>
        </p:xfrm>
        <a:graphic>
          <a:graphicData uri="http://schemas.openxmlformats.org/presentationml/2006/ole">
            <p:oleObj spid="_x0000_s40967" name="Equation" r:id="rId17" imgW="279279" imgH="241195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8539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 animBg="1"/>
      <p:bldP spid="82953" grpId="0"/>
      <p:bldP spid="82954" grpId="0" animBg="1"/>
      <p:bldP spid="82955" grpId="0"/>
      <p:bldP spid="82962" grpId="0" animBg="1"/>
      <p:bldP spid="82963" grpId="0" animBg="1"/>
      <p:bldP spid="82964" grpId="0"/>
      <p:bldP spid="8296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365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No metadata available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76200" y="3505200"/>
            <a:ext cx="3200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Apply Candidate Detector for different orientations of shadow</a:t>
            </a:r>
          </a:p>
        </p:txBody>
      </p:sp>
      <p:graphicFrame>
        <p:nvGraphicFramePr>
          <p:cNvPr id="89097" name="Object 9"/>
          <p:cNvGraphicFramePr>
            <a:graphicFrameLocks noChangeAspect="1"/>
          </p:cNvGraphicFramePr>
          <p:nvPr/>
        </p:nvGraphicFramePr>
        <p:xfrm>
          <a:off x="2057400" y="4089400"/>
          <a:ext cx="255588" cy="357188"/>
        </p:xfrm>
        <a:graphic>
          <a:graphicData uri="http://schemas.openxmlformats.org/presentationml/2006/ole">
            <p:oleObj spid="_x0000_s41986" name="Equation" r:id="rId6" imgW="126725" imgH="177415" progId="Equation.3">
              <p:embed/>
            </p:oleObj>
          </a:graphicData>
        </a:graphic>
      </p:graphicFrame>
      <p:pic>
        <p:nvPicPr>
          <p:cNvPr id="89098" name="movie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193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18100"/>
            <a:ext cx="733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18100"/>
            <a:ext cx="762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18100"/>
            <a:ext cx="73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5118100"/>
            <a:ext cx="733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3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18100"/>
            <a:ext cx="762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4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18100"/>
            <a:ext cx="733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5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5118100"/>
            <a:ext cx="733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2984500" y="48006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</a:rPr>
              <a:t>0-50</a:t>
            </a:r>
          </a:p>
        </p:txBody>
      </p:sp>
      <p:sp>
        <p:nvSpPr>
          <p:cNvPr id="89107" name="Text Box 19"/>
          <p:cNvSpPr txBox="1">
            <a:spLocks noChangeArrowheads="1"/>
          </p:cNvSpPr>
          <p:nvPr/>
        </p:nvSpPr>
        <p:spPr bwMode="auto">
          <a:xfrm>
            <a:off x="3810000" y="48133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</a:rPr>
              <a:t>55-95</a:t>
            </a:r>
          </a:p>
        </p:txBody>
      </p:sp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4572000" y="48133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100-175</a:t>
            </a:r>
          </a:p>
        </p:txBody>
      </p:sp>
      <p:sp>
        <p:nvSpPr>
          <p:cNvPr id="89109" name="Text Box 21"/>
          <p:cNvSpPr txBox="1">
            <a:spLocks noChangeArrowheads="1"/>
          </p:cNvSpPr>
          <p:nvPr/>
        </p:nvSpPr>
        <p:spPr bwMode="auto">
          <a:xfrm>
            <a:off x="5448300" y="48133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180-215</a:t>
            </a:r>
          </a:p>
        </p:txBody>
      </p:sp>
      <p:sp>
        <p:nvSpPr>
          <p:cNvPr id="89110" name="Text Box 22"/>
          <p:cNvSpPr txBox="1">
            <a:spLocks noChangeArrowheads="1"/>
          </p:cNvSpPr>
          <p:nvPr/>
        </p:nvSpPr>
        <p:spPr bwMode="auto">
          <a:xfrm>
            <a:off x="6248400" y="48133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220-230</a:t>
            </a:r>
          </a:p>
        </p:txBody>
      </p:sp>
      <p:sp>
        <p:nvSpPr>
          <p:cNvPr id="89111" name="Text Box 23"/>
          <p:cNvSpPr txBox="1">
            <a:spLocks noChangeArrowheads="1"/>
          </p:cNvSpPr>
          <p:nvPr/>
        </p:nvSpPr>
        <p:spPr bwMode="auto">
          <a:xfrm>
            <a:off x="7099300" y="48133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235-275</a:t>
            </a:r>
          </a:p>
        </p:txBody>
      </p:sp>
      <p:sp>
        <p:nvSpPr>
          <p:cNvPr id="89112" name="Text Box 24"/>
          <p:cNvSpPr txBox="1">
            <a:spLocks noChangeArrowheads="1"/>
          </p:cNvSpPr>
          <p:nvPr/>
        </p:nvSpPr>
        <p:spPr bwMode="auto">
          <a:xfrm>
            <a:off x="8064500" y="48260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</a:rPr>
              <a:t>280-355</a:t>
            </a:r>
          </a:p>
        </p:txBody>
      </p:sp>
      <p:graphicFrame>
        <p:nvGraphicFramePr>
          <p:cNvPr id="89114" name="Object 26"/>
          <p:cNvGraphicFramePr>
            <a:graphicFrameLocks noChangeAspect="1"/>
          </p:cNvGraphicFramePr>
          <p:nvPr/>
        </p:nvGraphicFramePr>
        <p:xfrm>
          <a:off x="7546975" y="2667000"/>
          <a:ext cx="530225" cy="1262063"/>
        </p:xfrm>
        <a:graphic>
          <a:graphicData uri="http://schemas.openxmlformats.org/presentationml/2006/ole">
            <p:oleObj spid="_x0000_s41987" name="Equation" r:id="rId11" imgW="266469" imgH="634449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37898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01" fill="hold"/>
                                        <p:tgtEl>
                                          <p:spTgt spid="89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8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9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89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8"/>
                  </p:tgtEl>
                </p:cond>
              </p:nextCondLst>
            </p:seq>
          </p:childTnLst>
        </p:cTn>
      </p:par>
    </p:tnLst>
    <p:bldLst>
      <p:bldP spid="89096" grpId="0"/>
      <p:bldP spid="89106" grpId="0"/>
      <p:bldP spid="89107" grpId="0"/>
      <p:bldP spid="89108" grpId="0"/>
      <p:bldP spid="89109" grpId="0"/>
      <p:bldP spid="89110" grpId="0"/>
      <p:bldP spid="89111" grpId="0"/>
      <p:bldP spid="891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No metadata available</a:t>
            </a:r>
          </a:p>
        </p:txBody>
      </p:sp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00" y="2286000"/>
            <a:ext cx="7334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3300" y="2286000"/>
            <a:ext cx="762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5900" y="2286000"/>
            <a:ext cx="733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0075" y="2286000"/>
            <a:ext cx="7334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2300" y="2286000"/>
            <a:ext cx="762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4100" y="2286000"/>
            <a:ext cx="7334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5275" y="2286000"/>
            <a:ext cx="7334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Text Box 11"/>
          <p:cNvSpPr txBox="1">
            <a:spLocks noChangeArrowheads="1"/>
          </p:cNvSpPr>
          <p:nvPr/>
        </p:nvSpPr>
        <p:spPr bwMode="auto">
          <a:xfrm>
            <a:off x="254000" y="19685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0-50</a:t>
            </a:r>
          </a:p>
        </p:txBody>
      </p:sp>
      <p:sp>
        <p:nvSpPr>
          <p:cNvPr id="21519" name="Text Box 12"/>
          <p:cNvSpPr txBox="1">
            <a:spLocks noChangeArrowheads="1"/>
          </p:cNvSpPr>
          <p:nvPr/>
        </p:nvSpPr>
        <p:spPr bwMode="auto">
          <a:xfrm>
            <a:off x="1079500" y="1981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55-95</a:t>
            </a:r>
          </a:p>
        </p:txBody>
      </p:sp>
      <p:sp>
        <p:nvSpPr>
          <p:cNvPr id="21520" name="Text Box 13"/>
          <p:cNvSpPr txBox="1">
            <a:spLocks noChangeArrowheads="1"/>
          </p:cNvSpPr>
          <p:nvPr/>
        </p:nvSpPr>
        <p:spPr bwMode="auto">
          <a:xfrm>
            <a:off x="1841500" y="1981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100-175</a:t>
            </a:r>
          </a:p>
        </p:txBody>
      </p:sp>
      <p:sp>
        <p:nvSpPr>
          <p:cNvPr id="21521" name="Text Box 14"/>
          <p:cNvSpPr txBox="1">
            <a:spLocks noChangeArrowheads="1"/>
          </p:cNvSpPr>
          <p:nvPr/>
        </p:nvSpPr>
        <p:spPr bwMode="auto">
          <a:xfrm>
            <a:off x="2717800" y="1981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180-215</a:t>
            </a:r>
          </a:p>
        </p:txBody>
      </p:sp>
      <p:sp>
        <p:nvSpPr>
          <p:cNvPr id="21522" name="Text Box 15"/>
          <p:cNvSpPr txBox="1">
            <a:spLocks noChangeArrowheads="1"/>
          </p:cNvSpPr>
          <p:nvPr/>
        </p:nvSpPr>
        <p:spPr bwMode="auto">
          <a:xfrm>
            <a:off x="3517900" y="1981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220-230</a:t>
            </a:r>
          </a:p>
        </p:txBody>
      </p:sp>
      <p:sp>
        <p:nvSpPr>
          <p:cNvPr id="21523" name="Text Box 16"/>
          <p:cNvSpPr txBox="1">
            <a:spLocks noChangeArrowheads="1"/>
          </p:cNvSpPr>
          <p:nvPr/>
        </p:nvSpPr>
        <p:spPr bwMode="auto">
          <a:xfrm>
            <a:off x="4368800" y="1981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235-275</a:t>
            </a:r>
          </a:p>
        </p:txBody>
      </p:sp>
      <p:sp>
        <p:nvSpPr>
          <p:cNvPr id="21524" name="Text Box 17"/>
          <p:cNvSpPr txBox="1">
            <a:spLocks noChangeArrowheads="1"/>
          </p:cNvSpPr>
          <p:nvPr/>
        </p:nvSpPr>
        <p:spPr bwMode="auto">
          <a:xfrm>
            <a:off x="5334000" y="19939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280-355</a:t>
            </a:r>
          </a:p>
        </p:txBody>
      </p:sp>
      <p:sp>
        <p:nvSpPr>
          <p:cNvPr id="91154" name="Rectangle 18"/>
          <p:cNvSpPr>
            <a:spLocks noChangeArrowheads="1"/>
          </p:cNvSpPr>
          <p:nvPr/>
        </p:nvSpPr>
        <p:spPr bwMode="auto">
          <a:xfrm>
            <a:off x="879475" y="3581400"/>
            <a:ext cx="4495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Rectangle 19"/>
          <p:cNvSpPr>
            <a:spLocks noChangeArrowheads="1"/>
          </p:cNvSpPr>
          <p:nvPr/>
        </p:nvSpPr>
        <p:spPr bwMode="auto">
          <a:xfrm>
            <a:off x="879475" y="3124200"/>
            <a:ext cx="4495800" cy="30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Text Box 20"/>
          <p:cNvSpPr txBox="1">
            <a:spLocks noChangeArrowheads="1"/>
          </p:cNvSpPr>
          <p:nvPr/>
        </p:nvSpPr>
        <p:spPr bwMode="auto">
          <a:xfrm>
            <a:off x="879475" y="3121025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55 60 … 90 95</a:t>
            </a:r>
          </a:p>
        </p:txBody>
      </p:sp>
      <p:sp>
        <p:nvSpPr>
          <p:cNvPr id="91157" name="Text Box 21"/>
          <p:cNvSpPr txBox="1">
            <a:spLocks noChangeArrowheads="1"/>
          </p:cNvSpPr>
          <p:nvPr/>
        </p:nvSpPr>
        <p:spPr bwMode="auto">
          <a:xfrm>
            <a:off x="2098675" y="31242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180 185 … 210 215</a:t>
            </a:r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3698875" y="31242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235 240 … 270 275</a:t>
            </a:r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>
            <a:off x="2155825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60" name="Line 24"/>
          <p:cNvSpPr>
            <a:spLocks noChangeShapeType="1"/>
          </p:cNvSpPr>
          <p:nvPr/>
        </p:nvSpPr>
        <p:spPr bwMode="auto">
          <a:xfrm>
            <a:off x="3756025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61" name="Line 25"/>
          <p:cNvSpPr>
            <a:spLocks noChangeShapeType="1"/>
          </p:cNvSpPr>
          <p:nvPr/>
        </p:nvSpPr>
        <p:spPr bwMode="auto">
          <a:xfrm>
            <a:off x="2155825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62" name="Line 26"/>
          <p:cNvSpPr>
            <a:spLocks noChangeShapeType="1"/>
          </p:cNvSpPr>
          <p:nvPr/>
        </p:nvSpPr>
        <p:spPr bwMode="auto">
          <a:xfrm>
            <a:off x="3749675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63" name="Text Box 27"/>
          <p:cNvSpPr txBox="1">
            <a:spLocks noChangeArrowheads="1"/>
          </p:cNvSpPr>
          <p:nvPr/>
        </p:nvSpPr>
        <p:spPr bwMode="auto">
          <a:xfrm>
            <a:off x="879475" y="35814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1   1  …   1  1</a:t>
            </a:r>
          </a:p>
        </p:txBody>
      </p:sp>
      <p:sp>
        <p:nvSpPr>
          <p:cNvPr id="91164" name="Text Box 28"/>
          <p:cNvSpPr txBox="1">
            <a:spLocks noChangeArrowheads="1"/>
          </p:cNvSpPr>
          <p:nvPr/>
        </p:nvSpPr>
        <p:spPr bwMode="auto">
          <a:xfrm>
            <a:off x="2181225" y="3581400"/>
            <a:ext cx="1517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0    0   …   0    0</a:t>
            </a:r>
          </a:p>
        </p:txBody>
      </p:sp>
      <p:sp>
        <p:nvSpPr>
          <p:cNvPr id="91165" name="Text Box 29"/>
          <p:cNvSpPr txBox="1">
            <a:spLocks noChangeArrowheads="1"/>
          </p:cNvSpPr>
          <p:nvPr/>
        </p:nvSpPr>
        <p:spPr bwMode="auto">
          <a:xfrm>
            <a:off x="3794125" y="3587750"/>
            <a:ext cx="1517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1    1   …   1    1</a:t>
            </a:r>
          </a:p>
        </p:txBody>
      </p:sp>
      <p:sp>
        <p:nvSpPr>
          <p:cNvPr id="91166" name="Line 30"/>
          <p:cNvSpPr>
            <a:spLocks noChangeShapeType="1"/>
          </p:cNvSpPr>
          <p:nvPr/>
        </p:nvSpPr>
        <p:spPr bwMode="auto">
          <a:xfrm>
            <a:off x="1336675" y="2743200"/>
            <a:ext cx="1524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67" name="Line 31"/>
          <p:cNvSpPr>
            <a:spLocks noChangeShapeType="1"/>
          </p:cNvSpPr>
          <p:nvPr/>
        </p:nvSpPr>
        <p:spPr bwMode="auto">
          <a:xfrm>
            <a:off x="3089275" y="27432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68" name="Line 32"/>
          <p:cNvSpPr>
            <a:spLocks noChangeShapeType="1"/>
          </p:cNvSpPr>
          <p:nvPr/>
        </p:nvSpPr>
        <p:spPr bwMode="auto">
          <a:xfrm flipH="1">
            <a:off x="4689475" y="2743200"/>
            <a:ext cx="1524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1169" name="Object 33"/>
          <p:cNvGraphicFramePr>
            <a:graphicFrameLocks noChangeAspect="1"/>
          </p:cNvGraphicFramePr>
          <p:nvPr/>
        </p:nvGraphicFramePr>
        <p:xfrm>
          <a:off x="463550" y="3109913"/>
          <a:ext cx="330200" cy="357187"/>
        </p:xfrm>
        <a:graphic>
          <a:graphicData uri="http://schemas.openxmlformats.org/presentationml/2006/ole">
            <p:oleObj spid="_x0000_s43010" name="Equation" r:id="rId7" imgW="164880" imgH="177480" progId="Equation.3">
              <p:embed/>
            </p:oleObj>
          </a:graphicData>
        </a:graphic>
      </p:graphicFrame>
      <p:graphicFrame>
        <p:nvGraphicFramePr>
          <p:cNvPr id="91170" name="Object 34"/>
          <p:cNvGraphicFramePr>
            <a:graphicFrameLocks noChangeAspect="1"/>
          </p:cNvGraphicFramePr>
          <p:nvPr/>
        </p:nvGraphicFramePr>
        <p:xfrm>
          <a:off x="469900" y="3562350"/>
          <a:ext cx="304800" cy="357188"/>
        </p:xfrm>
        <a:graphic>
          <a:graphicData uri="http://schemas.openxmlformats.org/presentationml/2006/ole">
            <p:oleObj spid="_x0000_s43011" name="Equation" r:id="rId8" imgW="152280" imgH="177480" progId="Equation.3">
              <p:embed/>
            </p:oleObj>
          </a:graphicData>
        </a:graphic>
      </p:graphicFrame>
      <p:sp>
        <p:nvSpPr>
          <p:cNvPr id="91171" name="Rectangle 35"/>
          <p:cNvSpPr>
            <a:spLocks noChangeArrowheads="1"/>
          </p:cNvSpPr>
          <p:nvPr/>
        </p:nvSpPr>
        <p:spPr bwMode="auto">
          <a:xfrm>
            <a:off x="6248400" y="3124200"/>
            <a:ext cx="18288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2" name="Rectangle 36"/>
          <p:cNvSpPr>
            <a:spLocks noChangeArrowheads="1"/>
          </p:cNvSpPr>
          <p:nvPr/>
        </p:nvSpPr>
        <p:spPr bwMode="auto">
          <a:xfrm>
            <a:off x="5867400" y="3276600"/>
            <a:ext cx="18288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3" name="Rectangle 37"/>
          <p:cNvSpPr>
            <a:spLocks noChangeArrowheads="1"/>
          </p:cNvSpPr>
          <p:nvPr/>
        </p:nvSpPr>
        <p:spPr bwMode="auto">
          <a:xfrm>
            <a:off x="6553200" y="3429000"/>
            <a:ext cx="18288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4" name="Rectangle 38"/>
          <p:cNvSpPr>
            <a:spLocks noChangeArrowheads="1"/>
          </p:cNvSpPr>
          <p:nvPr/>
        </p:nvSpPr>
        <p:spPr bwMode="auto">
          <a:xfrm>
            <a:off x="5943600" y="3581400"/>
            <a:ext cx="23622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5" name="AutoShape 39"/>
          <p:cNvSpPr>
            <a:spLocks noChangeArrowheads="1"/>
          </p:cNvSpPr>
          <p:nvPr/>
        </p:nvSpPr>
        <p:spPr bwMode="auto">
          <a:xfrm>
            <a:off x="2133600" y="2971800"/>
            <a:ext cx="1676400" cy="1143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6" name="AutoShape 40"/>
          <p:cNvSpPr>
            <a:spLocks noChangeArrowheads="1"/>
          </p:cNvSpPr>
          <p:nvPr/>
        </p:nvSpPr>
        <p:spPr bwMode="auto">
          <a:xfrm>
            <a:off x="6629400" y="3009900"/>
            <a:ext cx="1066800" cy="11049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7" name="Text Box 41"/>
          <p:cNvSpPr txBox="1">
            <a:spLocks noChangeArrowheads="1"/>
          </p:cNvSpPr>
          <p:nvPr/>
        </p:nvSpPr>
        <p:spPr bwMode="auto">
          <a:xfrm>
            <a:off x="5715000" y="38100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0 45 90 135 180 225 270 315 355</a:t>
            </a:r>
          </a:p>
        </p:txBody>
      </p:sp>
      <p:sp>
        <p:nvSpPr>
          <p:cNvPr id="91178" name="Rectangle 42"/>
          <p:cNvSpPr>
            <a:spLocks noChangeArrowheads="1"/>
          </p:cNvSpPr>
          <p:nvPr/>
        </p:nvSpPr>
        <p:spPr bwMode="auto">
          <a:xfrm>
            <a:off x="6677025" y="4533900"/>
            <a:ext cx="1019175" cy="2476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9" name="Text Box 43"/>
          <p:cNvSpPr txBox="1">
            <a:spLocks noChangeArrowheads="1"/>
          </p:cNvSpPr>
          <p:nvPr/>
        </p:nvSpPr>
        <p:spPr bwMode="auto">
          <a:xfrm>
            <a:off x="6638925" y="44958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180 </a:t>
            </a:r>
            <a:r>
              <a:rPr lang="en-US" sz="1400" dirty="0" smtClean="0">
                <a:solidFill>
                  <a:schemeClr val="bg1"/>
                </a:solidFill>
              </a:rPr>
              <a:t>… </a:t>
            </a:r>
            <a:r>
              <a:rPr lang="en-US" sz="1400" dirty="0">
                <a:solidFill>
                  <a:schemeClr val="bg1"/>
                </a:solidFill>
              </a:rPr>
              <a:t>225</a:t>
            </a:r>
          </a:p>
        </p:txBody>
      </p:sp>
      <p:sp>
        <p:nvSpPr>
          <p:cNvPr id="91180" name="Text Box 44"/>
          <p:cNvSpPr txBox="1">
            <a:spLocks noChangeArrowheads="1"/>
          </p:cNvSpPr>
          <p:nvPr/>
        </p:nvSpPr>
        <p:spPr bwMode="auto">
          <a:xfrm>
            <a:off x="6781800" y="4129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LCCS</a:t>
            </a:r>
          </a:p>
        </p:txBody>
      </p:sp>
      <p:graphicFrame>
        <p:nvGraphicFramePr>
          <p:cNvPr id="91181" name="Object 45"/>
          <p:cNvGraphicFramePr>
            <a:graphicFrameLocks noChangeAspect="1"/>
          </p:cNvGraphicFramePr>
          <p:nvPr/>
        </p:nvGraphicFramePr>
        <p:xfrm>
          <a:off x="3657600" y="4419600"/>
          <a:ext cx="2366963" cy="484188"/>
        </p:xfrm>
        <a:graphic>
          <a:graphicData uri="http://schemas.openxmlformats.org/presentationml/2006/ole">
            <p:oleObj spid="_x0000_s43012" name="Equation" r:id="rId9" imgW="1180800" imgH="241200" progId="Equation.3">
              <p:embed/>
            </p:oleObj>
          </a:graphicData>
        </a:graphic>
      </p:graphicFrame>
      <p:graphicFrame>
        <p:nvGraphicFramePr>
          <p:cNvPr id="91182" name="Object 46"/>
          <p:cNvGraphicFramePr>
            <a:graphicFrameLocks noChangeAspect="1"/>
          </p:cNvGraphicFramePr>
          <p:nvPr/>
        </p:nvGraphicFramePr>
        <p:xfrm>
          <a:off x="6172200" y="4495800"/>
          <a:ext cx="304800" cy="406400"/>
        </p:xfrm>
        <a:graphic>
          <a:graphicData uri="http://schemas.openxmlformats.org/presentationml/2006/ole">
            <p:oleObj spid="_x0000_s43013" name="Equation" r:id="rId10" imgW="152280" imgH="2030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4" grpId="0" animBg="1"/>
      <p:bldP spid="91155" grpId="0" animBg="1"/>
      <p:bldP spid="91156" grpId="0"/>
      <p:bldP spid="91157" grpId="0"/>
      <p:bldP spid="91158" grpId="0"/>
      <p:bldP spid="91159" grpId="0" animBg="1"/>
      <p:bldP spid="91160" grpId="0" animBg="1"/>
      <p:bldP spid="91161" grpId="0" animBg="1"/>
      <p:bldP spid="91162" grpId="0" animBg="1"/>
      <p:bldP spid="91163" grpId="0"/>
      <p:bldP spid="91164" grpId="0"/>
      <p:bldP spid="91165" grpId="0"/>
      <p:bldP spid="91166" grpId="0" animBg="1"/>
      <p:bldP spid="91167" grpId="0" animBg="1"/>
      <p:bldP spid="91168" grpId="0" animBg="1"/>
      <p:bldP spid="91171" grpId="0" animBg="1"/>
      <p:bldP spid="91172" grpId="0" animBg="1"/>
      <p:bldP spid="91173" grpId="0" animBg="1"/>
      <p:bldP spid="91174" grpId="0" animBg="1"/>
      <p:bldP spid="91175" grpId="0" animBg="1"/>
      <p:bldP spid="91176" grpId="0" animBg="1"/>
      <p:bldP spid="91177" grpId="0"/>
      <p:bldP spid="91178" grpId="0" animBg="1"/>
      <p:bldP spid="91179" grpId="0"/>
      <p:bldP spid="9118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1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smtClean="0"/>
              <a:t>Qualitative Results</a:t>
            </a:r>
          </a:p>
        </p:txBody>
      </p:sp>
      <p:pic>
        <p:nvPicPr>
          <p:cNvPr id="69635" name="Picture 5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V3V100005_0080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438400" y="19812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6400800" y="19812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Auto</a:t>
            </a: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2438400" y="5334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35</a:t>
            </a:r>
            <a:r>
              <a:rPr lang="en-US" smtClean="0">
                <a:solidFill>
                  <a:schemeClr val="bg1"/>
                </a:solidFill>
                <a:cs typeface="Tahoma" pitchFamily="34" charset="0"/>
              </a:rPr>
              <a:t>˚</a:t>
            </a:r>
          </a:p>
        </p:txBody>
      </p:sp>
      <p:sp>
        <p:nvSpPr>
          <p:cNvPr id="69640" name="Text Box 10"/>
          <p:cNvSpPr txBox="1">
            <a:spLocks noChangeArrowheads="1"/>
          </p:cNvSpPr>
          <p:nvPr/>
        </p:nvSpPr>
        <p:spPr bwMode="auto">
          <a:xfrm>
            <a:off x="6629400" y="53340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chemeClr val="bg1"/>
                </a:solidFill>
              </a:rPr>
              <a:t>46.7</a:t>
            </a:r>
            <a:r>
              <a:rPr lang="en-US" smtClean="0">
                <a:solidFill>
                  <a:schemeClr val="bg1"/>
                </a:solidFill>
                <a:cs typeface="Tahoma" pitchFamily="34" charset="0"/>
              </a:rPr>
              <a:t>˚</a:t>
            </a:r>
          </a:p>
        </p:txBody>
      </p:sp>
    </p:spTree>
    <p:extLst>
      <p:ext uri="{BB962C8B-B14F-4D97-AF65-F5344CB8AC3E}">
        <p14:creationId xmlns="" xmlns:p14="http://schemas.microsoft.com/office/powerpoint/2010/main" val="9502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Assumptions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The person is standing upright perpendicular to the ground plane.</a:t>
            </a:r>
          </a:p>
          <a:p>
            <a:pPr eaLnBrk="1" hangingPunct="1"/>
            <a:r>
              <a:rPr lang="en-US" sz="2400" smtClean="0"/>
              <a:t> The person is casting a shadow.</a:t>
            </a:r>
          </a:p>
          <a:p>
            <a:pPr eaLnBrk="1" hangingPunct="1"/>
            <a:r>
              <a:rPr lang="en-US" sz="2400" smtClean="0"/>
              <a:t> There is a geometric relationship between person's height and the length of their shadow.</a:t>
            </a:r>
          </a:p>
        </p:txBody>
      </p:sp>
    </p:spTree>
    <p:extLst>
      <p:ext uri="{BB962C8B-B14F-4D97-AF65-F5344CB8AC3E}">
        <p14:creationId xmlns="" xmlns:p14="http://schemas.microsoft.com/office/powerpoint/2010/main" val="42798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Our Approach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Derive constraints from the metadata</a:t>
            </a:r>
          </a:p>
          <a:p>
            <a:pPr lvl="1" eaLnBrk="1" hangingPunct="1"/>
            <a:r>
              <a:rPr lang="en-US" sz="2000" smtClean="0"/>
              <a:t>Orientation of human in frame</a:t>
            </a:r>
          </a:p>
          <a:p>
            <a:pPr lvl="1" eaLnBrk="1" hangingPunct="1"/>
            <a:r>
              <a:rPr lang="en-US" sz="2000" smtClean="0"/>
              <a:t>Orientation of shadow in frame</a:t>
            </a:r>
          </a:p>
          <a:p>
            <a:pPr eaLnBrk="1" hangingPunct="1"/>
            <a:r>
              <a:rPr lang="en-US" sz="2400" smtClean="0"/>
              <a:t>Combine the two</a:t>
            </a:r>
          </a:p>
          <a:p>
            <a:pPr lvl="1" eaLnBrk="1" hangingPunct="1"/>
            <a:r>
              <a:rPr lang="en-US" sz="2000" smtClean="0"/>
              <a:t>Obtain Human Candidates</a:t>
            </a:r>
          </a:p>
          <a:p>
            <a:pPr eaLnBrk="1" hangingPunct="1"/>
            <a:r>
              <a:rPr lang="en-US" sz="2400" smtClean="0"/>
              <a:t>Classify each candidate</a:t>
            </a:r>
          </a:p>
        </p:txBody>
      </p:sp>
    </p:spTree>
    <p:extLst>
      <p:ext uri="{BB962C8B-B14F-4D97-AF65-F5344CB8AC3E}">
        <p14:creationId xmlns="" xmlns:p14="http://schemas.microsoft.com/office/powerpoint/2010/main" val="42696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Freeform 2"/>
          <p:cNvSpPr>
            <a:spLocks/>
          </p:cNvSpPr>
          <p:nvPr/>
        </p:nvSpPr>
        <p:spPr bwMode="auto">
          <a:xfrm>
            <a:off x="7924800" y="2209800"/>
            <a:ext cx="609600" cy="609600"/>
          </a:xfrm>
          <a:custGeom>
            <a:avLst/>
            <a:gdLst>
              <a:gd name="T0" fmla="*/ 2147483647 w 384"/>
              <a:gd name="T1" fmla="*/ 2147483647 h 384"/>
              <a:gd name="T2" fmla="*/ 2147483647 w 384"/>
              <a:gd name="T3" fmla="*/ 0 h 384"/>
              <a:gd name="T4" fmla="*/ 2147483647 w 384"/>
              <a:gd name="T5" fmla="*/ 2147483647 h 384"/>
              <a:gd name="T6" fmla="*/ 0 w 384"/>
              <a:gd name="T7" fmla="*/ 2147483647 h 384"/>
              <a:gd name="T8" fmla="*/ 2147483647 w 384"/>
              <a:gd name="T9" fmla="*/ 2147483647 h 384"/>
              <a:gd name="T10" fmla="*/ 0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2147483647 w 384"/>
              <a:gd name="T19" fmla="*/ 2147483647 h 384"/>
              <a:gd name="T20" fmla="*/ 2147483647 w 384"/>
              <a:gd name="T21" fmla="*/ 2147483647 h 384"/>
              <a:gd name="T22" fmla="*/ 2147483647 w 384"/>
              <a:gd name="T23" fmla="*/ 2147483647 h 384"/>
              <a:gd name="T24" fmla="*/ 2147483647 w 384"/>
              <a:gd name="T25" fmla="*/ 2147483647 h 384"/>
              <a:gd name="T26" fmla="*/ 2147483647 w 384"/>
              <a:gd name="T27" fmla="*/ 2147483647 h 384"/>
              <a:gd name="T28" fmla="*/ 2147483647 w 384"/>
              <a:gd name="T29" fmla="*/ 2147483647 h 384"/>
              <a:gd name="T30" fmla="*/ 2147483647 w 384"/>
              <a:gd name="T31" fmla="*/ 2147483647 h 384"/>
              <a:gd name="T32" fmla="*/ 2147483647 w 384"/>
              <a:gd name="T33" fmla="*/ 2147483647 h 384"/>
              <a:gd name="T34" fmla="*/ 2147483647 w 384"/>
              <a:gd name="T35" fmla="*/ 2147483647 h 384"/>
              <a:gd name="T36" fmla="*/ 2147483647 w 384"/>
              <a:gd name="T37" fmla="*/ 2147483647 h 3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"/>
              <a:gd name="T58" fmla="*/ 0 h 384"/>
              <a:gd name="T59" fmla="*/ 384 w 384"/>
              <a:gd name="T60" fmla="*/ 384 h 3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" h="384">
                <a:moveTo>
                  <a:pt x="192" y="144"/>
                </a:moveTo>
                <a:lnTo>
                  <a:pt x="144" y="0"/>
                </a:lnTo>
                <a:lnTo>
                  <a:pt x="144" y="144"/>
                </a:lnTo>
                <a:lnTo>
                  <a:pt x="0" y="96"/>
                </a:lnTo>
                <a:lnTo>
                  <a:pt x="144" y="192"/>
                </a:lnTo>
                <a:lnTo>
                  <a:pt x="0" y="240"/>
                </a:lnTo>
                <a:lnTo>
                  <a:pt x="144" y="240"/>
                </a:lnTo>
                <a:lnTo>
                  <a:pt x="48" y="288"/>
                </a:lnTo>
                <a:lnTo>
                  <a:pt x="192" y="288"/>
                </a:lnTo>
                <a:lnTo>
                  <a:pt x="240" y="384"/>
                </a:lnTo>
                <a:lnTo>
                  <a:pt x="240" y="288"/>
                </a:lnTo>
                <a:lnTo>
                  <a:pt x="384" y="336"/>
                </a:lnTo>
                <a:lnTo>
                  <a:pt x="288" y="240"/>
                </a:lnTo>
                <a:lnTo>
                  <a:pt x="384" y="192"/>
                </a:lnTo>
                <a:lnTo>
                  <a:pt x="288" y="192"/>
                </a:lnTo>
                <a:lnTo>
                  <a:pt x="336" y="96"/>
                </a:lnTo>
                <a:lnTo>
                  <a:pt x="240" y="144"/>
                </a:lnTo>
                <a:lnTo>
                  <a:pt x="240" y="48"/>
                </a:lnTo>
                <a:lnTo>
                  <a:pt x="192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Our World</a:t>
            </a:r>
          </a:p>
        </p:txBody>
      </p:sp>
      <p:sp>
        <p:nvSpPr>
          <p:cNvPr id="1040" name="AutoShape 4"/>
          <p:cNvSpPr>
            <a:spLocks noChangeArrowheads="1"/>
          </p:cNvSpPr>
          <p:nvPr/>
        </p:nvSpPr>
        <p:spPr bwMode="auto">
          <a:xfrm>
            <a:off x="4876800" y="3290888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6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1" name="Line 5"/>
          <p:cNvSpPr>
            <a:spLocks noChangeShapeType="1"/>
          </p:cNvSpPr>
          <p:nvPr/>
        </p:nvSpPr>
        <p:spPr bwMode="auto">
          <a:xfrm flipV="1">
            <a:off x="4876800" y="3138488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2" name="Line 6"/>
          <p:cNvSpPr>
            <a:spLocks noChangeShapeType="1"/>
          </p:cNvSpPr>
          <p:nvPr/>
        </p:nvSpPr>
        <p:spPr bwMode="auto">
          <a:xfrm>
            <a:off x="4876800" y="5348288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3" name="Line 7"/>
          <p:cNvSpPr>
            <a:spLocks noChangeShapeType="1"/>
          </p:cNvSpPr>
          <p:nvPr/>
        </p:nvSpPr>
        <p:spPr bwMode="auto">
          <a:xfrm flipV="1">
            <a:off x="4876800" y="3824288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" name="Text Box 8"/>
          <p:cNvSpPr txBox="1">
            <a:spLocks noChangeArrowheads="1"/>
          </p:cNvSpPr>
          <p:nvPr/>
        </p:nvSpPr>
        <p:spPr bwMode="auto">
          <a:xfrm>
            <a:off x="4708525" y="2727325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FF00"/>
                </a:solidFill>
              </a:rPr>
              <a:t>Zw</a:t>
            </a:r>
          </a:p>
        </p:txBody>
      </p:sp>
      <p:sp>
        <p:nvSpPr>
          <p:cNvPr id="1045" name="Text Box 9"/>
          <p:cNvSpPr txBox="1">
            <a:spLocks noChangeArrowheads="1"/>
          </p:cNvSpPr>
          <p:nvPr/>
        </p:nvSpPr>
        <p:spPr bwMode="auto">
          <a:xfrm>
            <a:off x="5181600" y="3429000"/>
            <a:ext cx="569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Yw</a:t>
            </a:r>
          </a:p>
        </p:txBody>
      </p:sp>
      <p:sp>
        <p:nvSpPr>
          <p:cNvPr id="1046" name="Text Box 10"/>
          <p:cNvSpPr txBox="1">
            <a:spLocks noChangeArrowheads="1"/>
          </p:cNvSpPr>
          <p:nvPr/>
        </p:nvSpPr>
        <p:spPr bwMode="auto">
          <a:xfrm>
            <a:off x="7239000" y="5348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CC"/>
                </a:solidFill>
              </a:rPr>
              <a:t>Xw</a:t>
            </a:r>
          </a:p>
        </p:txBody>
      </p:sp>
      <p:sp>
        <p:nvSpPr>
          <p:cNvPr id="1047" name="Oval 11"/>
          <p:cNvSpPr>
            <a:spLocks noChangeArrowheads="1"/>
          </p:cNvSpPr>
          <p:nvPr/>
        </p:nvSpPr>
        <p:spPr bwMode="auto">
          <a:xfrm>
            <a:off x="6781800" y="3671888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8" name="Line 12"/>
          <p:cNvSpPr>
            <a:spLocks noChangeShapeType="1"/>
          </p:cNvSpPr>
          <p:nvPr/>
        </p:nvSpPr>
        <p:spPr bwMode="auto">
          <a:xfrm>
            <a:off x="6858000" y="3824288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9" name="Line 13"/>
          <p:cNvSpPr>
            <a:spLocks noChangeShapeType="1"/>
          </p:cNvSpPr>
          <p:nvPr/>
        </p:nvSpPr>
        <p:spPr bwMode="auto">
          <a:xfrm flipH="1">
            <a:off x="6781800" y="4052888"/>
            <a:ext cx="76200" cy="304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0" name="Line 14"/>
          <p:cNvSpPr>
            <a:spLocks noChangeShapeType="1"/>
          </p:cNvSpPr>
          <p:nvPr/>
        </p:nvSpPr>
        <p:spPr bwMode="auto">
          <a:xfrm flipV="1">
            <a:off x="6858000" y="3824288"/>
            <a:ext cx="228600" cy="762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1" name="Line 15"/>
          <p:cNvSpPr>
            <a:spLocks noChangeShapeType="1"/>
          </p:cNvSpPr>
          <p:nvPr/>
        </p:nvSpPr>
        <p:spPr bwMode="auto">
          <a:xfrm flipH="1" flipV="1">
            <a:off x="6705600" y="3824288"/>
            <a:ext cx="152400" cy="762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2" name="Oval 16"/>
          <p:cNvSpPr>
            <a:spLocks noChangeArrowheads="1"/>
          </p:cNvSpPr>
          <p:nvPr/>
        </p:nvSpPr>
        <p:spPr bwMode="auto">
          <a:xfrm>
            <a:off x="8153400" y="24384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3" name="Freeform 17"/>
          <p:cNvSpPr>
            <a:spLocks/>
          </p:cNvSpPr>
          <p:nvPr/>
        </p:nvSpPr>
        <p:spPr bwMode="auto">
          <a:xfrm rot="1900609">
            <a:off x="6019800" y="4114800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152400" y="2133600"/>
            <a:ext cx="40751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Latitude, Longitude, Time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Sun Azimuth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Elevation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Use      to compute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Use      to compute</a:t>
            </a:r>
          </a:p>
        </p:txBody>
      </p:sp>
      <p:sp>
        <p:nvSpPr>
          <p:cNvPr id="1055" name="Line 19"/>
          <p:cNvSpPr>
            <a:spLocks noChangeShapeType="1"/>
          </p:cNvSpPr>
          <p:nvPr/>
        </p:nvSpPr>
        <p:spPr bwMode="auto">
          <a:xfrm flipV="1">
            <a:off x="6865938" y="3886200"/>
            <a:ext cx="144462" cy="4397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6" name="Line 20"/>
          <p:cNvSpPr>
            <a:spLocks noChangeShapeType="1"/>
          </p:cNvSpPr>
          <p:nvPr/>
        </p:nvSpPr>
        <p:spPr bwMode="auto">
          <a:xfrm>
            <a:off x="6858000" y="4052888"/>
            <a:ext cx="76200" cy="304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7" name="Line 21"/>
          <p:cNvSpPr>
            <a:spLocks noChangeShapeType="1"/>
          </p:cNvSpPr>
          <p:nvPr/>
        </p:nvSpPr>
        <p:spPr bwMode="auto">
          <a:xfrm>
            <a:off x="6858000" y="43434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 flipV="1">
            <a:off x="6884988" y="3886200"/>
            <a:ext cx="1420812" cy="4413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3031" name="Object 23"/>
          <p:cNvGraphicFramePr>
            <a:graphicFrameLocks noChangeAspect="1"/>
          </p:cNvGraphicFramePr>
          <p:nvPr/>
        </p:nvGraphicFramePr>
        <p:xfrm>
          <a:off x="7162800" y="3352800"/>
          <a:ext cx="234950" cy="304800"/>
        </p:xfrm>
        <a:graphic>
          <a:graphicData uri="http://schemas.openxmlformats.org/presentationml/2006/ole">
            <p:oleObj spid="_x0000_s190466" name="Equation" r:id="rId4" imgW="126780" imgH="164814" progId="Equation.3">
              <p:embed/>
            </p:oleObj>
          </a:graphicData>
        </a:graphic>
      </p:graphicFrame>
      <p:graphicFrame>
        <p:nvGraphicFramePr>
          <p:cNvPr id="43032" name="Object 24"/>
          <p:cNvGraphicFramePr>
            <a:graphicFrameLocks noChangeAspect="1"/>
          </p:cNvGraphicFramePr>
          <p:nvPr/>
        </p:nvGraphicFramePr>
        <p:xfrm>
          <a:off x="2082800" y="3011488"/>
          <a:ext cx="203200" cy="265112"/>
        </p:xfrm>
        <a:graphic>
          <a:graphicData uri="http://schemas.openxmlformats.org/presentationml/2006/ole">
            <p:oleObj spid="_x0000_s190467" name="Equation" r:id="rId5" imgW="126780" imgH="164814" progId="Equation.3">
              <p:embed/>
            </p:oleObj>
          </a:graphicData>
        </a:graphic>
      </p:graphicFrame>
      <p:graphicFrame>
        <p:nvGraphicFramePr>
          <p:cNvPr id="43033" name="Object 25"/>
          <p:cNvGraphicFramePr>
            <a:graphicFrameLocks noChangeAspect="1"/>
          </p:cNvGraphicFramePr>
          <p:nvPr/>
        </p:nvGraphicFramePr>
        <p:xfrm>
          <a:off x="2971800" y="3657600"/>
          <a:ext cx="1671638" cy="754063"/>
        </p:xfrm>
        <a:graphic>
          <a:graphicData uri="http://schemas.openxmlformats.org/presentationml/2006/ole">
            <p:oleObj spid="_x0000_s190468" name="Equation" r:id="rId6" imgW="927100" imgH="419100" progId="Equation.3">
              <p:embed/>
            </p:oleObj>
          </a:graphicData>
        </a:graphic>
      </p:graphicFrame>
      <p:graphicFrame>
        <p:nvGraphicFramePr>
          <p:cNvPr id="43034" name="Object 26"/>
          <p:cNvGraphicFramePr>
            <a:graphicFrameLocks noChangeAspect="1"/>
          </p:cNvGraphicFramePr>
          <p:nvPr/>
        </p:nvGraphicFramePr>
        <p:xfrm>
          <a:off x="7696199" y="2470800"/>
          <a:ext cx="277813" cy="437499"/>
        </p:xfrm>
        <a:graphic>
          <a:graphicData uri="http://schemas.openxmlformats.org/presentationml/2006/ole">
            <p:oleObj spid="_x0000_s190469" name="Equation" r:id="rId7" imgW="114102" imgH="177492" progId="Equation.3">
              <p:embed/>
            </p:oleObj>
          </a:graphicData>
        </a:graphic>
      </p:graphicFrame>
      <p:sp>
        <p:nvSpPr>
          <p:cNvPr id="1059" name="Line 27"/>
          <p:cNvSpPr>
            <a:spLocks noChangeShapeType="1"/>
          </p:cNvSpPr>
          <p:nvPr/>
        </p:nvSpPr>
        <p:spPr bwMode="auto">
          <a:xfrm flipV="1">
            <a:off x="6858000" y="2667000"/>
            <a:ext cx="0" cy="16002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 flipV="1">
            <a:off x="6934200" y="2743200"/>
            <a:ext cx="121920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7" name="Freeform 29"/>
          <p:cNvSpPr>
            <a:spLocks/>
          </p:cNvSpPr>
          <p:nvPr/>
        </p:nvSpPr>
        <p:spPr bwMode="auto">
          <a:xfrm>
            <a:off x="6858000" y="3530600"/>
            <a:ext cx="381000" cy="355600"/>
          </a:xfrm>
          <a:custGeom>
            <a:avLst/>
            <a:gdLst>
              <a:gd name="T0" fmla="*/ 0 w 240"/>
              <a:gd name="T1" fmla="*/ 2147483647 h 224"/>
              <a:gd name="T2" fmla="*/ 2147483647 w 240"/>
              <a:gd name="T3" fmla="*/ 2147483647 h 224"/>
              <a:gd name="T4" fmla="*/ 2147483647 w 240"/>
              <a:gd name="T5" fmla="*/ 2147483647 h 224"/>
              <a:gd name="T6" fmla="*/ 0 60000 65536"/>
              <a:gd name="T7" fmla="*/ 0 60000 65536"/>
              <a:gd name="T8" fmla="*/ 0 60000 65536"/>
              <a:gd name="T9" fmla="*/ 0 w 240"/>
              <a:gd name="T10" fmla="*/ 0 h 224"/>
              <a:gd name="T11" fmla="*/ 240 w 240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224">
                <a:moveTo>
                  <a:pt x="0" y="32"/>
                </a:moveTo>
                <a:cubicBezTo>
                  <a:pt x="52" y="16"/>
                  <a:pt x="104" y="0"/>
                  <a:pt x="144" y="32"/>
                </a:cubicBezTo>
                <a:cubicBezTo>
                  <a:pt x="184" y="64"/>
                  <a:pt x="212" y="144"/>
                  <a:pt x="240" y="2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2" name="Line 30"/>
          <p:cNvSpPr>
            <a:spLocks noChangeShapeType="1"/>
          </p:cNvSpPr>
          <p:nvPr/>
        </p:nvSpPr>
        <p:spPr bwMode="auto">
          <a:xfrm>
            <a:off x="6553200" y="3657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3" name="Line 31"/>
          <p:cNvSpPr>
            <a:spLocks noChangeShapeType="1"/>
          </p:cNvSpPr>
          <p:nvPr/>
        </p:nvSpPr>
        <p:spPr bwMode="auto">
          <a:xfrm>
            <a:off x="6553200" y="4343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4" name="Line 32"/>
          <p:cNvSpPr>
            <a:spLocks noChangeShapeType="1"/>
          </p:cNvSpPr>
          <p:nvPr/>
        </p:nvSpPr>
        <p:spPr bwMode="auto">
          <a:xfrm>
            <a:off x="66294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30" name="Object 33"/>
          <p:cNvGraphicFramePr>
            <a:graphicFrameLocks noChangeAspect="1"/>
          </p:cNvGraphicFramePr>
          <p:nvPr/>
        </p:nvGraphicFramePr>
        <p:xfrm>
          <a:off x="6394450" y="3798888"/>
          <a:ext cx="233363" cy="327025"/>
        </p:xfrm>
        <a:graphic>
          <a:graphicData uri="http://schemas.openxmlformats.org/presentationml/2006/ole">
            <p:oleObj spid="_x0000_s190470" name="Equation" r:id="rId8" imgW="126725" imgH="177415" progId="Equation.3">
              <p:embed/>
            </p:oleObj>
          </a:graphicData>
        </a:graphic>
      </p:graphicFrame>
      <p:sp>
        <p:nvSpPr>
          <p:cNvPr id="43042" name="Line 34"/>
          <p:cNvSpPr>
            <a:spLocks noChangeShapeType="1"/>
          </p:cNvSpPr>
          <p:nvPr/>
        </p:nvSpPr>
        <p:spPr bwMode="auto">
          <a:xfrm>
            <a:off x="5854700" y="4330700"/>
            <a:ext cx="2286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>
            <a:off x="6731000" y="4076700"/>
            <a:ext cx="2286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 flipV="1">
            <a:off x="6108700" y="45212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3045" name="Object 37"/>
          <p:cNvGraphicFramePr>
            <a:graphicFrameLocks noChangeAspect="1"/>
          </p:cNvGraphicFramePr>
          <p:nvPr/>
        </p:nvGraphicFramePr>
        <p:xfrm>
          <a:off x="6537325" y="4622800"/>
          <a:ext cx="163513" cy="328613"/>
        </p:xfrm>
        <a:graphic>
          <a:graphicData uri="http://schemas.openxmlformats.org/presentationml/2006/ole">
            <p:oleObj spid="_x0000_s190471" name="Equation" r:id="rId9" imgW="88669" imgH="177338" progId="Equation.3">
              <p:embed/>
            </p:oleObj>
          </a:graphicData>
        </a:graphic>
      </p:graphicFrame>
      <p:sp>
        <p:nvSpPr>
          <p:cNvPr id="43047" name="Freeform 39"/>
          <p:cNvSpPr>
            <a:spLocks/>
          </p:cNvSpPr>
          <p:nvPr/>
        </p:nvSpPr>
        <p:spPr bwMode="auto">
          <a:xfrm>
            <a:off x="6934200" y="4013200"/>
            <a:ext cx="304800" cy="177800"/>
          </a:xfrm>
          <a:custGeom>
            <a:avLst/>
            <a:gdLst>
              <a:gd name="T0" fmla="*/ 0 w 192"/>
              <a:gd name="T1" fmla="*/ 2147483647 h 112"/>
              <a:gd name="T2" fmla="*/ 2147483647 w 192"/>
              <a:gd name="T3" fmla="*/ 2147483647 h 112"/>
              <a:gd name="T4" fmla="*/ 2147483647 w 192"/>
              <a:gd name="T5" fmla="*/ 2147483647 h 112"/>
              <a:gd name="T6" fmla="*/ 0 60000 65536"/>
              <a:gd name="T7" fmla="*/ 0 60000 65536"/>
              <a:gd name="T8" fmla="*/ 0 60000 65536"/>
              <a:gd name="T9" fmla="*/ 0 w 192"/>
              <a:gd name="T10" fmla="*/ 0 h 112"/>
              <a:gd name="T11" fmla="*/ 192 w 192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12">
                <a:moveTo>
                  <a:pt x="0" y="16"/>
                </a:moveTo>
                <a:cubicBezTo>
                  <a:pt x="56" y="8"/>
                  <a:pt x="112" y="0"/>
                  <a:pt x="144" y="16"/>
                </a:cubicBezTo>
                <a:cubicBezTo>
                  <a:pt x="176" y="32"/>
                  <a:pt x="184" y="72"/>
                  <a:pt x="192" y="1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3048" name="Object 40"/>
          <p:cNvGraphicFramePr>
            <a:graphicFrameLocks noChangeAspect="1"/>
          </p:cNvGraphicFramePr>
          <p:nvPr/>
        </p:nvGraphicFramePr>
        <p:xfrm>
          <a:off x="7292975" y="3833813"/>
          <a:ext cx="280988" cy="257175"/>
        </p:xfrm>
        <a:graphic>
          <a:graphicData uri="http://schemas.openxmlformats.org/presentationml/2006/ole">
            <p:oleObj spid="_x0000_s190472" name="Equation" r:id="rId10" imgW="152334" imgH="139639" progId="Equation.3">
              <p:embed/>
            </p:oleObj>
          </a:graphicData>
        </a:graphic>
      </p:graphicFrame>
      <p:sp>
        <p:nvSpPr>
          <p:cNvPr id="43049" name="Line 41"/>
          <p:cNvSpPr>
            <a:spLocks noChangeShapeType="1"/>
          </p:cNvSpPr>
          <p:nvPr/>
        </p:nvSpPr>
        <p:spPr bwMode="auto">
          <a:xfrm flipV="1">
            <a:off x="8153400" y="2819400"/>
            <a:ext cx="0" cy="10668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3052" name="Object 44"/>
          <p:cNvGraphicFramePr>
            <a:graphicFrameLocks noChangeAspect="1"/>
          </p:cNvGraphicFramePr>
          <p:nvPr/>
        </p:nvGraphicFramePr>
        <p:xfrm>
          <a:off x="2346325" y="2660650"/>
          <a:ext cx="244475" cy="223838"/>
        </p:xfrm>
        <a:graphic>
          <a:graphicData uri="http://schemas.openxmlformats.org/presentationml/2006/ole">
            <p:oleObj spid="_x0000_s190473" name="Equation" r:id="rId11" imgW="152334" imgH="139639" progId="Equation.3">
              <p:embed/>
            </p:oleObj>
          </a:graphicData>
        </a:graphic>
      </p:graphicFrame>
      <p:graphicFrame>
        <p:nvGraphicFramePr>
          <p:cNvPr id="43053" name="Object 45"/>
          <p:cNvGraphicFramePr>
            <a:graphicFrameLocks noChangeAspect="1"/>
          </p:cNvGraphicFramePr>
          <p:nvPr/>
        </p:nvGraphicFramePr>
        <p:xfrm>
          <a:off x="1431925" y="3406775"/>
          <a:ext cx="244475" cy="223838"/>
        </p:xfrm>
        <a:graphic>
          <a:graphicData uri="http://schemas.openxmlformats.org/presentationml/2006/ole">
            <p:oleObj spid="_x0000_s190474" name="Equation" r:id="rId12" imgW="152334" imgH="139639" progId="Equation.3">
              <p:embed/>
            </p:oleObj>
          </a:graphicData>
        </a:graphic>
      </p:graphicFrame>
      <p:graphicFrame>
        <p:nvGraphicFramePr>
          <p:cNvPr id="43054" name="Object 46"/>
          <p:cNvGraphicFramePr>
            <a:graphicFrameLocks noChangeAspect="1"/>
          </p:cNvGraphicFramePr>
          <p:nvPr/>
        </p:nvGraphicFramePr>
        <p:xfrm>
          <a:off x="1454150" y="3740150"/>
          <a:ext cx="203200" cy="265113"/>
        </p:xfrm>
        <a:graphic>
          <a:graphicData uri="http://schemas.openxmlformats.org/presentationml/2006/ole">
            <p:oleObj spid="_x0000_s190475" name="Equation" r:id="rId13" imgW="126780" imgH="164814" progId="Equation.3">
              <p:embed/>
            </p:oleObj>
          </a:graphicData>
        </a:graphic>
      </p:graphicFrame>
      <p:graphicFrame>
        <p:nvGraphicFramePr>
          <p:cNvPr id="43055" name="Object 47"/>
          <p:cNvGraphicFramePr>
            <a:graphicFrameLocks noChangeAspect="1"/>
          </p:cNvGraphicFramePr>
          <p:nvPr/>
        </p:nvGraphicFramePr>
        <p:xfrm>
          <a:off x="3037114" y="3337035"/>
          <a:ext cx="1825398" cy="396765"/>
        </p:xfrm>
        <a:graphic>
          <a:graphicData uri="http://schemas.openxmlformats.org/presentationml/2006/ole">
            <p:oleObj spid="_x0000_s190476" name="Equation" r:id="rId14" imgW="1168200" imgH="253800" progId="Equation.3">
              <p:embed/>
            </p:oleObj>
          </a:graphicData>
        </a:graphic>
      </p:graphicFrame>
      <p:graphicFrame>
        <p:nvGraphicFramePr>
          <p:cNvPr id="1122" name="Object 98"/>
          <p:cNvGraphicFramePr>
            <a:graphicFrameLocks noChangeAspect="1"/>
          </p:cNvGraphicFramePr>
          <p:nvPr/>
        </p:nvGraphicFramePr>
        <p:xfrm>
          <a:off x="2645228" y="4648032"/>
          <a:ext cx="1284515" cy="472005"/>
        </p:xfrm>
        <a:graphic>
          <a:graphicData uri="http://schemas.openxmlformats.org/presentationml/2006/ole">
            <p:oleObj spid="_x0000_s190477" name="Equation" r:id="rId15" imgW="482400" imgH="17748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097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0" grpId="0" animBg="1"/>
      <p:bldP spid="43036" grpId="0" animBg="1"/>
      <p:bldP spid="43037" grpId="0" animBg="1"/>
      <p:bldP spid="43042" grpId="0" animBg="1"/>
      <p:bldP spid="43043" grpId="0" animBg="1"/>
      <p:bldP spid="43044" grpId="0" animBg="1"/>
      <p:bldP spid="43047" grpId="0" animBg="1"/>
      <p:bldP spid="430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-36513" y="2133600"/>
            <a:ext cx="40751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1"/>
                </a:solidFill>
              </a:rPr>
              <a:t>Latitude, Longitude, Time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/>
                </a:solidFill>
              </a:rPr>
              <a:t>Sun Azimuth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/>
                </a:solidFill>
              </a:rPr>
              <a:t>Elevation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/>
                </a:solidFill>
              </a:rPr>
              <a:t>Use      to compute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bg1"/>
                </a:solidFill>
              </a:rPr>
              <a:t>Use    to compute</a:t>
            </a:r>
          </a:p>
        </p:txBody>
      </p:sp>
      <p:graphicFrame>
        <p:nvGraphicFramePr>
          <p:cNvPr id="23572" name="Object 20"/>
          <p:cNvGraphicFramePr>
            <a:graphicFrameLocks noChangeAspect="1"/>
          </p:cNvGraphicFramePr>
          <p:nvPr/>
        </p:nvGraphicFramePr>
        <p:xfrm>
          <a:off x="1219200" y="3378200"/>
          <a:ext cx="304800" cy="279400"/>
        </p:xfrm>
        <a:graphic>
          <a:graphicData uri="http://schemas.openxmlformats.org/presentationml/2006/ole">
            <p:oleObj spid="_x0000_s23572" name="Equation" r:id="rId4" imgW="152280" imgH="139680" progId="Equation.3">
              <p:embed/>
            </p:oleObj>
          </a:graphicData>
        </a:graphic>
      </p:graphicFrame>
      <p:sp>
        <p:nvSpPr>
          <p:cNvPr id="1038" name="Freeform 2"/>
          <p:cNvSpPr>
            <a:spLocks/>
          </p:cNvSpPr>
          <p:nvPr/>
        </p:nvSpPr>
        <p:spPr bwMode="auto">
          <a:xfrm>
            <a:off x="7924800" y="2209800"/>
            <a:ext cx="609600" cy="609600"/>
          </a:xfrm>
          <a:custGeom>
            <a:avLst/>
            <a:gdLst>
              <a:gd name="T0" fmla="*/ 2147483647 w 384"/>
              <a:gd name="T1" fmla="*/ 2147483647 h 384"/>
              <a:gd name="T2" fmla="*/ 2147483647 w 384"/>
              <a:gd name="T3" fmla="*/ 0 h 384"/>
              <a:gd name="T4" fmla="*/ 2147483647 w 384"/>
              <a:gd name="T5" fmla="*/ 2147483647 h 384"/>
              <a:gd name="T6" fmla="*/ 0 w 384"/>
              <a:gd name="T7" fmla="*/ 2147483647 h 384"/>
              <a:gd name="T8" fmla="*/ 2147483647 w 384"/>
              <a:gd name="T9" fmla="*/ 2147483647 h 384"/>
              <a:gd name="T10" fmla="*/ 0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2147483647 w 384"/>
              <a:gd name="T19" fmla="*/ 2147483647 h 384"/>
              <a:gd name="T20" fmla="*/ 2147483647 w 384"/>
              <a:gd name="T21" fmla="*/ 2147483647 h 384"/>
              <a:gd name="T22" fmla="*/ 2147483647 w 384"/>
              <a:gd name="T23" fmla="*/ 2147483647 h 384"/>
              <a:gd name="T24" fmla="*/ 2147483647 w 384"/>
              <a:gd name="T25" fmla="*/ 2147483647 h 384"/>
              <a:gd name="T26" fmla="*/ 2147483647 w 384"/>
              <a:gd name="T27" fmla="*/ 2147483647 h 384"/>
              <a:gd name="T28" fmla="*/ 2147483647 w 384"/>
              <a:gd name="T29" fmla="*/ 2147483647 h 384"/>
              <a:gd name="T30" fmla="*/ 2147483647 w 384"/>
              <a:gd name="T31" fmla="*/ 2147483647 h 384"/>
              <a:gd name="T32" fmla="*/ 2147483647 w 384"/>
              <a:gd name="T33" fmla="*/ 2147483647 h 384"/>
              <a:gd name="T34" fmla="*/ 2147483647 w 384"/>
              <a:gd name="T35" fmla="*/ 2147483647 h 384"/>
              <a:gd name="T36" fmla="*/ 2147483647 w 384"/>
              <a:gd name="T37" fmla="*/ 2147483647 h 3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"/>
              <a:gd name="T58" fmla="*/ 0 h 384"/>
              <a:gd name="T59" fmla="*/ 384 w 384"/>
              <a:gd name="T60" fmla="*/ 384 h 3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" h="384">
                <a:moveTo>
                  <a:pt x="192" y="144"/>
                </a:moveTo>
                <a:lnTo>
                  <a:pt x="144" y="0"/>
                </a:lnTo>
                <a:lnTo>
                  <a:pt x="144" y="144"/>
                </a:lnTo>
                <a:lnTo>
                  <a:pt x="0" y="96"/>
                </a:lnTo>
                <a:lnTo>
                  <a:pt x="144" y="192"/>
                </a:lnTo>
                <a:lnTo>
                  <a:pt x="0" y="240"/>
                </a:lnTo>
                <a:lnTo>
                  <a:pt x="144" y="240"/>
                </a:lnTo>
                <a:lnTo>
                  <a:pt x="48" y="288"/>
                </a:lnTo>
                <a:lnTo>
                  <a:pt x="192" y="288"/>
                </a:lnTo>
                <a:lnTo>
                  <a:pt x="240" y="384"/>
                </a:lnTo>
                <a:lnTo>
                  <a:pt x="240" y="288"/>
                </a:lnTo>
                <a:lnTo>
                  <a:pt x="384" y="336"/>
                </a:lnTo>
                <a:lnTo>
                  <a:pt x="288" y="240"/>
                </a:lnTo>
                <a:lnTo>
                  <a:pt x="384" y="192"/>
                </a:lnTo>
                <a:lnTo>
                  <a:pt x="288" y="192"/>
                </a:lnTo>
                <a:lnTo>
                  <a:pt x="336" y="96"/>
                </a:lnTo>
                <a:lnTo>
                  <a:pt x="240" y="144"/>
                </a:lnTo>
                <a:lnTo>
                  <a:pt x="240" y="48"/>
                </a:lnTo>
                <a:lnTo>
                  <a:pt x="192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dirty="0" smtClean="0"/>
              <a:t>Our World</a:t>
            </a:r>
          </a:p>
        </p:txBody>
      </p:sp>
      <p:sp>
        <p:nvSpPr>
          <p:cNvPr id="1040" name="AutoShape 4"/>
          <p:cNvSpPr>
            <a:spLocks noChangeArrowheads="1"/>
          </p:cNvSpPr>
          <p:nvPr/>
        </p:nvSpPr>
        <p:spPr bwMode="auto">
          <a:xfrm>
            <a:off x="4876800" y="3290888"/>
            <a:ext cx="3810000" cy="2057400"/>
          </a:xfrm>
          <a:prstGeom prst="parallelogram">
            <a:avLst>
              <a:gd name="adj" fmla="val 46296"/>
            </a:avLst>
          </a:prstGeom>
          <a:solidFill>
            <a:srgbClr val="2DFFC8">
              <a:alpha val="7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1" name="Line 5"/>
          <p:cNvSpPr>
            <a:spLocks noChangeShapeType="1"/>
          </p:cNvSpPr>
          <p:nvPr/>
        </p:nvSpPr>
        <p:spPr bwMode="auto">
          <a:xfrm flipV="1">
            <a:off x="4876800" y="3138488"/>
            <a:ext cx="0" cy="2209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2" name="Line 6"/>
          <p:cNvSpPr>
            <a:spLocks noChangeShapeType="1"/>
          </p:cNvSpPr>
          <p:nvPr/>
        </p:nvSpPr>
        <p:spPr bwMode="auto">
          <a:xfrm>
            <a:off x="4876800" y="5348288"/>
            <a:ext cx="2362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3" name="Line 7"/>
          <p:cNvSpPr>
            <a:spLocks noChangeShapeType="1"/>
          </p:cNvSpPr>
          <p:nvPr/>
        </p:nvSpPr>
        <p:spPr bwMode="auto">
          <a:xfrm flipV="1">
            <a:off x="4876800" y="3824288"/>
            <a:ext cx="6858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" name="Text Box 8"/>
          <p:cNvSpPr txBox="1">
            <a:spLocks noChangeArrowheads="1"/>
          </p:cNvSpPr>
          <p:nvPr/>
        </p:nvSpPr>
        <p:spPr bwMode="auto">
          <a:xfrm>
            <a:off x="4708525" y="2727325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FF00"/>
                </a:solidFill>
              </a:rPr>
              <a:t>Zw</a:t>
            </a:r>
          </a:p>
        </p:txBody>
      </p:sp>
      <p:sp>
        <p:nvSpPr>
          <p:cNvPr id="1045" name="Text Box 9"/>
          <p:cNvSpPr txBox="1">
            <a:spLocks noChangeArrowheads="1"/>
          </p:cNvSpPr>
          <p:nvPr/>
        </p:nvSpPr>
        <p:spPr bwMode="auto">
          <a:xfrm>
            <a:off x="5181600" y="3429000"/>
            <a:ext cx="569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Yw</a:t>
            </a:r>
          </a:p>
        </p:txBody>
      </p:sp>
      <p:sp>
        <p:nvSpPr>
          <p:cNvPr id="1046" name="Text Box 10"/>
          <p:cNvSpPr txBox="1">
            <a:spLocks noChangeArrowheads="1"/>
          </p:cNvSpPr>
          <p:nvPr/>
        </p:nvSpPr>
        <p:spPr bwMode="auto">
          <a:xfrm>
            <a:off x="7239000" y="5348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3333CC"/>
                </a:solidFill>
              </a:rPr>
              <a:t>Xw</a:t>
            </a:r>
          </a:p>
        </p:txBody>
      </p:sp>
      <p:sp>
        <p:nvSpPr>
          <p:cNvPr id="1047" name="Oval 11"/>
          <p:cNvSpPr>
            <a:spLocks noChangeArrowheads="1"/>
          </p:cNvSpPr>
          <p:nvPr/>
        </p:nvSpPr>
        <p:spPr bwMode="auto">
          <a:xfrm>
            <a:off x="6781800" y="3671888"/>
            <a:ext cx="152400" cy="1524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8" name="Line 12"/>
          <p:cNvSpPr>
            <a:spLocks noChangeShapeType="1"/>
          </p:cNvSpPr>
          <p:nvPr/>
        </p:nvSpPr>
        <p:spPr bwMode="auto">
          <a:xfrm>
            <a:off x="6858000" y="3824288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9" name="Line 13"/>
          <p:cNvSpPr>
            <a:spLocks noChangeShapeType="1"/>
          </p:cNvSpPr>
          <p:nvPr/>
        </p:nvSpPr>
        <p:spPr bwMode="auto">
          <a:xfrm flipH="1">
            <a:off x="6781800" y="4052888"/>
            <a:ext cx="76200" cy="304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0" name="Line 14"/>
          <p:cNvSpPr>
            <a:spLocks noChangeShapeType="1"/>
          </p:cNvSpPr>
          <p:nvPr/>
        </p:nvSpPr>
        <p:spPr bwMode="auto">
          <a:xfrm flipV="1">
            <a:off x="6858000" y="3824288"/>
            <a:ext cx="228600" cy="762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1" name="Line 15"/>
          <p:cNvSpPr>
            <a:spLocks noChangeShapeType="1"/>
          </p:cNvSpPr>
          <p:nvPr/>
        </p:nvSpPr>
        <p:spPr bwMode="auto">
          <a:xfrm flipH="1" flipV="1">
            <a:off x="6705600" y="3824288"/>
            <a:ext cx="152400" cy="762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2" name="Oval 16"/>
          <p:cNvSpPr>
            <a:spLocks noChangeArrowheads="1"/>
          </p:cNvSpPr>
          <p:nvPr/>
        </p:nvSpPr>
        <p:spPr bwMode="auto">
          <a:xfrm>
            <a:off x="8153400" y="24384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3" name="Freeform 17"/>
          <p:cNvSpPr>
            <a:spLocks/>
          </p:cNvSpPr>
          <p:nvPr/>
        </p:nvSpPr>
        <p:spPr bwMode="auto">
          <a:xfrm rot="1900609">
            <a:off x="6019800" y="4114800"/>
            <a:ext cx="660400" cy="685800"/>
          </a:xfrm>
          <a:custGeom>
            <a:avLst/>
            <a:gdLst>
              <a:gd name="T0" fmla="*/ 2147483647 w 416"/>
              <a:gd name="T1" fmla="*/ 0 h 432"/>
              <a:gd name="T2" fmla="*/ 2147483647 w 416"/>
              <a:gd name="T3" fmla="*/ 2147483647 h 432"/>
              <a:gd name="T4" fmla="*/ 2147483647 w 416"/>
              <a:gd name="T5" fmla="*/ 2147483647 h 432"/>
              <a:gd name="T6" fmla="*/ 2147483647 w 416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16"/>
              <a:gd name="T13" fmla="*/ 0 h 432"/>
              <a:gd name="T14" fmla="*/ 416 w 41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6" h="432">
                <a:moveTo>
                  <a:pt x="320" y="0"/>
                </a:moveTo>
                <a:cubicBezTo>
                  <a:pt x="192" y="136"/>
                  <a:pt x="64" y="272"/>
                  <a:pt x="32" y="336"/>
                </a:cubicBezTo>
                <a:cubicBezTo>
                  <a:pt x="0" y="400"/>
                  <a:pt x="64" y="432"/>
                  <a:pt x="128" y="384"/>
                </a:cubicBezTo>
                <a:cubicBezTo>
                  <a:pt x="192" y="336"/>
                  <a:pt x="304" y="192"/>
                  <a:pt x="416" y="48"/>
                </a:cubicBezTo>
              </a:path>
            </a:pathLst>
          </a:custGeom>
          <a:solidFill>
            <a:srgbClr val="108E6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5" name="Line 19"/>
          <p:cNvSpPr>
            <a:spLocks noChangeShapeType="1"/>
          </p:cNvSpPr>
          <p:nvPr/>
        </p:nvSpPr>
        <p:spPr bwMode="auto">
          <a:xfrm flipV="1">
            <a:off x="6865938" y="3886200"/>
            <a:ext cx="144462" cy="4397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6" name="Line 20"/>
          <p:cNvSpPr>
            <a:spLocks noChangeShapeType="1"/>
          </p:cNvSpPr>
          <p:nvPr/>
        </p:nvSpPr>
        <p:spPr bwMode="auto">
          <a:xfrm>
            <a:off x="6858000" y="4052888"/>
            <a:ext cx="76200" cy="304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57" name="Line 21"/>
          <p:cNvSpPr>
            <a:spLocks noChangeShapeType="1"/>
          </p:cNvSpPr>
          <p:nvPr/>
        </p:nvSpPr>
        <p:spPr bwMode="auto">
          <a:xfrm>
            <a:off x="6858000" y="43434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 flipV="1">
            <a:off x="6884988" y="3886200"/>
            <a:ext cx="1420812" cy="4413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3031" name="Object 23"/>
          <p:cNvGraphicFramePr>
            <a:graphicFrameLocks noChangeAspect="1"/>
          </p:cNvGraphicFramePr>
          <p:nvPr/>
        </p:nvGraphicFramePr>
        <p:xfrm>
          <a:off x="7162800" y="3352800"/>
          <a:ext cx="234950" cy="304800"/>
        </p:xfrm>
        <a:graphic>
          <a:graphicData uri="http://schemas.openxmlformats.org/presentationml/2006/ole">
            <p:oleObj spid="_x0000_s23554" name="Equation" r:id="rId5" imgW="126780" imgH="164814" progId="Equation.3">
              <p:embed/>
            </p:oleObj>
          </a:graphicData>
        </a:graphic>
      </p:graphicFrame>
      <p:sp>
        <p:nvSpPr>
          <p:cNvPr id="1059" name="Line 27"/>
          <p:cNvSpPr>
            <a:spLocks noChangeShapeType="1"/>
          </p:cNvSpPr>
          <p:nvPr/>
        </p:nvSpPr>
        <p:spPr bwMode="auto">
          <a:xfrm flipV="1">
            <a:off x="6858000" y="2667000"/>
            <a:ext cx="0" cy="16002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 flipV="1">
            <a:off x="6934200" y="2743200"/>
            <a:ext cx="121920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37" name="Freeform 29"/>
          <p:cNvSpPr>
            <a:spLocks/>
          </p:cNvSpPr>
          <p:nvPr/>
        </p:nvSpPr>
        <p:spPr bwMode="auto">
          <a:xfrm>
            <a:off x="6858000" y="3530600"/>
            <a:ext cx="381000" cy="355600"/>
          </a:xfrm>
          <a:custGeom>
            <a:avLst/>
            <a:gdLst>
              <a:gd name="T0" fmla="*/ 0 w 240"/>
              <a:gd name="T1" fmla="*/ 2147483647 h 224"/>
              <a:gd name="T2" fmla="*/ 2147483647 w 240"/>
              <a:gd name="T3" fmla="*/ 2147483647 h 224"/>
              <a:gd name="T4" fmla="*/ 2147483647 w 240"/>
              <a:gd name="T5" fmla="*/ 2147483647 h 224"/>
              <a:gd name="T6" fmla="*/ 0 60000 65536"/>
              <a:gd name="T7" fmla="*/ 0 60000 65536"/>
              <a:gd name="T8" fmla="*/ 0 60000 65536"/>
              <a:gd name="T9" fmla="*/ 0 w 240"/>
              <a:gd name="T10" fmla="*/ 0 h 224"/>
              <a:gd name="T11" fmla="*/ 240 w 240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224">
                <a:moveTo>
                  <a:pt x="0" y="32"/>
                </a:moveTo>
                <a:cubicBezTo>
                  <a:pt x="52" y="16"/>
                  <a:pt x="104" y="0"/>
                  <a:pt x="144" y="32"/>
                </a:cubicBezTo>
                <a:cubicBezTo>
                  <a:pt x="184" y="64"/>
                  <a:pt x="212" y="144"/>
                  <a:pt x="240" y="2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2" name="Line 30"/>
          <p:cNvSpPr>
            <a:spLocks noChangeShapeType="1"/>
          </p:cNvSpPr>
          <p:nvPr/>
        </p:nvSpPr>
        <p:spPr bwMode="auto">
          <a:xfrm>
            <a:off x="6553200" y="3657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3" name="Line 31"/>
          <p:cNvSpPr>
            <a:spLocks noChangeShapeType="1"/>
          </p:cNvSpPr>
          <p:nvPr/>
        </p:nvSpPr>
        <p:spPr bwMode="auto">
          <a:xfrm>
            <a:off x="6553200" y="4343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4" name="Line 32"/>
          <p:cNvSpPr>
            <a:spLocks noChangeShapeType="1"/>
          </p:cNvSpPr>
          <p:nvPr/>
        </p:nvSpPr>
        <p:spPr bwMode="auto">
          <a:xfrm>
            <a:off x="66294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30" name="Object 33"/>
          <p:cNvGraphicFramePr>
            <a:graphicFrameLocks noChangeAspect="1"/>
          </p:cNvGraphicFramePr>
          <p:nvPr/>
        </p:nvGraphicFramePr>
        <p:xfrm>
          <a:off x="6394450" y="3798888"/>
          <a:ext cx="233363" cy="327025"/>
        </p:xfrm>
        <a:graphic>
          <a:graphicData uri="http://schemas.openxmlformats.org/presentationml/2006/ole">
            <p:oleObj spid="_x0000_s23558" name="Equation" r:id="rId6" imgW="126725" imgH="177415" progId="Equation.3">
              <p:embed/>
            </p:oleObj>
          </a:graphicData>
        </a:graphic>
      </p:graphicFrame>
      <p:sp>
        <p:nvSpPr>
          <p:cNvPr id="43042" name="Line 34"/>
          <p:cNvSpPr>
            <a:spLocks noChangeShapeType="1"/>
          </p:cNvSpPr>
          <p:nvPr/>
        </p:nvSpPr>
        <p:spPr bwMode="auto">
          <a:xfrm>
            <a:off x="5854700" y="4330700"/>
            <a:ext cx="2286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>
            <a:off x="6731000" y="4076700"/>
            <a:ext cx="2286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 flipV="1">
            <a:off x="6108700" y="45212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3045" name="Object 37"/>
          <p:cNvGraphicFramePr>
            <a:graphicFrameLocks noChangeAspect="1"/>
          </p:cNvGraphicFramePr>
          <p:nvPr/>
        </p:nvGraphicFramePr>
        <p:xfrm>
          <a:off x="6537325" y="4622800"/>
          <a:ext cx="163513" cy="328613"/>
        </p:xfrm>
        <a:graphic>
          <a:graphicData uri="http://schemas.openxmlformats.org/presentationml/2006/ole">
            <p:oleObj spid="_x0000_s23559" name="Equation" r:id="rId7" imgW="88669" imgH="177338" progId="Equation.3">
              <p:embed/>
            </p:oleObj>
          </a:graphicData>
        </a:graphic>
      </p:graphicFrame>
      <p:sp>
        <p:nvSpPr>
          <p:cNvPr id="43047" name="Freeform 39"/>
          <p:cNvSpPr>
            <a:spLocks/>
          </p:cNvSpPr>
          <p:nvPr/>
        </p:nvSpPr>
        <p:spPr bwMode="auto">
          <a:xfrm>
            <a:off x="6934200" y="4013200"/>
            <a:ext cx="304800" cy="177800"/>
          </a:xfrm>
          <a:custGeom>
            <a:avLst/>
            <a:gdLst>
              <a:gd name="T0" fmla="*/ 0 w 192"/>
              <a:gd name="T1" fmla="*/ 2147483647 h 112"/>
              <a:gd name="T2" fmla="*/ 2147483647 w 192"/>
              <a:gd name="T3" fmla="*/ 2147483647 h 112"/>
              <a:gd name="T4" fmla="*/ 2147483647 w 192"/>
              <a:gd name="T5" fmla="*/ 2147483647 h 112"/>
              <a:gd name="T6" fmla="*/ 0 60000 65536"/>
              <a:gd name="T7" fmla="*/ 0 60000 65536"/>
              <a:gd name="T8" fmla="*/ 0 60000 65536"/>
              <a:gd name="T9" fmla="*/ 0 w 192"/>
              <a:gd name="T10" fmla="*/ 0 h 112"/>
              <a:gd name="T11" fmla="*/ 192 w 192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12">
                <a:moveTo>
                  <a:pt x="0" y="16"/>
                </a:moveTo>
                <a:cubicBezTo>
                  <a:pt x="56" y="8"/>
                  <a:pt x="112" y="0"/>
                  <a:pt x="144" y="16"/>
                </a:cubicBezTo>
                <a:cubicBezTo>
                  <a:pt x="176" y="32"/>
                  <a:pt x="184" y="72"/>
                  <a:pt x="192" y="1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3048" name="Object 40"/>
          <p:cNvGraphicFramePr>
            <a:graphicFrameLocks noChangeAspect="1"/>
          </p:cNvGraphicFramePr>
          <p:nvPr/>
        </p:nvGraphicFramePr>
        <p:xfrm>
          <a:off x="7292975" y="3833813"/>
          <a:ext cx="280988" cy="257175"/>
        </p:xfrm>
        <a:graphic>
          <a:graphicData uri="http://schemas.openxmlformats.org/presentationml/2006/ole">
            <p:oleObj spid="_x0000_s23561" name="Equation" r:id="rId8" imgW="152334" imgH="139639" progId="Equation.3">
              <p:embed/>
            </p:oleObj>
          </a:graphicData>
        </a:graphic>
      </p:graphicFrame>
      <p:sp>
        <p:nvSpPr>
          <p:cNvPr id="43049" name="Line 41"/>
          <p:cNvSpPr>
            <a:spLocks noChangeShapeType="1"/>
          </p:cNvSpPr>
          <p:nvPr/>
        </p:nvSpPr>
        <p:spPr bwMode="auto">
          <a:xfrm flipV="1">
            <a:off x="8153400" y="2819400"/>
            <a:ext cx="0" cy="10668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3566" name="Object 14"/>
          <p:cNvGraphicFramePr>
            <a:graphicFrameLocks noChangeAspect="1"/>
          </p:cNvGraphicFramePr>
          <p:nvPr/>
        </p:nvGraphicFramePr>
        <p:xfrm>
          <a:off x="1828800" y="2933700"/>
          <a:ext cx="263525" cy="342900"/>
        </p:xfrm>
        <a:graphic>
          <a:graphicData uri="http://schemas.openxmlformats.org/presentationml/2006/ole">
            <p:oleObj spid="_x0000_s23566" name="Equation" r:id="rId9" imgW="126720" imgH="164880" progId="Equation.3">
              <p:embed/>
            </p:oleObj>
          </a:graphicData>
        </a:graphic>
      </p:graphicFrame>
      <p:graphicFrame>
        <p:nvGraphicFramePr>
          <p:cNvPr id="23567" name="Object 15"/>
          <p:cNvGraphicFramePr>
            <a:graphicFrameLocks noChangeAspect="1"/>
          </p:cNvGraphicFramePr>
          <p:nvPr/>
        </p:nvGraphicFramePr>
        <p:xfrm>
          <a:off x="2819400" y="3657600"/>
          <a:ext cx="1676400" cy="757237"/>
        </p:xfrm>
        <a:graphic>
          <a:graphicData uri="http://schemas.openxmlformats.org/presentationml/2006/ole">
            <p:oleObj spid="_x0000_s23567" name="Equation" r:id="rId10" imgW="927000" imgH="419040" progId="Equation.3">
              <p:embed/>
            </p:oleObj>
          </a:graphicData>
        </a:graphic>
      </p:graphicFrame>
      <p:graphicFrame>
        <p:nvGraphicFramePr>
          <p:cNvPr id="23568" name="Object 16"/>
          <p:cNvGraphicFramePr>
            <a:graphicFrameLocks noChangeAspect="1"/>
          </p:cNvGraphicFramePr>
          <p:nvPr/>
        </p:nvGraphicFramePr>
        <p:xfrm>
          <a:off x="2133600" y="2616200"/>
          <a:ext cx="304800" cy="279400"/>
        </p:xfrm>
        <a:graphic>
          <a:graphicData uri="http://schemas.openxmlformats.org/presentationml/2006/ole">
            <p:oleObj spid="_x0000_s23568" name="Equation" r:id="rId11" imgW="152280" imgH="139680" progId="Equation.3">
              <p:embed/>
            </p:oleObj>
          </a:graphicData>
        </a:graphic>
      </p:graphicFrame>
      <p:graphicFrame>
        <p:nvGraphicFramePr>
          <p:cNvPr id="23569" name="Object 17"/>
          <p:cNvGraphicFramePr>
            <a:graphicFrameLocks noChangeAspect="1"/>
          </p:cNvGraphicFramePr>
          <p:nvPr/>
        </p:nvGraphicFramePr>
        <p:xfrm>
          <a:off x="2819400" y="3276600"/>
          <a:ext cx="2027237" cy="441325"/>
        </p:xfrm>
        <a:graphic>
          <a:graphicData uri="http://schemas.openxmlformats.org/presentationml/2006/ole">
            <p:oleObj spid="_x0000_s23569" name="Equation" r:id="rId12" imgW="1168200" imgH="253800" progId="Equation.3">
              <p:embed/>
            </p:oleObj>
          </a:graphicData>
        </a:graphic>
      </p:graphicFrame>
      <p:graphicFrame>
        <p:nvGraphicFramePr>
          <p:cNvPr id="23571" name="Object 19"/>
          <p:cNvGraphicFramePr>
            <a:graphicFrameLocks noChangeAspect="1"/>
          </p:cNvGraphicFramePr>
          <p:nvPr/>
        </p:nvGraphicFramePr>
        <p:xfrm>
          <a:off x="1143000" y="3695700"/>
          <a:ext cx="265112" cy="342900"/>
        </p:xfrm>
        <a:graphic>
          <a:graphicData uri="http://schemas.openxmlformats.org/presentationml/2006/ole">
            <p:oleObj spid="_x0000_s23571" name="Equation" r:id="rId13" imgW="126720" imgH="164880" progId="Equation.3">
              <p:embed/>
            </p:oleObj>
          </a:graphicData>
        </a:graphic>
      </p:graphicFrame>
      <p:graphicFrame>
        <p:nvGraphicFramePr>
          <p:cNvPr id="23573" name="Object 21"/>
          <p:cNvGraphicFramePr>
            <a:graphicFrameLocks noChangeAspect="1"/>
          </p:cNvGraphicFramePr>
          <p:nvPr/>
        </p:nvGraphicFramePr>
        <p:xfrm>
          <a:off x="7666184" y="2514600"/>
          <a:ext cx="258616" cy="401637"/>
        </p:xfrm>
        <a:graphic>
          <a:graphicData uri="http://schemas.openxmlformats.org/presentationml/2006/ole">
            <p:oleObj spid="_x0000_s23573" name="Equation" r:id="rId14" imgW="114120" imgH="177480" progId="Equation.3">
              <p:embed/>
            </p:oleObj>
          </a:graphicData>
        </a:graphic>
      </p:graphicFrame>
      <p:graphicFrame>
        <p:nvGraphicFramePr>
          <p:cNvPr id="23574" name="Object 22"/>
          <p:cNvGraphicFramePr>
            <a:graphicFrameLocks noChangeAspect="1"/>
          </p:cNvGraphicFramePr>
          <p:nvPr/>
        </p:nvGraphicFramePr>
        <p:xfrm>
          <a:off x="411480" y="4495800"/>
          <a:ext cx="2331720" cy="457200"/>
        </p:xfrm>
        <a:graphic>
          <a:graphicData uri="http://schemas.openxmlformats.org/presentationml/2006/ole">
            <p:oleObj spid="_x0000_s23574" name="Equation" r:id="rId15" imgW="1295280" imgH="2538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0973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0" grpId="0" animBg="1"/>
      <p:bldP spid="43036" grpId="0" animBg="1"/>
      <p:bldP spid="43037" grpId="0" animBg="1"/>
      <p:bldP spid="43042" grpId="0" animBg="1"/>
      <p:bldP spid="43043" grpId="0" animBg="1"/>
      <p:bldP spid="43044" grpId="0" animBg="1"/>
      <p:bldP spid="43047" grpId="0" animBg="1"/>
      <p:bldP spid="430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1304</Words>
  <Application>Microsoft Office PowerPoint</Application>
  <PresentationFormat>On-screen Show (4:3)</PresentationFormat>
  <Paragraphs>400</Paragraphs>
  <Slides>53</Slides>
  <Notes>18</Notes>
  <HiddenSlides>6</HiddenSlides>
  <MMClips>13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Equation</vt:lpstr>
      <vt:lpstr>Microsoft Equation 3.0</vt:lpstr>
      <vt:lpstr>Geometry Based Human Detection in UAV Imagery</vt:lpstr>
      <vt:lpstr>Problem</vt:lpstr>
      <vt:lpstr>Previous Work</vt:lpstr>
      <vt:lpstr>Related Work</vt:lpstr>
      <vt:lpstr>Related Work</vt:lpstr>
      <vt:lpstr>Assumptions</vt:lpstr>
      <vt:lpstr>Our Approach</vt:lpstr>
      <vt:lpstr>Our World</vt:lpstr>
      <vt:lpstr>Our World</vt:lpstr>
      <vt:lpstr>Deriving Constraints (shadow)</vt:lpstr>
      <vt:lpstr>Deriving Constraints (shadow)</vt:lpstr>
      <vt:lpstr>Ortho Rectification</vt:lpstr>
      <vt:lpstr>Ortho Rectification</vt:lpstr>
      <vt:lpstr>Ortho Rectification</vt:lpstr>
      <vt:lpstr>Deriving Constraints (shadow)</vt:lpstr>
      <vt:lpstr>Ortho Rectification</vt:lpstr>
      <vt:lpstr>Ortho Rectification</vt:lpstr>
      <vt:lpstr>Sun Vector in Original Image</vt:lpstr>
      <vt:lpstr>Obtaining Normal Vector</vt:lpstr>
      <vt:lpstr>Obtaining Normal Vector</vt:lpstr>
      <vt:lpstr>Results</vt:lpstr>
      <vt:lpstr>Shadow Normal Ratio</vt:lpstr>
      <vt:lpstr>Detecting Out of Plane Objects</vt:lpstr>
      <vt:lpstr>Detecting Out of Plane Objects</vt:lpstr>
      <vt:lpstr>Detecting Out of Plane Objects</vt:lpstr>
      <vt:lpstr>Object Shadow Configuration</vt:lpstr>
      <vt:lpstr>Object Shadow Sizes</vt:lpstr>
      <vt:lpstr>Clip008</vt:lpstr>
      <vt:lpstr>Clip009</vt:lpstr>
      <vt:lpstr>Clip010</vt:lpstr>
      <vt:lpstr>Classifying Human Candidates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Qualitative Results</vt:lpstr>
      <vt:lpstr>Quantitative Results: SVM Training</vt:lpstr>
      <vt:lpstr>Quantitative Results</vt:lpstr>
      <vt:lpstr>Qualitative Results vs Motion</vt:lpstr>
      <vt:lpstr>What do you in absence of metadata ?</vt:lpstr>
      <vt:lpstr>Detecting Out of Plane Objects</vt:lpstr>
      <vt:lpstr>Detecting Out of Plane Objects</vt:lpstr>
      <vt:lpstr>No metadata available</vt:lpstr>
      <vt:lpstr>No metadata available</vt:lpstr>
      <vt:lpstr>Qualitative Results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Airborne Video Surveillance (AVS)</dc:title>
  <dc:creator>B</dc:creator>
  <cp:lastModifiedBy>B</cp:lastModifiedBy>
  <cp:revision>92</cp:revision>
  <dcterms:created xsi:type="dcterms:W3CDTF">2010-11-19T22:46:30Z</dcterms:created>
  <dcterms:modified xsi:type="dcterms:W3CDTF">2010-11-22T00:07:38Z</dcterms:modified>
</cp:coreProperties>
</file>