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7" r:id="rId4"/>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9A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167" autoAdjust="0"/>
  </p:normalViewPr>
  <p:slideViewPr>
    <p:cSldViewPr>
      <p:cViewPr>
        <p:scale>
          <a:sx n="40" d="100"/>
          <a:sy n="40" d="100"/>
        </p:scale>
        <p:origin x="-72" y="2082"/>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0D76EC-81BE-4911-9095-600D8168CA35}" type="datetimeFigureOut">
              <a:rPr lang="en-US" smtClean="0"/>
              <a:pPr/>
              <a:t>7/27/2009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11F7C6-20FA-437B-AD51-E60AFF8867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1F7C6-20FA-437B-AD51-E60AFF8867A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1F7C6-20FA-437B-AD51-E60AFF8867A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1F7C6-20FA-437B-AD51-E60AFF8867A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8933F3-3577-4160-9B68-03007CD531D7}" type="datetimeFigureOut">
              <a:rPr lang="en-US" smtClean="0"/>
              <a:pPr/>
              <a:t>7/27/2009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933F3-3577-4160-9B68-03007CD531D7}" type="datetimeFigureOut">
              <a:rPr lang="en-US" smtClean="0"/>
              <a:pPr/>
              <a:t>7/27/2009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933F3-3577-4160-9B68-03007CD531D7}" type="datetimeFigureOut">
              <a:rPr lang="en-US" smtClean="0"/>
              <a:pPr/>
              <a:t>7/27/2009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933F3-3577-4160-9B68-03007CD531D7}" type="datetimeFigureOut">
              <a:rPr lang="en-US" smtClean="0"/>
              <a:pPr/>
              <a:t>7/27/2009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933F3-3577-4160-9B68-03007CD531D7}" type="datetimeFigureOut">
              <a:rPr lang="en-US" smtClean="0"/>
              <a:pPr/>
              <a:t>7/27/2009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8933F3-3577-4160-9B68-03007CD531D7}" type="datetimeFigureOut">
              <a:rPr lang="en-US" smtClean="0"/>
              <a:pPr/>
              <a:t>7/27/2009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8933F3-3577-4160-9B68-03007CD531D7}" type="datetimeFigureOut">
              <a:rPr lang="en-US" smtClean="0"/>
              <a:pPr/>
              <a:t>7/27/2009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8933F3-3577-4160-9B68-03007CD531D7}" type="datetimeFigureOut">
              <a:rPr lang="en-US" smtClean="0"/>
              <a:pPr/>
              <a:t>7/27/2009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933F3-3577-4160-9B68-03007CD531D7}" type="datetimeFigureOut">
              <a:rPr lang="en-US" smtClean="0"/>
              <a:pPr/>
              <a:t>7/27/2009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933F3-3577-4160-9B68-03007CD531D7}" type="datetimeFigureOut">
              <a:rPr lang="en-US" smtClean="0"/>
              <a:pPr/>
              <a:t>7/27/2009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933F3-3577-4160-9B68-03007CD531D7}" type="datetimeFigureOut">
              <a:rPr lang="en-US" smtClean="0"/>
              <a:pPr/>
              <a:t>7/27/2009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FDF5-24B3-4FC8-AC25-3A502BA9D2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088933F3-3577-4160-9B68-03007CD531D7}" type="datetimeFigureOut">
              <a:rPr lang="en-US" smtClean="0"/>
              <a:pPr/>
              <a:t>7/27/2009</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0AD2FDF5-24B3-4FC8-AC25-3A502BA9D2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18" Type="http://schemas.openxmlformats.org/officeDocument/2006/relationships/image" Target="../media/image16.jpeg"/><Relationship Id="rId26" Type="http://schemas.openxmlformats.org/officeDocument/2006/relationships/image" Target="../media/image24.jpeg"/><Relationship Id="rId3" Type="http://schemas.openxmlformats.org/officeDocument/2006/relationships/image" Target="../media/image1.jpeg"/><Relationship Id="rId21" Type="http://schemas.openxmlformats.org/officeDocument/2006/relationships/image" Target="../media/image19.jpeg"/><Relationship Id="rId7" Type="http://schemas.openxmlformats.org/officeDocument/2006/relationships/image" Target="../media/image5.jpeg"/><Relationship Id="rId12" Type="http://schemas.openxmlformats.org/officeDocument/2006/relationships/image" Target="../media/image10.jpeg"/><Relationship Id="rId17" Type="http://schemas.openxmlformats.org/officeDocument/2006/relationships/image" Target="../media/image15.jpeg"/><Relationship Id="rId25" Type="http://schemas.openxmlformats.org/officeDocument/2006/relationships/image" Target="../media/image23.jpeg"/><Relationship Id="rId2" Type="http://schemas.openxmlformats.org/officeDocument/2006/relationships/notesSlide" Target="../notesSlides/notesSlide1.xml"/><Relationship Id="rId16" Type="http://schemas.openxmlformats.org/officeDocument/2006/relationships/image" Target="../media/image14.jpeg"/><Relationship Id="rId20" Type="http://schemas.openxmlformats.org/officeDocument/2006/relationships/image" Target="../media/image18.jpeg"/><Relationship Id="rId29" Type="http://schemas.openxmlformats.org/officeDocument/2006/relationships/image" Target="../media/image27.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24" Type="http://schemas.openxmlformats.org/officeDocument/2006/relationships/image" Target="../media/image22.jpeg"/><Relationship Id="rId5" Type="http://schemas.openxmlformats.org/officeDocument/2006/relationships/image" Target="../media/image3.jpeg"/><Relationship Id="rId15" Type="http://schemas.openxmlformats.org/officeDocument/2006/relationships/image" Target="../media/image13.jpeg"/><Relationship Id="rId23" Type="http://schemas.openxmlformats.org/officeDocument/2006/relationships/image" Target="../media/image21.png"/><Relationship Id="rId28" Type="http://schemas.openxmlformats.org/officeDocument/2006/relationships/image" Target="../media/image26.jpeg"/><Relationship Id="rId10" Type="http://schemas.openxmlformats.org/officeDocument/2006/relationships/image" Target="../media/image8.jpeg"/><Relationship Id="rId19" Type="http://schemas.openxmlformats.org/officeDocument/2006/relationships/image" Target="../media/image17.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 Id="rId22" Type="http://schemas.openxmlformats.org/officeDocument/2006/relationships/image" Target="../media/image20.jpeg"/><Relationship Id="rId27" Type="http://schemas.openxmlformats.org/officeDocument/2006/relationships/image" Target="../media/image25.jpeg"/><Relationship Id="rId30" Type="http://schemas.openxmlformats.org/officeDocument/2006/relationships/image" Target="../media/image28.jpeg"/></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18" Type="http://schemas.openxmlformats.org/officeDocument/2006/relationships/image" Target="../media/image15.jpeg"/><Relationship Id="rId26" Type="http://schemas.openxmlformats.org/officeDocument/2006/relationships/image" Target="../media/image23.jpeg"/><Relationship Id="rId3" Type="http://schemas.openxmlformats.org/officeDocument/2006/relationships/image" Target="../media/image29.gif"/><Relationship Id="rId21" Type="http://schemas.openxmlformats.org/officeDocument/2006/relationships/image" Target="../media/image18.jpeg"/><Relationship Id="rId7" Type="http://schemas.openxmlformats.org/officeDocument/2006/relationships/image" Target="../media/image4.jpeg"/><Relationship Id="rId12" Type="http://schemas.openxmlformats.org/officeDocument/2006/relationships/image" Target="../media/image9.jpeg"/><Relationship Id="rId17" Type="http://schemas.openxmlformats.org/officeDocument/2006/relationships/image" Target="../media/image14.jpeg"/><Relationship Id="rId25" Type="http://schemas.openxmlformats.org/officeDocument/2006/relationships/image" Target="../media/image22.jpeg"/><Relationship Id="rId2" Type="http://schemas.openxmlformats.org/officeDocument/2006/relationships/notesSlide" Target="../notesSlides/notesSlide2.xml"/><Relationship Id="rId16" Type="http://schemas.openxmlformats.org/officeDocument/2006/relationships/image" Target="../media/image13.jpeg"/><Relationship Id="rId20"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jpeg"/><Relationship Id="rId24" Type="http://schemas.openxmlformats.org/officeDocument/2006/relationships/image" Target="../media/image21.png"/><Relationship Id="rId5" Type="http://schemas.openxmlformats.org/officeDocument/2006/relationships/image" Target="../media/image2.jpeg"/><Relationship Id="rId15" Type="http://schemas.openxmlformats.org/officeDocument/2006/relationships/image" Target="../media/image12.jpeg"/><Relationship Id="rId23" Type="http://schemas.openxmlformats.org/officeDocument/2006/relationships/image" Target="../media/image20.jpeg"/><Relationship Id="rId10" Type="http://schemas.openxmlformats.org/officeDocument/2006/relationships/image" Target="../media/image7.jpeg"/><Relationship Id="rId19" Type="http://schemas.openxmlformats.org/officeDocument/2006/relationships/image" Target="../media/image16.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 Id="rId22" Type="http://schemas.openxmlformats.org/officeDocument/2006/relationships/image" Target="../media/image19.jpeg"/></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18" Type="http://schemas.openxmlformats.org/officeDocument/2006/relationships/image" Target="../media/image15.jpeg"/><Relationship Id="rId3" Type="http://schemas.openxmlformats.org/officeDocument/2006/relationships/image" Target="../media/image29.gif"/><Relationship Id="rId21" Type="http://schemas.openxmlformats.org/officeDocument/2006/relationships/image" Target="../media/image17.jpeg"/><Relationship Id="rId7" Type="http://schemas.openxmlformats.org/officeDocument/2006/relationships/image" Target="../media/image4.jpeg"/><Relationship Id="rId12" Type="http://schemas.openxmlformats.org/officeDocument/2006/relationships/image" Target="../media/image9.jpeg"/><Relationship Id="rId17" Type="http://schemas.openxmlformats.org/officeDocument/2006/relationships/image" Target="../media/image14.jpeg"/><Relationship Id="rId2" Type="http://schemas.openxmlformats.org/officeDocument/2006/relationships/notesSlide" Target="../notesSlides/notesSlide3.xml"/><Relationship Id="rId16" Type="http://schemas.openxmlformats.org/officeDocument/2006/relationships/image" Target="../media/image13.jpeg"/><Relationship Id="rId20" Type="http://schemas.openxmlformats.org/officeDocument/2006/relationships/image" Target="../media/image16.jpeg"/><Relationship Id="rId1" Type="http://schemas.openxmlformats.org/officeDocument/2006/relationships/slideLayout" Target="../slideLayouts/slideLayout1.xml"/><Relationship Id="rId6" Type="http://schemas.openxmlformats.org/officeDocument/2006/relationships/image" Target="../media/image30.png"/><Relationship Id="rId11" Type="http://schemas.openxmlformats.org/officeDocument/2006/relationships/image" Target="../media/image8.jpeg"/><Relationship Id="rId5" Type="http://schemas.openxmlformats.org/officeDocument/2006/relationships/image" Target="../media/image2.jpeg"/><Relationship Id="rId15" Type="http://schemas.openxmlformats.org/officeDocument/2006/relationships/image" Target="../media/image12.jpeg"/><Relationship Id="rId23" Type="http://schemas.openxmlformats.org/officeDocument/2006/relationships/image" Target="../media/image19.jpeg"/><Relationship Id="rId10" Type="http://schemas.openxmlformats.org/officeDocument/2006/relationships/image" Target="../media/image7.jpeg"/><Relationship Id="rId19" Type="http://schemas.openxmlformats.org/officeDocument/2006/relationships/image" Target="../media/image3.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 Id="rId22"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4525963" y="1143000"/>
            <a:ext cx="34771012" cy="3169885"/>
          </a:xfrm>
          <a:prstGeom prst="rect">
            <a:avLst/>
          </a:prstGeom>
          <a:noFill/>
          <a:ln w="9525">
            <a:noFill/>
            <a:miter lim="800000"/>
            <a:headEnd/>
            <a:tailEnd/>
          </a:ln>
          <a:effectLst/>
        </p:spPr>
        <p:txBody>
          <a:bodyPr lIns="91243" tIns="45614" rIns="91243" bIns="45614">
            <a:spAutoFit/>
          </a:bodyPr>
          <a:lstStyle/>
          <a:p>
            <a:pPr algn="ctr">
              <a:spcBef>
                <a:spcPct val="50000"/>
              </a:spcBef>
            </a:pPr>
            <a:r>
              <a:rPr lang="en-US" sz="8000" dirty="0" smtClean="0">
                <a:latin typeface="+mn-lt"/>
              </a:rPr>
              <a:t>Learning Visual Bits with Direct Feature Selection</a:t>
            </a:r>
          </a:p>
          <a:p>
            <a:pPr algn="ctr">
              <a:spcBef>
                <a:spcPct val="50000"/>
              </a:spcBef>
            </a:pPr>
            <a:r>
              <a:rPr lang="en-US" sz="4800" b="1" dirty="0" smtClean="0">
                <a:latin typeface="+mn-lt"/>
              </a:rPr>
              <a:t>Joel Jurik</a:t>
            </a:r>
            <a:r>
              <a:rPr lang="en-US" sz="4800" b="1" baseline="30000" dirty="0" smtClean="0">
                <a:latin typeface="+mn-lt"/>
              </a:rPr>
              <a:t>1</a:t>
            </a:r>
            <a:r>
              <a:rPr lang="en-US" sz="4800" b="1" dirty="0" smtClean="0">
                <a:latin typeface="+mn-lt"/>
              </a:rPr>
              <a:t> </a:t>
            </a:r>
            <a:r>
              <a:rPr lang="en-US" sz="4800" b="1" smtClean="0">
                <a:latin typeface="+mn-lt"/>
              </a:rPr>
              <a:t>and Rahul</a:t>
            </a:r>
            <a:r>
              <a:rPr lang="en-US" sz="4800" b="1" dirty="0" smtClean="0">
                <a:latin typeface="+mn-lt"/>
              </a:rPr>
              <a:t> Sukthankar</a:t>
            </a:r>
            <a:r>
              <a:rPr lang="en-US" sz="4800" b="1" baseline="30000" dirty="0" smtClean="0">
                <a:latin typeface="+mn-lt"/>
              </a:rPr>
              <a:t>2,3</a:t>
            </a:r>
          </a:p>
          <a:p>
            <a:pPr algn="ctr" eaLnBrk="0" hangingPunct="0"/>
            <a:r>
              <a:rPr lang="en-US" sz="4800" b="1" baseline="30000" dirty="0" smtClean="0">
                <a:latin typeface="+mn-lt"/>
              </a:rPr>
              <a:t>1</a:t>
            </a:r>
            <a:r>
              <a:rPr lang="en-US" sz="4800" b="1" dirty="0" smtClean="0">
                <a:latin typeface="+mn-lt"/>
              </a:rPr>
              <a:t>University of Central Florida </a:t>
            </a:r>
            <a:r>
              <a:rPr lang="en-US" sz="4800" b="1" dirty="0" smtClean="0"/>
              <a:t>  </a:t>
            </a:r>
            <a:r>
              <a:rPr lang="en-US" sz="4800" b="1" baseline="30000" dirty="0" smtClean="0">
                <a:latin typeface="+mn-lt"/>
              </a:rPr>
              <a:t>2</a:t>
            </a:r>
            <a:r>
              <a:rPr lang="en-US" sz="4800" b="1" dirty="0" smtClean="0">
                <a:latin typeface="+mn-lt"/>
              </a:rPr>
              <a:t>Intel Research Pittsburgh   </a:t>
            </a:r>
            <a:r>
              <a:rPr lang="en-US" sz="4800" b="1" baseline="30000" dirty="0" smtClean="0">
                <a:latin typeface="+mn-lt"/>
              </a:rPr>
              <a:t>3</a:t>
            </a:r>
            <a:r>
              <a:rPr lang="en-US" sz="4800" b="1" dirty="0" smtClean="0">
                <a:latin typeface="+mn-lt"/>
              </a:rPr>
              <a:t>Robotics Institute, Carnegie Mellon</a:t>
            </a:r>
          </a:p>
        </p:txBody>
      </p:sp>
      <p:sp>
        <p:nvSpPr>
          <p:cNvPr id="5" name="Rectangle 4"/>
          <p:cNvSpPr/>
          <p:nvPr/>
        </p:nvSpPr>
        <p:spPr>
          <a:xfrm>
            <a:off x="0" y="4267200"/>
            <a:ext cx="43891200" cy="457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0" y="4724400"/>
            <a:ext cx="43891200" cy="28194000"/>
          </a:xfrm>
          <a:prstGeom prst="rect">
            <a:avLst/>
          </a:prstGeom>
          <a:solidFill>
            <a:srgbClr val="BC9A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5638800"/>
            <a:ext cx="12725400" cy="2727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19200" y="53340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Introduction</a:t>
            </a:r>
            <a:endParaRPr lang="en-US" sz="4800" dirty="0">
              <a:solidFill>
                <a:schemeClr val="bg1"/>
              </a:solidFill>
            </a:endParaRPr>
          </a:p>
        </p:txBody>
      </p:sp>
      <p:sp>
        <p:nvSpPr>
          <p:cNvPr id="12" name="Rectangle 11"/>
          <p:cNvSpPr/>
          <p:nvPr/>
        </p:nvSpPr>
        <p:spPr>
          <a:xfrm>
            <a:off x="15392400" y="5334000"/>
            <a:ext cx="12725400" cy="2727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260800" y="5334000"/>
            <a:ext cx="12725400" cy="2727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19200" y="176022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Process</a:t>
            </a:r>
            <a:endParaRPr lang="en-US" sz="4800" dirty="0">
              <a:solidFill>
                <a:schemeClr val="bg1"/>
              </a:solidFill>
            </a:endParaRPr>
          </a:p>
        </p:txBody>
      </p:sp>
      <p:sp>
        <p:nvSpPr>
          <p:cNvPr id="18" name="TextBox 17"/>
          <p:cNvSpPr txBox="1"/>
          <p:nvPr/>
        </p:nvSpPr>
        <p:spPr>
          <a:xfrm>
            <a:off x="1219200" y="17830800"/>
            <a:ext cx="12725400" cy="1569660"/>
          </a:xfrm>
          <a:prstGeom prst="rect">
            <a:avLst/>
          </a:prstGeom>
          <a:noFill/>
        </p:spPr>
        <p:txBody>
          <a:bodyPr wrap="square" rtlCol="0">
            <a:spAutoFit/>
          </a:bodyPr>
          <a:lstStyle/>
          <a:p>
            <a:pPr algn="just"/>
            <a:endParaRPr lang="en-US" sz="4800" dirty="0"/>
          </a:p>
          <a:p>
            <a:pPr algn="just"/>
            <a:r>
              <a:rPr lang="en-US" sz="4800" dirty="0" smtClean="0"/>
              <a:t>1. Image representation using SIFT descriptors [2].</a:t>
            </a:r>
          </a:p>
        </p:txBody>
      </p:sp>
      <p:sp>
        <p:nvSpPr>
          <p:cNvPr id="19" name="TextBox 18"/>
          <p:cNvSpPr txBox="1"/>
          <p:nvPr/>
        </p:nvSpPr>
        <p:spPr>
          <a:xfrm>
            <a:off x="29260800" y="53340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Testing Parameters</a:t>
            </a:r>
            <a:endParaRPr lang="en-US" sz="4800" dirty="0">
              <a:solidFill>
                <a:schemeClr val="bg1"/>
              </a:solidFill>
            </a:endParaRPr>
          </a:p>
        </p:txBody>
      </p:sp>
      <p:grpSp>
        <p:nvGrpSpPr>
          <p:cNvPr id="62" name="Group 61"/>
          <p:cNvGrpSpPr/>
          <p:nvPr/>
        </p:nvGrpSpPr>
        <p:grpSpPr>
          <a:xfrm>
            <a:off x="1219200" y="19354801"/>
            <a:ext cx="12496800" cy="2453183"/>
            <a:chOff x="1219200" y="19507200"/>
            <a:chExt cx="12496800" cy="2534337"/>
          </a:xfrm>
        </p:grpSpPr>
        <p:pic>
          <p:nvPicPr>
            <p:cNvPr id="20" name="Picture 3" descr="C:\Users\Joel\Desktop\sift_2.jpg"/>
            <p:cNvPicPr>
              <a:picLocks noChangeAspect="1" noChangeArrowheads="1"/>
            </p:cNvPicPr>
            <p:nvPr/>
          </p:nvPicPr>
          <p:blipFill>
            <a:blip r:embed="rId3" cstate="print"/>
            <a:srcRect l="12167" t="9020" r="10500" b="12549"/>
            <a:stretch>
              <a:fillRect/>
            </a:stretch>
          </p:blipFill>
          <p:spPr bwMode="auto">
            <a:xfrm>
              <a:off x="4343400" y="19507200"/>
              <a:ext cx="2209800" cy="1905000"/>
            </a:xfrm>
            <a:prstGeom prst="rect">
              <a:avLst/>
            </a:prstGeom>
            <a:noFill/>
          </p:spPr>
        </p:pic>
        <p:pic>
          <p:nvPicPr>
            <p:cNvPr id="21" name="Picture 2" descr="C:\Users\Joel\Desktop\sift_1.jpg"/>
            <p:cNvPicPr>
              <a:picLocks noChangeAspect="1" noChangeArrowheads="1"/>
            </p:cNvPicPr>
            <p:nvPr/>
          </p:nvPicPr>
          <p:blipFill>
            <a:blip r:embed="rId4" cstate="print"/>
            <a:srcRect l="19849" t="9146" r="13819" b="12805"/>
            <a:stretch>
              <a:fillRect/>
            </a:stretch>
          </p:blipFill>
          <p:spPr bwMode="auto">
            <a:xfrm>
              <a:off x="7467600" y="19735800"/>
              <a:ext cx="2986088" cy="1447800"/>
            </a:xfrm>
            <a:prstGeom prst="rect">
              <a:avLst/>
            </a:prstGeom>
            <a:noFill/>
          </p:spPr>
        </p:pic>
        <p:sp>
          <p:nvSpPr>
            <p:cNvPr id="22" name="TextBox 21"/>
            <p:cNvSpPr txBox="1"/>
            <p:nvPr/>
          </p:nvSpPr>
          <p:spPr>
            <a:xfrm>
              <a:off x="1219200" y="21564600"/>
              <a:ext cx="12496800" cy="476937"/>
            </a:xfrm>
            <a:prstGeom prst="rect">
              <a:avLst/>
            </a:prstGeom>
            <a:noFill/>
          </p:spPr>
          <p:txBody>
            <a:bodyPr wrap="square" rtlCol="0">
              <a:spAutoFit/>
            </a:bodyPr>
            <a:lstStyle/>
            <a:p>
              <a:pPr algn="ctr"/>
              <a:r>
                <a:rPr lang="en-US" sz="2400" dirty="0" smtClean="0"/>
                <a:t>Figure 2: Examples of SIFT </a:t>
              </a:r>
              <a:r>
                <a:rPr lang="en-US" sz="2400" dirty="0" smtClean="0"/>
                <a:t>descriptors.</a:t>
              </a:r>
              <a:endParaRPr lang="en-US" sz="2400" dirty="0"/>
            </a:p>
          </p:txBody>
        </p:sp>
      </p:grpSp>
      <p:sp>
        <p:nvSpPr>
          <p:cNvPr id="23" name="TextBox 22"/>
          <p:cNvSpPr txBox="1"/>
          <p:nvPr/>
        </p:nvSpPr>
        <p:spPr>
          <a:xfrm>
            <a:off x="1219200" y="21107400"/>
            <a:ext cx="12496800" cy="8217634"/>
          </a:xfrm>
          <a:prstGeom prst="rect">
            <a:avLst/>
          </a:prstGeom>
          <a:noFill/>
        </p:spPr>
        <p:txBody>
          <a:bodyPr wrap="square" rtlCol="0">
            <a:spAutoFit/>
          </a:bodyPr>
          <a:lstStyle/>
          <a:p>
            <a:pPr algn="just"/>
            <a:endParaRPr lang="en-US" sz="4800" dirty="0"/>
          </a:p>
          <a:p>
            <a:pPr algn="just"/>
            <a:r>
              <a:rPr lang="en-US" sz="4800" dirty="0" smtClean="0"/>
              <a:t>2. Randomly generate weights using a uniform distribution from -1000 to +1000 with 128 dimensions (the same as SIFT).  </a:t>
            </a:r>
          </a:p>
          <a:p>
            <a:pPr algn="just"/>
            <a:endParaRPr lang="en-US" sz="4800" dirty="0" smtClean="0"/>
          </a:p>
          <a:p>
            <a:pPr algn="just"/>
            <a:endParaRPr lang="en-US" sz="4800" dirty="0" smtClean="0"/>
          </a:p>
          <a:p>
            <a:pPr algn="just"/>
            <a:endParaRPr lang="en-US" sz="4800" dirty="0" smtClean="0"/>
          </a:p>
          <a:p>
            <a:pPr algn="just"/>
            <a:r>
              <a:rPr lang="en-US" sz="4800" dirty="0" smtClean="0"/>
              <a:t>3. We find the linear projection using these weights and descriptors, and find the best projection and threshold using the </a:t>
            </a:r>
            <a:r>
              <a:rPr lang="en-US" sz="4800" dirty="0" err="1" smtClean="0"/>
              <a:t>GentleBoost</a:t>
            </a:r>
            <a:r>
              <a:rPr lang="en-US" sz="4800" dirty="0" smtClean="0"/>
              <a:t> algorithm [3].</a:t>
            </a:r>
            <a:endParaRPr lang="en-US" sz="4800" dirty="0"/>
          </a:p>
        </p:txBody>
      </p:sp>
      <p:sp>
        <p:nvSpPr>
          <p:cNvPr id="25" name="TextBox 24"/>
          <p:cNvSpPr txBox="1"/>
          <p:nvPr/>
        </p:nvSpPr>
        <p:spPr>
          <a:xfrm>
            <a:off x="29260800" y="235458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References</a:t>
            </a:r>
            <a:endParaRPr lang="en-US" sz="4800" dirty="0">
              <a:solidFill>
                <a:schemeClr val="bg1"/>
              </a:solidFill>
            </a:endParaRPr>
          </a:p>
        </p:txBody>
      </p:sp>
      <p:sp>
        <p:nvSpPr>
          <p:cNvPr id="26" name="TextBox 25"/>
          <p:cNvSpPr txBox="1"/>
          <p:nvPr/>
        </p:nvSpPr>
        <p:spPr>
          <a:xfrm>
            <a:off x="29337000" y="25222200"/>
            <a:ext cx="12496800" cy="6863417"/>
          </a:xfrm>
          <a:prstGeom prst="rect">
            <a:avLst/>
          </a:prstGeom>
          <a:noFill/>
        </p:spPr>
        <p:txBody>
          <a:bodyPr wrap="square" rtlCol="0">
            <a:spAutoFit/>
          </a:bodyPr>
          <a:lstStyle/>
          <a:p>
            <a:pPr marL="866775" indent="-866775"/>
            <a:r>
              <a:rPr lang="en-US" sz="4000" dirty="0" smtClean="0"/>
              <a:t>[1]  L. Yang, R. Jin, R. Sukthankar, F. </a:t>
            </a:r>
            <a:r>
              <a:rPr lang="en-US" sz="4000" dirty="0" err="1" smtClean="0"/>
              <a:t>Jurie</a:t>
            </a:r>
            <a:r>
              <a:rPr lang="en-US" sz="4000" dirty="0" smtClean="0"/>
              <a:t>: Unifying Discriminative Visual Codebook Generation with Classifier Training for Object Category Recognition, CVPR 2008</a:t>
            </a:r>
          </a:p>
          <a:p>
            <a:pPr marL="866775" indent="-866775"/>
            <a:r>
              <a:rPr lang="en-US" sz="4000" dirty="0" smtClean="0"/>
              <a:t>[2]  D. G. Lowe: Distinctive Image Features from Scale-Invariant </a:t>
            </a:r>
            <a:r>
              <a:rPr lang="en-US" sz="4000" dirty="0" err="1" smtClean="0"/>
              <a:t>Keypoints</a:t>
            </a:r>
            <a:r>
              <a:rPr lang="en-US" sz="4000" dirty="0" smtClean="0"/>
              <a:t>, IJCV 2004</a:t>
            </a:r>
          </a:p>
          <a:p>
            <a:pPr marL="866775" indent="-866775"/>
            <a:r>
              <a:rPr lang="en-US" sz="4000" dirty="0" smtClean="0"/>
              <a:t>[3]  J. Friedman, J., Hastie, T., </a:t>
            </a:r>
            <a:r>
              <a:rPr lang="en-US" sz="4000" dirty="0" err="1" smtClean="0"/>
              <a:t>Tibshirani</a:t>
            </a:r>
            <a:r>
              <a:rPr lang="en-US" sz="4000" dirty="0" smtClean="0"/>
              <a:t>, R.: Additive Logistic Regression: A Statistical View Of Boosting, Annals of Statistics, Vol. 28, 1998.</a:t>
            </a:r>
          </a:p>
          <a:p>
            <a:pPr marL="866775" indent="-866775"/>
            <a:r>
              <a:rPr lang="en-US" sz="4000" dirty="0" smtClean="0"/>
              <a:t>[4]  P. Viola, M. Jones: Robust Real-time Object Recognition, IJCV 2001</a:t>
            </a:r>
            <a:endParaRPr lang="en-US" sz="4000" dirty="0"/>
          </a:p>
        </p:txBody>
      </p:sp>
      <p:sp>
        <p:nvSpPr>
          <p:cNvPr id="27" name="TextBox 26"/>
          <p:cNvSpPr txBox="1"/>
          <p:nvPr/>
        </p:nvSpPr>
        <p:spPr>
          <a:xfrm>
            <a:off x="15544800" y="5029200"/>
            <a:ext cx="12192000" cy="4524315"/>
          </a:xfrm>
          <a:prstGeom prst="rect">
            <a:avLst/>
          </a:prstGeom>
          <a:noFill/>
        </p:spPr>
        <p:txBody>
          <a:bodyPr wrap="square" rtlCol="0">
            <a:spAutoFit/>
          </a:bodyPr>
          <a:lstStyle/>
          <a:p>
            <a:pPr algn="just"/>
            <a:endParaRPr lang="en-US" sz="4800" dirty="0"/>
          </a:p>
          <a:p>
            <a:pPr algn="just"/>
            <a:r>
              <a:rPr lang="en-US" sz="4800" dirty="0" smtClean="0"/>
              <a:t>4. Using </a:t>
            </a:r>
            <a:r>
              <a:rPr lang="en-US" sz="4800" dirty="0" err="1" smtClean="0"/>
              <a:t>GentleBoost</a:t>
            </a:r>
            <a:r>
              <a:rPr lang="en-US" sz="4800" dirty="0" smtClean="0"/>
              <a:t>, construct a sequence of visual bits that represent an image at a much higher level than SIFT.  </a:t>
            </a:r>
          </a:p>
          <a:p>
            <a:pPr algn="just"/>
            <a:r>
              <a:rPr lang="en-US" sz="4800" dirty="0" smtClean="0"/>
              <a:t>5.  Train SVM using the aggregates of the visual bits</a:t>
            </a:r>
            <a:endParaRPr lang="en-US" sz="4800" dirty="0"/>
          </a:p>
        </p:txBody>
      </p:sp>
      <p:sp>
        <p:nvSpPr>
          <p:cNvPr id="28" name="TextBox 27"/>
          <p:cNvSpPr txBox="1"/>
          <p:nvPr/>
        </p:nvSpPr>
        <p:spPr>
          <a:xfrm>
            <a:off x="15392400" y="221742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Training Parameters</a:t>
            </a:r>
            <a:endParaRPr lang="en-US" sz="4800" dirty="0">
              <a:solidFill>
                <a:schemeClr val="bg1"/>
              </a:solidFill>
            </a:endParaRPr>
          </a:p>
        </p:txBody>
      </p:sp>
      <p:sp>
        <p:nvSpPr>
          <p:cNvPr id="39" name="TextBox 38"/>
          <p:cNvSpPr txBox="1"/>
          <p:nvPr/>
        </p:nvSpPr>
        <p:spPr>
          <a:xfrm>
            <a:off x="15544800" y="23223438"/>
            <a:ext cx="12268200" cy="9694962"/>
          </a:xfrm>
          <a:prstGeom prst="rect">
            <a:avLst/>
          </a:prstGeom>
          <a:noFill/>
        </p:spPr>
        <p:txBody>
          <a:bodyPr wrap="square" rtlCol="0">
            <a:spAutoFit/>
          </a:bodyPr>
          <a:lstStyle/>
          <a:p>
            <a:pPr algn="just"/>
            <a:r>
              <a:rPr lang="en-US" sz="4800" u="sng" dirty="0" smtClean="0"/>
              <a:t>Visual bits system parameters</a:t>
            </a:r>
          </a:p>
          <a:p>
            <a:pPr>
              <a:buFont typeface="Arial" pitchFamily="34" charset="0"/>
              <a:buChar char="•"/>
            </a:pPr>
            <a:r>
              <a:rPr lang="en-US" sz="4800" dirty="0" smtClean="0"/>
              <a:t> Weight distribution: Uniform [-1000,+1000]</a:t>
            </a:r>
          </a:p>
          <a:p>
            <a:pPr>
              <a:buFont typeface="Arial" pitchFamily="34" charset="0"/>
              <a:buChar char="•"/>
            </a:pPr>
            <a:r>
              <a:rPr lang="en-US" sz="4800" dirty="0" smtClean="0"/>
              <a:t> Number of weights: 10,000</a:t>
            </a:r>
          </a:p>
          <a:p>
            <a:pPr>
              <a:buFont typeface="Arial" pitchFamily="34" charset="0"/>
              <a:buChar char="•"/>
            </a:pPr>
            <a:r>
              <a:rPr lang="en-US" sz="4800" dirty="0" smtClean="0"/>
              <a:t> Rounds of boosting: 200</a:t>
            </a:r>
          </a:p>
          <a:p>
            <a:endParaRPr lang="en-US" sz="4800" dirty="0"/>
          </a:p>
          <a:p>
            <a:pPr algn="just"/>
            <a:r>
              <a:rPr lang="en-US" sz="4800" u="sng" dirty="0" smtClean="0"/>
              <a:t>K-means parameters</a:t>
            </a:r>
          </a:p>
          <a:p>
            <a:pPr>
              <a:buFont typeface="Arial" pitchFamily="34" charset="0"/>
              <a:buChar char="•"/>
            </a:pPr>
            <a:r>
              <a:rPr lang="en-US" sz="4800" dirty="0" smtClean="0"/>
              <a:t> Number of cluster centers: 1000</a:t>
            </a:r>
          </a:p>
          <a:p>
            <a:endParaRPr lang="en-US" sz="4800" dirty="0" smtClean="0"/>
          </a:p>
          <a:p>
            <a:r>
              <a:rPr lang="en-US" sz="4800" u="sng" dirty="0" smtClean="0"/>
              <a:t>Other parameters</a:t>
            </a:r>
          </a:p>
          <a:p>
            <a:pPr>
              <a:buFont typeface="Arial" pitchFamily="34" charset="0"/>
              <a:buChar char="•"/>
            </a:pPr>
            <a:r>
              <a:rPr lang="en-US" sz="4800" dirty="0" smtClean="0"/>
              <a:t>200 training images (100 positive, 100 negative)</a:t>
            </a:r>
          </a:p>
          <a:p>
            <a:pPr>
              <a:buFont typeface="Arial" pitchFamily="34" charset="0"/>
              <a:buChar char="•"/>
            </a:pPr>
            <a:r>
              <a:rPr lang="en-US" sz="4800" dirty="0" smtClean="0"/>
              <a:t>Systems use SIFT and SVM during training</a:t>
            </a:r>
          </a:p>
          <a:p>
            <a:endParaRPr lang="en-US" sz="4800" dirty="0" smtClean="0"/>
          </a:p>
          <a:p>
            <a:pPr>
              <a:buFont typeface="Arial" pitchFamily="34" charset="0"/>
              <a:buChar char="•"/>
            </a:pPr>
            <a:endParaRPr lang="en-US" sz="4800" dirty="0"/>
          </a:p>
        </p:txBody>
      </p:sp>
      <p:sp>
        <p:nvSpPr>
          <p:cNvPr id="41" name="TextBox 40"/>
          <p:cNvSpPr txBox="1"/>
          <p:nvPr/>
        </p:nvSpPr>
        <p:spPr>
          <a:xfrm>
            <a:off x="29337000" y="6705600"/>
            <a:ext cx="12420600" cy="2308324"/>
          </a:xfrm>
          <a:prstGeom prst="rect">
            <a:avLst/>
          </a:prstGeom>
          <a:noFill/>
        </p:spPr>
        <p:txBody>
          <a:bodyPr wrap="square" rtlCol="0">
            <a:spAutoFit/>
          </a:bodyPr>
          <a:lstStyle/>
          <a:p>
            <a:pPr algn="just">
              <a:buFont typeface="Arial" pitchFamily="34" charset="0"/>
              <a:buChar char="•"/>
            </a:pPr>
            <a:r>
              <a:rPr lang="en-US" sz="4800" dirty="0" smtClean="0"/>
              <a:t>100 testing images (100 positive, 100 negative)</a:t>
            </a:r>
          </a:p>
          <a:p>
            <a:pPr algn="just">
              <a:buFont typeface="Arial" pitchFamily="34" charset="0"/>
              <a:buChar char="•"/>
            </a:pPr>
            <a:r>
              <a:rPr lang="en-US" sz="4800" dirty="0" smtClean="0"/>
              <a:t>Distinguish between airplane and non-airplane images</a:t>
            </a:r>
          </a:p>
        </p:txBody>
      </p:sp>
      <p:sp>
        <p:nvSpPr>
          <p:cNvPr id="43" name="TextBox 42"/>
          <p:cNvSpPr txBox="1"/>
          <p:nvPr/>
        </p:nvSpPr>
        <p:spPr>
          <a:xfrm>
            <a:off x="29260800" y="160782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Results</a:t>
            </a:r>
            <a:endParaRPr lang="en-US" sz="4800" dirty="0">
              <a:solidFill>
                <a:schemeClr val="bg1"/>
              </a:solidFill>
            </a:endParaRPr>
          </a:p>
        </p:txBody>
      </p:sp>
      <p:grpSp>
        <p:nvGrpSpPr>
          <p:cNvPr id="61" name="Group 60"/>
          <p:cNvGrpSpPr/>
          <p:nvPr/>
        </p:nvGrpSpPr>
        <p:grpSpPr>
          <a:xfrm>
            <a:off x="29260800" y="9829800"/>
            <a:ext cx="12496800" cy="4652665"/>
            <a:chOff x="15087600" y="23774400"/>
            <a:chExt cx="12496800" cy="4652665"/>
          </a:xfrm>
        </p:grpSpPr>
        <p:pic>
          <p:nvPicPr>
            <p:cNvPr id="1041" name="Picture 17" descr="C:\Users\Joel\Documents\MATLAB\Visual Bits new\Pictures\elephant\image_0002.jpg"/>
            <p:cNvPicPr>
              <a:picLocks noChangeAspect="1" noChangeArrowheads="1"/>
            </p:cNvPicPr>
            <p:nvPr/>
          </p:nvPicPr>
          <p:blipFill>
            <a:blip r:embed="rId5" cstate="print"/>
            <a:srcRect/>
            <a:stretch>
              <a:fillRect/>
            </a:stretch>
          </p:blipFill>
          <p:spPr bwMode="auto">
            <a:xfrm>
              <a:off x="23850600" y="24993600"/>
              <a:ext cx="2182284" cy="1636713"/>
            </a:xfrm>
            <a:prstGeom prst="rect">
              <a:avLst/>
            </a:prstGeom>
            <a:noFill/>
          </p:spPr>
        </p:pic>
        <p:grpSp>
          <p:nvGrpSpPr>
            <p:cNvPr id="60" name="Group 59"/>
            <p:cNvGrpSpPr/>
            <p:nvPr/>
          </p:nvGrpSpPr>
          <p:grpSpPr>
            <a:xfrm>
              <a:off x="15087600" y="23774400"/>
              <a:ext cx="12496800" cy="4652665"/>
              <a:chOff x="15011400" y="23698200"/>
              <a:chExt cx="12496800" cy="4652665"/>
            </a:xfrm>
          </p:grpSpPr>
          <p:sp>
            <p:nvSpPr>
              <p:cNvPr id="47" name="TextBox 46"/>
              <p:cNvSpPr txBox="1"/>
              <p:nvPr/>
            </p:nvSpPr>
            <p:spPr>
              <a:xfrm>
                <a:off x="15011400" y="27889200"/>
                <a:ext cx="12496800" cy="461665"/>
              </a:xfrm>
              <a:prstGeom prst="rect">
                <a:avLst/>
              </a:prstGeom>
              <a:noFill/>
            </p:spPr>
            <p:txBody>
              <a:bodyPr wrap="square" rtlCol="0">
                <a:spAutoFit/>
              </a:bodyPr>
              <a:lstStyle/>
              <a:p>
                <a:pPr algn="ctr"/>
                <a:r>
                  <a:rPr lang="en-US" sz="2400" dirty="0" smtClean="0"/>
                  <a:t>Figure 8:  Examples of images used.</a:t>
                </a:r>
                <a:endParaRPr lang="en-US" sz="2400" dirty="0"/>
              </a:p>
            </p:txBody>
          </p:sp>
          <p:pic>
            <p:nvPicPr>
              <p:cNvPr id="2" name="Picture 2" descr="C:\Users\Joel\Documents\MATLAB\Visual Bits new\Pictures\airplanes\image_0005.jpg"/>
              <p:cNvPicPr>
                <a:picLocks noChangeAspect="1" noChangeArrowheads="1"/>
              </p:cNvPicPr>
              <p:nvPr/>
            </p:nvPicPr>
            <p:blipFill>
              <a:blip r:embed="rId6" cstate="print"/>
              <a:srcRect/>
              <a:stretch>
                <a:fillRect/>
              </a:stretch>
            </p:blipFill>
            <p:spPr bwMode="auto">
              <a:xfrm>
                <a:off x="15187613" y="25831800"/>
                <a:ext cx="3762375" cy="1676400"/>
              </a:xfrm>
              <a:prstGeom prst="rect">
                <a:avLst/>
              </a:prstGeom>
              <a:noFill/>
            </p:spPr>
          </p:pic>
          <p:pic>
            <p:nvPicPr>
              <p:cNvPr id="3" name="Picture 3" descr="C:\Users\Joel\Documents\MATLAB\Visual Bits new\Pictures\airplanes\image_0006.jpg"/>
              <p:cNvPicPr>
                <a:picLocks noChangeAspect="1" noChangeArrowheads="1"/>
              </p:cNvPicPr>
              <p:nvPr/>
            </p:nvPicPr>
            <p:blipFill>
              <a:blip r:embed="rId7" cstate="print"/>
              <a:srcRect/>
              <a:stretch>
                <a:fillRect/>
              </a:stretch>
            </p:blipFill>
            <p:spPr bwMode="auto">
              <a:xfrm>
                <a:off x="19126200" y="26670000"/>
                <a:ext cx="2279101" cy="852488"/>
              </a:xfrm>
              <a:prstGeom prst="rect">
                <a:avLst/>
              </a:prstGeom>
              <a:noFill/>
            </p:spPr>
          </p:pic>
          <p:pic>
            <p:nvPicPr>
              <p:cNvPr id="1028" name="Picture 4" descr="C:\Users\Joel\Documents\MATLAB\Visual Bits new\Pictures\airplanes\image_0007.jpg"/>
              <p:cNvPicPr>
                <a:picLocks noChangeAspect="1" noChangeArrowheads="1"/>
              </p:cNvPicPr>
              <p:nvPr/>
            </p:nvPicPr>
            <p:blipFill>
              <a:blip r:embed="rId8" cstate="print"/>
              <a:srcRect/>
              <a:stretch>
                <a:fillRect/>
              </a:stretch>
            </p:blipFill>
            <p:spPr bwMode="auto">
              <a:xfrm>
                <a:off x="16840200" y="26670000"/>
                <a:ext cx="2471738" cy="935594"/>
              </a:xfrm>
              <a:prstGeom prst="rect">
                <a:avLst/>
              </a:prstGeom>
              <a:noFill/>
            </p:spPr>
          </p:pic>
          <p:pic>
            <p:nvPicPr>
              <p:cNvPr id="1029" name="Picture 5" descr="C:\Users\Joel\Documents\MATLAB\Visual Bits new\Pictures\airplanes\image_0008.jpg"/>
              <p:cNvPicPr>
                <a:picLocks noChangeAspect="1" noChangeArrowheads="1"/>
              </p:cNvPicPr>
              <p:nvPr/>
            </p:nvPicPr>
            <p:blipFill>
              <a:blip r:embed="rId9" cstate="print"/>
              <a:srcRect/>
              <a:stretch>
                <a:fillRect/>
              </a:stretch>
            </p:blipFill>
            <p:spPr bwMode="auto">
              <a:xfrm>
                <a:off x="19050000" y="25146000"/>
                <a:ext cx="2566988" cy="968307"/>
              </a:xfrm>
              <a:prstGeom prst="rect">
                <a:avLst/>
              </a:prstGeom>
              <a:noFill/>
            </p:spPr>
          </p:pic>
          <p:pic>
            <p:nvPicPr>
              <p:cNvPr id="1030" name="Picture 6" descr="C:\Users\Joel\Documents\MATLAB\Visual Bits new\Pictures\airplanes\image_0009.jpg"/>
              <p:cNvPicPr>
                <a:picLocks noChangeAspect="1" noChangeArrowheads="1"/>
              </p:cNvPicPr>
              <p:nvPr/>
            </p:nvPicPr>
            <p:blipFill>
              <a:blip r:embed="rId10" cstate="print"/>
              <a:srcRect/>
              <a:stretch>
                <a:fillRect/>
              </a:stretch>
            </p:blipFill>
            <p:spPr bwMode="auto">
              <a:xfrm>
                <a:off x="15392400" y="25069800"/>
                <a:ext cx="2247900" cy="923245"/>
              </a:xfrm>
              <a:prstGeom prst="rect">
                <a:avLst/>
              </a:prstGeom>
              <a:noFill/>
            </p:spPr>
          </p:pic>
          <p:pic>
            <p:nvPicPr>
              <p:cNvPr id="1031" name="Picture 7" descr="C:\Users\Joel\Documents\MATLAB\Visual Bits new\Pictures\airplanes\image_0001.jpg"/>
              <p:cNvPicPr>
                <a:picLocks noChangeAspect="1" noChangeArrowheads="1"/>
              </p:cNvPicPr>
              <p:nvPr/>
            </p:nvPicPr>
            <p:blipFill>
              <a:blip r:embed="rId11" cstate="print"/>
              <a:srcRect/>
              <a:stretch>
                <a:fillRect/>
              </a:stretch>
            </p:blipFill>
            <p:spPr bwMode="auto">
              <a:xfrm>
                <a:off x="17221200" y="25222200"/>
                <a:ext cx="2265324" cy="933450"/>
              </a:xfrm>
              <a:prstGeom prst="rect">
                <a:avLst/>
              </a:prstGeom>
              <a:noFill/>
            </p:spPr>
          </p:pic>
          <p:pic>
            <p:nvPicPr>
              <p:cNvPr id="1032" name="Picture 8" descr="C:\Users\Joel\Documents\MATLAB\Visual Bits new\Pictures\airplanes\image_0002.jpg"/>
              <p:cNvPicPr>
                <a:picLocks noChangeAspect="1" noChangeArrowheads="1"/>
              </p:cNvPicPr>
              <p:nvPr/>
            </p:nvPicPr>
            <p:blipFill>
              <a:blip r:embed="rId12" cstate="print"/>
              <a:srcRect/>
              <a:stretch>
                <a:fillRect/>
              </a:stretch>
            </p:blipFill>
            <p:spPr bwMode="auto">
              <a:xfrm>
                <a:off x="18364200" y="25831800"/>
                <a:ext cx="2595562" cy="1190981"/>
              </a:xfrm>
              <a:prstGeom prst="rect">
                <a:avLst/>
              </a:prstGeom>
              <a:noFill/>
            </p:spPr>
          </p:pic>
          <p:pic>
            <p:nvPicPr>
              <p:cNvPr id="1033" name="Picture 9" descr="C:\Users\Joel\Documents\MATLAB\Visual Bits new\Pictures\airplanes\image_0003.jpg"/>
              <p:cNvPicPr>
                <a:picLocks noChangeAspect="1" noChangeArrowheads="1"/>
              </p:cNvPicPr>
              <p:nvPr/>
            </p:nvPicPr>
            <p:blipFill>
              <a:blip r:embed="rId13" cstate="print"/>
              <a:srcRect/>
              <a:stretch>
                <a:fillRect/>
              </a:stretch>
            </p:blipFill>
            <p:spPr bwMode="auto">
              <a:xfrm>
                <a:off x="15316200" y="24155400"/>
                <a:ext cx="2938462" cy="1233705"/>
              </a:xfrm>
              <a:prstGeom prst="rect">
                <a:avLst/>
              </a:prstGeom>
              <a:noFill/>
            </p:spPr>
          </p:pic>
          <p:pic>
            <p:nvPicPr>
              <p:cNvPr id="1034" name="Picture 10" descr="C:\Users\Joel\Documents\MATLAB\Visual Bits new\Pictures\airplanes\image_0004.jpg"/>
              <p:cNvPicPr>
                <a:picLocks noChangeAspect="1" noChangeArrowheads="1"/>
              </p:cNvPicPr>
              <p:nvPr/>
            </p:nvPicPr>
            <p:blipFill>
              <a:blip r:embed="rId14" cstate="print"/>
              <a:srcRect/>
              <a:stretch>
                <a:fillRect/>
              </a:stretch>
            </p:blipFill>
            <p:spPr bwMode="auto">
              <a:xfrm>
                <a:off x="17830800" y="24307800"/>
                <a:ext cx="2557462" cy="1106281"/>
              </a:xfrm>
              <a:prstGeom prst="rect">
                <a:avLst/>
              </a:prstGeom>
              <a:noFill/>
            </p:spPr>
          </p:pic>
          <p:pic>
            <p:nvPicPr>
              <p:cNvPr id="1038" name="Picture 14" descr="C:\Users\Joel\Documents\MATLAB\Visual Bits new\Pictures\car_side\image_0002.jpg"/>
              <p:cNvPicPr>
                <a:picLocks noChangeAspect="1" noChangeArrowheads="1"/>
              </p:cNvPicPr>
              <p:nvPr/>
            </p:nvPicPr>
            <p:blipFill>
              <a:blip r:embed="rId15" cstate="print"/>
              <a:srcRect/>
              <a:stretch>
                <a:fillRect/>
              </a:stretch>
            </p:blipFill>
            <p:spPr bwMode="auto">
              <a:xfrm>
                <a:off x="21869400" y="23850600"/>
                <a:ext cx="2219325" cy="1457357"/>
              </a:xfrm>
              <a:prstGeom prst="rect">
                <a:avLst/>
              </a:prstGeom>
              <a:noFill/>
            </p:spPr>
          </p:pic>
          <p:pic>
            <p:nvPicPr>
              <p:cNvPr id="1039" name="Picture 15" descr="C:\Users\Joel\Documents\MATLAB\Visual Bits new\Pictures\car_side\image_0003.jpg"/>
              <p:cNvPicPr>
                <a:picLocks noChangeAspect="1" noChangeArrowheads="1"/>
              </p:cNvPicPr>
              <p:nvPr/>
            </p:nvPicPr>
            <p:blipFill>
              <a:blip r:embed="rId16" cstate="print"/>
              <a:srcRect/>
              <a:stretch>
                <a:fillRect/>
              </a:stretch>
            </p:blipFill>
            <p:spPr bwMode="auto">
              <a:xfrm>
                <a:off x="22021800" y="25984200"/>
                <a:ext cx="2219325" cy="1457357"/>
              </a:xfrm>
              <a:prstGeom prst="rect">
                <a:avLst/>
              </a:prstGeom>
              <a:noFill/>
            </p:spPr>
          </p:pic>
          <p:pic>
            <p:nvPicPr>
              <p:cNvPr id="1040" name="Picture 16" descr="C:\Users\Joel\Documents\MATLAB\Visual Bits new\Pictures\car_side\image_0001.jpg"/>
              <p:cNvPicPr>
                <a:picLocks noChangeAspect="1" noChangeArrowheads="1"/>
              </p:cNvPicPr>
              <p:nvPr/>
            </p:nvPicPr>
            <p:blipFill>
              <a:blip r:embed="rId17" cstate="print"/>
              <a:srcRect/>
              <a:stretch>
                <a:fillRect/>
              </a:stretch>
            </p:blipFill>
            <p:spPr bwMode="auto">
              <a:xfrm>
                <a:off x="24536400" y="26136600"/>
                <a:ext cx="2219325" cy="1457357"/>
              </a:xfrm>
              <a:prstGeom prst="rect">
                <a:avLst/>
              </a:prstGeom>
              <a:noFill/>
            </p:spPr>
          </p:pic>
          <p:pic>
            <p:nvPicPr>
              <p:cNvPr id="1042" name="Picture 18" descr="C:\Users\Joel\Documents\MATLAB\Visual Bits new\Pictures\elephant\image_0001.jpg"/>
              <p:cNvPicPr>
                <a:picLocks noChangeAspect="1" noChangeArrowheads="1"/>
              </p:cNvPicPr>
              <p:nvPr/>
            </p:nvPicPr>
            <p:blipFill>
              <a:blip r:embed="rId18" cstate="print"/>
              <a:srcRect/>
              <a:stretch>
                <a:fillRect/>
              </a:stretch>
            </p:blipFill>
            <p:spPr bwMode="auto">
              <a:xfrm>
                <a:off x="22402800" y="24307800"/>
                <a:ext cx="2182284" cy="1636713"/>
              </a:xfrm>
              <a:prstGeom prst="rect">
                <a:avLst/>
              </a:prstGeom>
              <a:noFill/>
            </p:spPr>
          </p:pic>
          <p:pic>
            <p:nvPicPr>
              <p:cNvPr id="1043" name="Picture 19" descr="C:\Users\Joel\Documents\MATLAB\Visual Bits new\Pictures\faces_easy\image_0001.jpg"/>
              <p:cNvPicPr>
                <a:picLocks noChangeAspect="1" noChangeArrowheads="1"/>
              </p:cNvPicPr>
              <p:nvPr/>
            </p:nvPicPr>
            <p:blipFill>
              <a:blip r:embed="rId19" cstate="print"/>
              <a:srcRect/>
              <a:stretch>
                <a:fillRect/>
              </a:stretch>
            </p:blipFill>
            <p:spPr bwMode="auto">
              <a:xfrm>
                <a:off x="24003000" y="23698200"/>
                <a:ext cx="1575474" cy="1814512"/>
              </a:xfrm>
              <a:prstGeom prst="rect">
                <a:avLst/>
              </a:prstGeom>
              <a:noFill/>
            </p:spPr>
          </p:pic>
          <p:pic>
            <p:nvPicPr>
              <p:cNvPr id="1044" name="Picture 20" descr="C:\Users\Joel\Documents\MATLAB\Visual Bits new\Pictures\minaret\image_0002.jpg"/>
              <p:cNvPicPr>
                <a:picLocks noChangeAspect="1" noChangeArrowheads="1"/>
              </p:cNvPicPr>
              <p:nvPr/>
            </p:nvPicPr>
            <p:blipFill>
              <a:blip r:embed="rId20" cstate="print"/>
              <a:srcRect/>
              <a:stretch>
                <a:fillRect/>
              </a:stretch>
            </p:blipFill>
            <p:spPr bwMode="auto">
              <a:xfrm>
                <a:off x="25831800" y="24231600"/>
                <a:ext cx="1462088" cy="2129254"/>
              </a:xfrm>
              <a:prstGeom prst="rect">
                <a:avLst/>
              </a:prstGeom>
              <a:noFill/>
            </p:spPr>
          </p:pic>
          <p:pic>
            <p:nvPicPr>
              <p:cNvPr id="1045" name="Picture 21" descr="C:\Users\Joel\Documents\MATLAB\Visual Bits new\Pictures\rhino\image_0001.jpg"/>
              <p:cNvPicPr>
                <a:picLocks noChangeAspect="1" noChangeArrowheads="1"/>
              </p:cNvPicPr>
              <p:nvPr/>
            </p:nvPicPr>
            <p:blipFill>
              <a:blip r:embed="rId21" cstate="print"/>
              <a:srcRect/>
              <a:stretch>
                <a:fillRect/>
              </a:stretch>
            </p:blipFill>
            <p:spPr bwMode="auto">
              <a:xfrm>
                <a:off x="23533100" y="26341389"/>
                <a:ext cx="1552014" cy="1319212"/>
              </a:xfrm>
              <a:prstGeom prst="rect">
                <a:avLst/>
              </a:prstGeom>
              <a:noFill/>
            </p:spPr>
          </p:pic>
        </p:grpSp>
      </p:grpSp>
      <p:graphicFrame>
        <p:nvGraphicFramePr>
          <p:cNvPr id="63" name="Table 62"/>
          <p:cNvGraphicFramePr>
            <a:graphicFrameLocks noGrp="1"/>
          </p:cNvGraphicFramePr>
          <p:nvPr/>
        </p:nvGraphicFramePr>
        <p:xfrm>
          <a:off x="30251400" y="18135600"/>
          <a:ext cx="10668000" cy="3596640"/>
        </p:xfrm>
        <a:graphic>
          <a:graphicData uri="http://schemas.openxmlformats.org/drawingml/2006/table">
            <a:tbl>
              <a:tblPr firstRow="1" bandRow="1">
                <a:tableStyleId>{5940675A-B579-460E-94D1-54222C63F5DA}</a:tableStyleId>
              </a:tblPr>
              <a:tblGrid>
                <a:gridCol w="5334000"/>
                <a:gridCol w="5334000"/>
              </a:tblGrid>
              <a:tr h="1198880">
                <a:tc>
                  <a:txBody>
                    <a:bodyPr/>
                    <a:lstStyle/>
                    <a:p>
                      <a:pPr algn="ctr"/>
                      <a:r>
                        <a:rPr lang="en-US" sz="4800" dirty="0" smtClean="0">
                          <a:solidFill>
                            <a:schemeClr val="bg1"/>
                          </a:solidFill>
                        </a:rPr>
                        <a:t>System</a:t>
                      </a:r>
                      <a:endParaRPr lang="en-US" sz="4800" dirty="0">
                        <a:solidFill>
                          <a:schemeClr val="bg1"/>
                        </a:solidFill>
                      </a:endParaRPr>
                    </a:p>
                  </a:txBody>
                  <a:tcPr>
                    <a:solidFill>
                      <a:srgbClr val="BC9A00"/>
                    </a:solidFill>
                  </a:tcPr>
                </a:tc>
                <a:tc>
                  <a:txBody>
                    <a:bodyPr/>
                    <a:lstStyle/>
                    <a:p>
                      <a:pPr algn="ctr"/>
                      <a:r>
                        <a:rPr lang="en-US" sz="4800" dirty="0" smtClean="0">
                          <a:solidFill>
                            <a:schemeClr val="bg1"/>
                          </a:solidFill>
                        </a:rPr>
                        <a:t>Accuracy</a:t>
                      </a:r>
                      <a:endParaRPr lang="en-US" sz="4800" dirty="0">
                        <a:solidFill>
                          <a:schemeClr val="bg1"/>
                        </a:solidFill>
                      </a:endParaRPr>
                    </a:p>
                  </a:txBody>
                  <a:tcPr>
                    <a:solidFill>
                      <a:srgbClr val="BC9A00"/>
                    </a:solidFill>
                  </a:tcPr>
                </a:tc>
              </a:tr>
              <a:tr h="1198880">
                <a:tc>
                  <a:txBody>
                    <a:bodyPr/>
                    <a:lstStyle/>
                    <a:p>
                      <a:pPr algn="ctr"/>
                      <a:r>
                        <a:rPr lang="en-US" sz="4800" dirty="0" smtClean="0"/>
                        <a:t>Visual Bits</a:t>
                      </a:r>
                      <a:endParaRPr lang="en-US" sz="4800" dirty="0"/>
                    </a:p>
                  </a:txBody>
                  <a:tcPr/>
                </a:tc>
                <a:tc>
                  <a:txBody>
                    <a:bodyPr/>
                    <a:lstStyle/>
                    <a:p>
                      <a:pPr algn="ctr"/>
                      <a:r>
                        <a:rPr lang="en-US" sz="4800" dirty="0" smtClean="0"/>
                        <a:t>89%</a:t>
                      </a:r>
                      <a:endParaRPr lang="en-US" sz="4800" dirty="0"/>
                    </a:p>
                  </a:txBody>
                  <a:tcPr/>
                </a:tc>
              </a:tr>
              <a:tr h="1198880">
                <a:tc>
                  <a:txBody>
                    <a:bodyPr/>
                    <a:lstStyle/>
                    <a:p>
                      <a:pPr algn="ctr"/>
                      <a:r>
                        <a:rPr lang="en-US" sz="4800" dirty="0" smtClean="0"/>
                        <a:t>K-means</a:t>
                      </a:r>
                      <a:endParaRPr lang="en-US" sz="4800" dirty="0"/>
                    </a:p>
                  </a:txBody>
                  <a:tcPr/>
                </a:tc>
                <a:tc>
                  <a:txBody>
                    <a:bodyPr/>
                    <a:lstStyle/>
                    <a:p>
                      <a:pPr algn="ctr"/>
                      <a:r>
                        <a:rPr lang="en-US" sz="4800" dirty="0" smtClean="0"/>
                        <a:t>86%</a:t>
                      </a:r>
                      <a:endParaRPr lang="en-US" sz="4800" dirty="0"/>
                    </a:p>
                  </a:txBody>
                  <a:tcPr/>
                </a:tc>
              </a:tr>
            </a:tbl>
          </a:graphicData>
        </a:graphic>
      </p:graphicFrame>
      <p:sp>
        <p:nvSpPr>
          <p:cNvPr id="64" name="TextBox 63"/>
          <p:cNvSpPr txBox="1"/>
          <p:nvPr/>
        </p:nvSpPr>
        <p:spPr>
          <a:xfrm>
            <a:off x="29337000" y="21869400"/>
            <a:ext cx="12496800" cy="461665"/>
          </a:xfrm>
          <a:prstGeom prst="rect">
            <a:avLst/>
          </a:prstGeom>
          <a:noFill/>
        </p:spPr>
        <p:txBody>
          <a:bodyPr wrap="square" rtlCol="0">
            <a:spAutoFit/>
          </a:bodyPr>
          <a:lstStyle/>
          <a:p>
            <a:pPr algn="ctr"/>
            <a:r>
              <a:rPr lang="en-US" sz="2400" dirty="0" smtClean="0"/>
              <a:t>Table 1: Results.</a:t>
            </a:r>
            <a:endParaRPr lang="en-US" sz="2400" dirty="0"/>
          </a:p>
        </p:txBody>
      </p:sp>
      <p:pic>
        <p:nvPicPr>
          <p:cNvPr id="6" name="Picture 2" descr="C:\Users\Joel\Desktop\nsf.jpg"/>
          <p:cNvPicPr>
            <a:picLocks noChangeAspect="1" noChangeArrowheads="1"/>
          </p:cNvPicPr>
          <p:nvPr/>
        </p:nvPicPr>
        <p:blipFill>
          <a:blip r:embed="rId22" cstate="print"/>
          <a:srcRect/>
          <a:stretch>
            <a:fillRect/>
          </a:stretch>
        </p:blipFill>
        <p:spPr bwMode="auto">
          <a:xfrm>
            <a:off x="39700199" y="0"/>
            <a:ext cx="4191002" cy="4191000"/>
          </a:xfrm>
          <a:prstGeom prst="rect">
            <a:avLst/>
          </a:prstGeom>
          <a:noFill/>
        </p:spPr>
      </p:pic>
      <p:pic>
        <p:nvPicPr>
          <p:cNvPr id="66" name="Picture 60" descr="zzz"/>
          <p:cNvPicPr>
            <a:picLocks noChangeAspect="1" noChangeArrowheads="1"/>
          </p:cNvPicPr>
          <p:nvPr/>
        </p:nvPicPr>
        <p:blipFill>
          <a:blip r:embed="rId23" cstate="print"/>
          <a:srcRect t="15569" r="33670" b="11090"/>
          <a:stretch>
            <a:fillRect/>
          </a:stretch>
        </p:blipFill>
        <p:spPr bwMode="auto">
          <a:xfrm>
            <a:off x="16840200" y="13868400"/>
            <a:ext cx="9372600" cy="7714074"/>
          </a:xfrm>
          <a:prstGeom prst="rect">
            <a:avLst/>
          </a:prstGeom>
          <a:noFill/>
        </p:spPr>
      </p:pic>
      <p:grpSp>
        <p:nvGrpSpPr>
          <p:cNvPr id="111" name="Group 110"/>
          <p:cNvGrpSpPr/>
          <p:nvPr/>
        </p:nvGrpSpPr>
        <p:grpSpPr>
          <a:xfrm>
            <a:off x="15316200" y="5181600"/>
            <a:ext cx="12496800" cy="7776865"/>
            <a:chOff x="15316200" y="4953000"/>
            <a:chExt cx="12496800" cy="7776865"/>
          </a:xfrm>
        </p:grpSpPr>
        <p:grpSp>
          <p:nvGrpSpPr>
            <p:cNvPr id="65" name="Group 64"/>
            <p:cNvGrpSpPr/>
            <p:nvPr/>
          </p:nvGrpSpPr>
          <p:grpSpPr>
            <a:xfrm>
              <a:off x="15316200" y="9448800"/>
              <a:ext cx="12496800" cy="3281065"/>
              <a:chOff x="15316200" y="9448800"/>
              <a:chExt cx="12496800" cy="3281065"/>
            </a:xfrm>
          </p:grpSpPr>
          <p:sp>
            <p:nvSpPr>
              <p:cNvPr id="34" name="Right Arrow 33"/>
              <p:cNvSpPr/>
              <p:nvPr/>
            </p:nvSpPr>
            <p:spPr>
              <a:xfrm>
                <a:off x="18364200" y="10439400"/>
                <a:ext cx="1295400" cy="457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4765000" y="10210800"/>
                <a:ext cx="2667000" cy="830997"/>
              </a:xfrm>
              <a:prstGeom prst="rect">
                <a:avLst/>
              </a:prstGeom>
              <a:noFill/>
              <a:ln>
                <a:solidFill>
                  <a:schemeClr val="tx1"/>
                </a:solidFill>
              </a:ln>
            </p:spPr>
            <p:txBody>
              <a:bodyPr wrap="square" rtlCol="0">
                <a:spAutoFit/>
              </a:bodyPr>
              <a:lstStyle/>
              <a:p>
                <a:pPr algn="ctr"/>
                <a:r>
                  <a:rPr lang="en-US" sz="4800" dirty="0" smtClean="0"/>
                  <a:t>Model</a:t>
                </a:r>
                <a:endParaRPr lang="en-US" sz="4800" dirty="0"/>
              </a:p>
            </p:txBody>
          </p:sp>
          <p:sp>
            <p:nvSpPr>
              <p:cNvPr id="36" name="Right Arrow 35"/>
              <p:cNvSpPr/>
              <p:nvPr/>
            </p:nvSpPr>
            <p:spPr>
              <a:xfrm>
                <a:off x="23164800" y="10439400"/>
                <a:ext cx="1295400" cy="457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0116800" y="9448800"/>
                <a:ext cx="2667000" cy="2308324"/>
              </a:xfrm>
              <a:prstGeom prst="rect">
                <a:avLst/>
              </a:prstGeom>
              <a:noFill/>
              <a:ln>
                <a:solidFill>
                  <a:schemeClr val="tx1"/>
                </a:solidFill>
              </a:ln>
            </p:spPr>
            <p:txBody>
              <a:bodyPr wrap="square" rtlCol="0">
                <a:spAutoFit/>
              </a:bodyPr>
              <a:lstStyle/>
              <a:p>
                <a:pPr algn="ctr"/>
                <a:r>
                  <a:rPr lang="en-US" sz="4800" dirty="0" smtClean="0"/>
                  <a:t>Support Vector Machine</a:t>
                </a:r>
                <a:endParaRPr lang="en-US" sz="4800" dirty="0"/>
              </a:p>
            </p:txBody>
          </p:sp>
          <p:sp>
            <p:nvSpPr>
              <p:cNvPr id="44" name="TextBox 43"/>
              <p:cNvSpPr txBox="1"/>
              <p:nvPr/>
            </p:nvSpPr>
            <p:spPr>
              <a:xfrm>
                <a:off x="15316200" y="12268200"/>
                <a:ext cx="12496800" cy="461665"/>
              </a:xfrm>
              <a:prstGeom prst="rect">
                <a:avLst/>
              </a:prstGeom>
              <a:noFill/>
            </p:spPr>
            <p:txBody>
              <a:bodyPr wrap="square" rtlCol="0">
                <a:spAutoFit/>
              </a:bodyPr>
              <a:lstStyle/>
              <a:p>
                <a:pPr algn="ctr"/>
                <a:r>
                  <a:rPr lang="en-US" sz="2400" dirty="0" smtClean="0"/>
                  <a:t>Figure 6: Training using visual bits.</a:t>
                </a:r>
                <a:endParaRPr lang="en-US" sz="2400" dirty="0"/>
              </a:p>
            </p:txBody>
          </p:sp>
        </p:grpSp>
        <p:grpSp>
          <p:nvGrpSpPr>
            <p:cNvPr id="98" name="Group 97"/>
            <p:cNvGrpSpPr/>
            <p:nvPr/>
          </p:nvGrpSpPr>
          <p:grpSpPr>
            <a:xfrm>
              <a:off x="15925800" y="4953000"/>
              <a:ext cx="2767263" cy="7540526"/>
              <a:chOff x="24155400" y="14706600"/>
              <a:chExt cx="2767263" cy="7540526"/>
            </a:xfrm>
          </p:grpSpPr>
          <p:grpSp>
            <p:nvGrpSpPr>
              <p:cNvPr id="99" name="Group 50"/>
              <p:cNvGrpSpPr/>
              <p:nvPr/>
            </p:nvGrpSpPr>
            <p:grpSpPr>
              <a:xfrm>
                <a:off x="24155400" y="14706600"/>
                <a:ext cx="1167063" cy="7540526"/>
                <a:chOff x="25679400" y="14630400"/>
                <a:chExt cx="1167063" cy="7540526"/>
              </a:xfrm>
            </p:grpSpPr>
            <p:sp>
              <p:nvSpPr>
                <p:cNvPr id="109" name="TextBox 108"/>
                <p:cNvSpPr txBox="1"/>
                <p:nvPr/>
              </p:nvSpPr>
              <p:spPr>
                <a:xfrm>
                  <a:off x="25755600" y="14630400"/>
                  <a:ext cx="1090863" cy="7540526"/>
                </a:xfrm>
                <a:prstGeom prst="rect">
                  <a:avLst/>
                </a:prstGeom>
                <a:noFill/>
              </p:spPr>
              <p:txBody>
                <a:bodyPr wrap="square" rtlCol="0">
                  <a:spAutoFit/>
                </a:bodyPr>
                <a:lstStyle/>
                <a:p>
                  <a:endParaRPr lang="en-US" sz="9600" dirty="0" smtClean="0"/>
                </a:p>
                <a:p>
                  <a:endParaRPr lang="en-US" sz="9600" dirty="0" smtClean="0"/>
                </a:p>
                <a:p>
                  <a:endParaRPr lang="en-US" sz="9600" dirty="0" smtClean="0"/>
                </a:p>
                <a:p>
                  <a:r>
                    <a:rPr lang="en-US" sz="2800" dirty="0" smtClean="0"/>
                    <a:t>1</a:t>
                  </a:r>
                </a:p>
                <a:p>
                  <a:r>
                    <a:rPr lang="en-US" sz="2800" dirty="0" smtClean="0"/>
                    <a:t>1</a:t>
                  </a:r>
                </a:p>
                <a:p>
                  <a:r>
                    <a:rPr lang="en-US" sz="2800" dirty="0" smtClean="0"/>
                    <a:t>0</a:t>
                  </a:r>
                </a:p>
                <a:p>
                  <a:r>
                    <a:rPr lang="en-US" sz="2800" dirty="0" smtClean="0"/>
                    <a:t>1</a:t>
                  </a:r>
                </a:p>
                <a:p>
                  <a:r>
                    <a:rPr lang="en-US" sz="2800" dirty="0" smtClean="0"/>
                    <a:t>1</a:t>
                  </a:r>
                </a:p>
                <a:p>
                  <a:r>
                    <a:rPr lang="en-US" sz="2800" dirty="0" smtClean="0"/>
                    <a:t>1</a:t>
                  </a:r>
                </a:p>
                <a:p>
                  <a:r>
                    <a:rPr lang="en-US" sz="2800" dirty="0" smtClean="0"/>
                    <a:t>5</a:t>
                  </a:r>
                  <a:endParaRPr lang="en-US" sz="2800" dirty="0"/>
                </a:p>
              </p:txBody>
            </p:sp>
            <p:cxnSp>
              <p:nvCxnSpPr>
                <p:cNvPr id="110" name="Straight Connector 109"/>
                <p:cNvCxnSpPr/>
                <p:nvPr/>
              </p:nvCxnSpPr>
              <p:spPr>
                <a:xfrm>
                  <a:off x="25679400" y="21640800"/>
                  <a:ext cx="4572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0" name="Group 51"/>
              <p:cNvGrpSpPr/>
              <p:nvPr/>
            </p:nvGrpSpPr>
            <p:grpSpPr>
              <a:xfrm>
                <a:off x="24688800" y="14706600"/>
                <a:ext cx="1167063" cy="7540526"/>
                <a:chOff x="25679400" y="14630400"/>
                <a:chExt cx="1167063" cy="7540526"/>
              </a:xfrm>
            </p:grpSpPr>
            <p:sp>
              <p:nvSpPr>
                <p:cNvPr id="107" name="TextBox 106"/>
                <p:cNvSpPr txBox="1"/>
                <p:nvPr/>
              </p:nvSpPr>
              <p:spPr>
                <a:xfrm>
                  <a:off x="25755600" y="14630400"/>
                  <a:ext cx="1090863" cy="7540526"/>
                </a:xfrm>
                <a:prstGeom prst="rect">
                  <a:avLst/>
                </a:prstGeom>
                <a:noFill/>
              </p:spPr>
              <p:txBody>
                <a:bodyPr wrap="square" rtlCol="0">
                  <a:spAutoFit/>
                </a:bodyPr>
                <a:lstStyle/>
                <a:p>
                  <a:endParaRPr lang="en-US" sz="9600" dirty="0" smtClean="0"/>
                </a:p>
                <a:p>
                  <a:endParaRPr lang="en-US" sz="9600" dirty="0" smtClean="0"/>
                </a:p>
                <a:p>
                  <a:endParaRPr lang="en-US" sz="9600" dirty="0" smtClean="0"/>
                </a:p>
                <a:p>
                  <a:r>
                    <a:rPr lang="en-US" sz="2800" dirty="0" smtClean="0"/>
                    <a:t>0</a:t>
                  </a:r>
                </a:p>
                <a:p>
                  <a:r>
                    <a:rPr lang="en-US" sz="2800" dirty="0" smtClean="0"/>
                    <a:t>0</a:t>
                  </a:r>
                </a:p>
                <a:p>
                  <a:r>
                    <a:rPr lang="en-US" sz="2800" dirty="0" smtClean="0"/>
                    <a:t>0</a:t>
                  </a:r>
                </a:p>
                <a:p>
                  <a:r>
                    <a:rPr lang="en-US" sz="2800" dirty="0" smtClean="0"/>
                    <a:t>1</a:t>
                  </a:r>
                </a:p>
                <a:p>
                  <a:r>
                    <a:rPr lang="en-US" sz="2800" dirty="0" smtClean="0"/>
                    <a:t>1</a:t>
                  </a:r>
                </a:p>
                <a:p>
                  <a:r>
                    <a:rPr lang="en-US" sz="2800" dirty="0" smtClean="0"/>
                    <a:t>0</a:t>
                  </a:r>
                </a:p>
                <a:p>
                  <a:r>
                    <a:rPr lang="en-US" sz="2800" dirty="0" smtClean="0"/>
                    <a:t>2</a:t>
                  </a:r>
                  <a:endParaRPr lang="en-US" sz="2800" dirty="0"/>
                </a:p>
              </p:txBody>
            </p:sp>
            <p:cxnSp>
              <p:nvCxnSpPr>
                <p:cNvPr id="108" name="Straight Connector 107"/>
                <p:cNvCxnSpPr/>
                <p:nvPr/>
              </p:nvCxnSpPr>
              <p:spPr>
                <a:xfrm>
                  <a:off x="25679400" y="21640800"/>
                  <a:ext cx="4572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57"/>
              <p:cNvGrpSpPr/>
              <p:nvPr/>
            </p:nvGrpSpPr>
            <p:grpSpPr>
              <a:xfrm>
                <a:off x="25222200" y="14706600"/>
                <a:ext cx="1167063" cy="7540526"/>
                <a:chOff x="25679400" y="14630400"/>
                <a:chExt cx="1167063" cy="7540526"/>
              </a:xfrm>
            </p:grpSpPr>
            <p:sp>
              <p:nvSpPr>
                <p:cNvPr id="105" name="TextBox 104"/>
                <p:cNvSpPr txBox="1"/>
                <p:nvPr/>
              </p:nvSpPr>
              <p:spPr>
                <a:xfrm>
                  <a:off x="25755600" y="14630400"/>
                  <a:ext cx="1090863" cy="7540526"/>
                </a:xfrm>
                <a:prstGeom prst="rect">
                  <a:avLst/>
                </a:prstGeom>
                <a:noFill/>
              </p:spPr>
              <p:txBody>
                <a:bodyPr wrap="square" rtlCol="0">
                  <a:spAutoFit/>
                </a:bodyPr>
                <a:lstStyle/>
                <a:p>
                  <a:endParaRPr lang="en-US" sz="9600" dirty="0" smtClean="0"/>
                </a:p>
                <a:p>
                  <a:endParaRPr lang="en-US" sz="9600" dirty="0" smtClean="0"/>
                </a:p>
                <a:p>
                  <a:endParaRPr lang="en-US" sz="9600" dirty="0" smtClean="0"/>
                </a:p>
                <a:p>
                  <a:r>
                    <a:rPr lang="en-US" sz="2800" dirty="0" smtClean="0"/>
                    <a:t>1</a:t>
                  </a:r>
                </a:p>
                <a:p>
                  <a:r>
                    <a:rPr lang="en-US" sz="2800" dirty="0" smtClean="0"/>
                    <a:t>1</a:t>
                  </a:r>
                </a:p>
                <a:p>
                  <a:r>
                    <a:rPr lang="en-US" sz="2800" dirty="0" smtClean="0"/>
                    <a:t>1</a:t>
                  </a:r>
                </a:p>
                <a:p>
                  <a:r>
                    <a:rPr lang="en-US" sz="2800" dirty="0" smtClean="0"/>
                    <a:t>1</a:t>
                  </a:r>
                </a:p>
                <a:p>
                  <a:r>
                    <a:rPr lang="en-US" sz="2800" dirty="0" smtClean="0"/>
                    <a:t>1</a:t>
                  </a:r>
                </a:p>
                <a:p>
                  <a:r>
                    <a:rPr lang="en-US" sz="2800" dirty="0" smtClean="0"/>
                    <a:t>0</a:t>
                  </a:r>
                </a:p>
                <a:p>
                  <a:r>
                    <a:rPr lang="en-US" sz="2800" dirty="0" smtClean="0"/>
                    <a:t>5</a:t>
                  </a:r>
                  <a:endParaRPr lang="en-US" sz="2800" dirty="0"/>
                </a:p>
              </p:txBody>
            </p:sp>
            <p:cxnSp>
              <p:nvCxnSpPr>
                <p:cNvPr id="106" name="Straight Connector 105"/>
                <p:cNvCxnSpPr/>
                <p:nvPr/>
              </p:nvCxnSpPr>
              <p:spPr>
                <a:xfrm>
                  <a:off x="25679400" y="21640800"/>
                  <a:ext cx="4572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 60"/>
              <p:cNvGrpSpPr/>
              <p:nvPr/>
            </p:nvGrpSpPr>
            <p:grpSpPr>
              <a:xfrm>
                <a:off x="25755600" y="14706600"/>
                <a:ext cx="1167063" cy="7540526"/>
                <a:chOff x="25679400" y="14630400"/>
                <a:chExt cx="1167063" cy="7540526"/>
              </a:xfrm>
            </p:grpSpPr>
            <p:sp>
              <p:nvSpPr>
                <p:cNvPr id="103" name="TextBox 102"/>
                <p:cNvSpPr txBox="1"/>
                <p:nvPr/>
              </p:nvSpPr>
              <p:spPr>
                <a:xfrm>
                  <a:off x="25755600" y="14630400"/>
                  <a:ext cx="1090863" cy="7540526"/>
                </a:xfrm>
                <a:prstGeom prst="rect">
                  <a:avLst/>
                </a:prstGeom>
                <a:noFill/>
              </p:spPr>
              <p:txBody>
                <a:bodyPr wrap="square" rtlCol="0">
                  <a:spAutoFit/>
                </a:bodyPr>
                <a:lstStyle/>
                <a:p>
                  <a:endParaRPr lang="en-US" sz="9600" dirty="0" smtClean="0"/>
                </a:p>
                <a:p>
                  <a:endParaRPr lang="en-US" sz="9600" dirty="0" smtClean="0"/>
                </a:p>
                <a:p>
                  <a:endParaRPr lang="en-US" sz="9600" dirty="0" smtClean="0"/>
                </a:p>
                <a:p>
                  <a:r>
                    <a:rPr lang="en-US" sz="2800" dirty="0" smtClean="0"/>
                    <a:t>0</a:t>
                  </a:r>
                </a:p>
                <a:p>
                  <a:r>
                    <a:rPr lang="en-US" sz="2800" dirty="0" smtClean="0"/>
                    <a:t>1</a:t>
                  </a:r>
                </a:p>
                <a:p>
                  <a:r>
                    <a:rPr lang="en-US" sz="2800" dirty="0" smtClean="0"/>
                    <a:t>1</a:t>
                  </a:r>
                </a:p>
                <a:p>
                  <a:r>
                    <a:rPr lang="en-US" sz="2800" dirty="0" smtClean="0"/>
                    <a:t>1</a:t>
                  </a:r>
                </a:p>
                <a:p>
                  <a:r>
                    <a:rPr lang="en-US" sz="2800" dirty="0" smtClean="0"/>
                    <a:t>0</a:t>
                  </a:r>
                </a:p>
                <a:p>
                  <a:r>
                    <a:rPr lang="en-US" sz="2800" dirty="0" smtClean="0"/>
                    <a:t>0</a:t>
                  </a:r>
                </a:p>
                <a:p>
                  <a:r>
                    <a:rPr lang="en-US" sz="2800" dirty="0" smtClean="0"/>
                    <a:t>3</a:t>
                  </a:r>
                  <a:endParaRPr lang="en-US" sz="2800" dirty="0"/>
                </a:p>
              </p:txBody>
            </p:sp>
            <p:cxnSp>
              <p:nvCxnSpPr>
                <p:cNvPr id="104" name="Straight Connector 103"/>
                <p:cNvCxnSpPr/>
                <p:nvPr/>
              </p:nvCxnSpPr>
              <p:spPr>
                <a:xfrm>
                  <a:off x="25679400" y="21640800"/>
                  <a:ext cx="4572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12" name="TextBox 111"/>
          <p:cNvSpPr txBox="1"/>
          <p:nvPr/>
        </p:nvSpPr>
        <p:spPr>
          <a:xfrm>
            <a:off x="15544800" y="12115800"/>
            <a:ext cx="12192000" cy="1569660"/>
          </a:xfrm>
          <a:prstGeom prst="rect">
            <a:avLst/>
          </a:prstGeom>
          <a:noFill/>
        </p:spPr>
        <p:txBody>
          <a:bodyPr wrap="square" rtlCol="0">
            <a:spAutoFit/>
          </a:bodyPr>
          <a:lstStyle/>
          <a:p>
            <a:pPr algn="just"/>
            <a:endParaRPr lang="en-US" sz="4800" dirty="0"/>
          </a:p>
          <a:p>
            <a:pPr algn="just"/>
            <a:r>
              <a:rPr lang="en-US" sz="4800" dirty="0" smtClean="0"/>
              <a:t>6. Repeat for multiple categories</a:t>
            </a:r>
            <a:endParaRPr lang="en-US" sz="4800" dirty="0"/>
          </a:p>
        </p:txBody>
      </p:sp>
      <p:pic>
        <p:nvPicPr>
          <p:cNvPr id="10" name="Picture 3" descr="C:\Users\Joel\Desktop\cool.jpg"/>
          <p:cNvPicPr>
            <a:picLocks noChangeAspect="1" noChangeArrowheads="1"/>
          </p:cNvPicPr>
          <p:nvPr/>
        </p:nvPicPr>
        <p:blipFill>
          <a:blip r:embed="rId24" cstate="print"/>
          <a:srcRect/>
          <a:stretch>
            <a:fillRect/>
          </a:stretch>
        </p:blipFill>
        <p:spPr bwMode="auto">
          <a:xfrm>
            <a:off x="9067800" y="29946600"/>
            <a:ext cx="3886200" cy="1520296"/>
          </a:xfrm>
          <a:prstGeom prst="rect">
            <a:avLst/>
          </a:prstGeom>
          <a:noFill/>
        </p:spPr>
      </p:pic>
      <p:sp>
        <p:nvSpPr>
          <p:cNvPr id="115" name="TextBox 114"/>
          <p:cNvSpPr txBox="1"/>
          <p:nvPr/>
        </p:nvSpPr>
        <p:spPr>
          <a:xfrm>
            <a:off x="990600" y="31699200"/>
            <a:ext cx="7772400" cy="830997"/>
          </a:xfrm>
          <a:prstGeom prst="rect">
            <a:avLst/>
          </a:prstGeom>
          <a:noFill/>
        </p:spPr>
        <p:txBody>
          <a:bodyPr wrap="square" rtlCol="0">
            <a:spAutoFit/>
          </a:bodyPr>
          <a:lstStyle/>
          <a:p>
            <a:pPr algn="ctr"/>
            <a:r>
              <a:rPr lang="en-US" sz="2400" dirty="0" smtClean="0"/>
              <a:t>Figure 4: Find projection using </a:t>
            </a:r>
          </a:p>
          <a:p>
            <a:pPr algn="ctr"/>
            <a:r>
              <a:rPr lang="en-US" sz="2400" dirty="0" smtClean="0"/>
              <a:t>weights and SIFT descriptors.</a:t>
            </a:r>
            <a:endParaRPr lang="en-US" sz="2400" dirty="0"/>
          </a:p>
        </p:txBody>
      </p:sp>
      <p:grpSp>
        <p:nvGrpSpPr>
          <p:cNvPr id="116" name="Group 115"/>
          <p:cNvGrpSpPr/>
          <p:nvPr/>
        </p:nvGrpSpPr>
        <p:grpSpPr>
          <a:xfrm>
            <a:off x="4724400" y="23850600"/>
            <a:ext cx="5715000" cy="1971020"/>
            <a:chOff x="5334000" y="7848600"/>
            <a:chExt cx="5715000" cy="1971020"/>
          </a:xfrm>
        </p:grpSpPr>
        <p:grpSp>
          <p:nvGrpSpPr>
            <p:cNvPr id="117" name="Group 68"/>
            <p:cNvGrpSpPr/>
            <p:nvPr/>
          </p:nvGrpSpPr>
          <p:grpSpPr>
            <a:xfrm>
              <a:off x="5334000" y="8382000"/>
              <a:ext cx="1143000" cy="1437620"/>
              <a:chOff x="5334000" y="8382000"/>
              <a:chExt cx="1143000" cy="1437620"/>
            </a:xfrm>
          </p:grpSpPr>
          <p:sp>
            <p:nvSpPr>
              <p:cNvPr id="128" name="Rectangle 127"/>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-201.0</a:t>
                </a:r>
                <a:endParaRPr lang="en-US" sz="2800" dirty="0">
                  <a:solidFill>
                    <a:schemeClr val="tx1"/>
                  </a:solidFill>
                </a:endParaRPr>
              </a:p>
            </p:txBody>
          </p:sp>
          <p:sp>
            <p:nvSpPr>
              <p:cNvPr id="129" name="TextBox 128"/>
              <p:cNvSpPr txBox="1"/>
              <p:nvPr/>
            </p:nvSpPr>
            <p:spPr>
              <a:xfrm>
                <a:off x="5638800" y="9296400"/>
                <a:ext cx="457200" cy="523220"/>
              </a:xfrm>
              <a:prstGeom prst="rect">
                <a:avLst/>
              </a:prstGeom>
              <a:noFill/>
            </p:spPr>
            <p:txBody>
              <a:bodyPr wrap="square" rtlCol="0">
                <a:spAutoFit/>
              </a:bodyPr>
              <a:lstStyle/>
              <a:p>
                <a:r>
                  <a:rPr lang="en-US" sz="2800" dirty="0" smtClean="0"/>
                  <a:t>1</a:t>
                </a:r>
                <a:endParaRPr lang="en-US" sz="2800" dirty="0"/>
              </a:p>
            </p:txBody>
          </p:sp>
        </p:grpSp>
        <p:grpSp>
          <p:nvGrpSpPr>
            <p:cNvPr id="118" name="Group 69"/>
            <p:cNvGrpSpPr/>
            <p:nvPr/>
          </p:nvGrpSpPr>
          <p:grpSpPr>
            <a:xfrm>
              <a:off x="6400800" y="8382000"/>
              <a:ext cx="1143000" cy="1437620"/>
              <a:chOff x="5334000" y="8382000"/>
              <a:chExt cx="1143000" cy="1437620"/>
            </a:xfrm>
          </p:grpSpPr>
          <p:sp>
            <p:nvSpPr>
              <p:cNvPr id="126" name="Rectangle 125"/>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61.7</a:t>
                </a:r>
                <a:endParaRPr lang="en-US" sz="2800" dirty="0">
                  <a:solidFill>
                    <a:schemeClr val="tx1"/>
                  </a:solidFill>
                </a:endParaRPr>
              </a:p>
            </p:txBody>
          </p:sp>
          <p:sp>
            <p:nvSpPr>
              <p:cNvPr id="127" name="TextBox 126"/>
              <p:cNvSpPr txBox="1"/>
              <p:nvPr/>
            </p:nvSpPr>
            <p:spPr>
              <a:xfrm>
                <a:off x="5638800" y="9296400"/>
                <a:ext cx="457200" cy="523220"/>
              </a:xfrm>
              <a:prstGeom prst="rect">
                <a:avLst/>
              </a:prstGeom>
              <a:noFill/>
            </p:spPr>
            <p:txBody>
              <a:bodyPr wrap="square" rtlCol="0">
                <a:spAutoFit/>
              </a:bodyPr>
              <a:lstStyle/>
              <a:p>
                <a:r>
                  <a:rPr lang="en-US" sz="2800" dirty="0" smtClean="0"/>
                  <a:t>2</a:t>
                </a:r>
                <a:endParaRPr lang="en-US" sz="2800" dirty="0"/>
              </a:p>
            </p:txBody>
          </p:sp>
        </p:grpSp>
        <p:grpSp>
          <p:nvGrpSpPr>
            <p:cNvPr id="119" name="Group 72"/>
            <p:cNvGrpSpPr/>
            <p:nvPr/>
          </p:nvGrpSpPr>
          <p:grpSpPr>
            <a:xfrm>
              <a:off x="7543800" y="8382000"/>
              <a:ext cx="1143000" cy="1437620"/>
              <a:chOff x="5334000" y="8382000"/>
              <a:chExt cx="1143000" cy="1437620"/>
            </a:xfrm>
          </p:grpSpPr>
          <p:sp>
            <p:nvSpPr>
              <p:cNvPr id="124" name="Rectangle 123"/>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-50.0</a:t>
                </a:r>
                <a:endParaRPr lang="en-US" sz="2800" dirty="0">
                  <a:solidFill>
                    <a:schemeClr val="tx1"/>
                  </a:solidFill>
                </a:endParaRPr>
              </a:p>
            </p:txBody>
          </p:sp>
          <p:sp>
            <p:nvSpPr>
              <p:cNvPr id="125" name="TextBox 124"/>
              <p:cNvSpPr txBox="1"/>
              <p:nvPr/>
            </p:nvSpPr>
            <p:spPr>
              <a:xfrm>
                <a:off x="5638800" y="9296400"/>
                <a:ext cx="457200" cy="523220"/>
              </a:xfrm>
              <a:prstGeom prst="rect">
                <a:avLst/>
              </a:prstGeom>
              <a:noFill/>
            </p:spPr>
            <p:txBody>
              <a:bodyPr wrap="square" rtlCol="0">
                <a:spAutoFit/>
              </a:bodyPr>
              <a:lstStyle/>
              <a:p>
                <a:r>
                  <a:rPr lang="en-US" sz="2800" dirty="0" smtClean="0"/>
                  <a:t>3</a:t>
                </a:r>
                <a:endParaRPr lang="en-US" sz="2800" dirty="0"/>
              </a:p>
            </p:txBody>
          </p:sp>
        </p:grpSp>
        <p:grpSp>
          <p:nvGrpSpPr>
            <p:cNvPr id="120" name="Group 75"/>
            <p:cNvGrpSpPr/>
            <p:nvPr/>
          </p:nvGrpSpPr>
          <p:grpSpPr>
            <a:xfrm>
              <a:off x="9906000" y="8382000"/>
              <a:ext cx="1143000" cy="1437620"/>
              <a:chOff x="5334000" y="8382000"/>
              <a:chExt cx="1143000" cy="1437620"/>
            </a:xfrm>
          </p:grpSpPr>
          <p:sp>
            <p:nvSpPr>
              <p:cNvPr id="122" name="Rectangle 121"/>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-113.0</a:t>
                </a:r>
                <a:endParaRPr lang="en-US" sz="2800" dirty="0">
                  <a:solidFill>
                    <a:schemeClr val="tx1"/>
                  </a:solidFill>
                </a:endParaRPr>
              </a:p>
            </p:txBody>
          </p:sp>
          <p:sp>
            <p:nvSpPr>
              <p:cNvPr id="123" name="TextBox 122"/>
              <p:cNvSpPr txBox="1"/>
              <p:nvPr/>
            </p:nvSpPr>
            <p:spPr>
              <a:xfrm>
                <a:off x="5486400" y="9296400"/>
                <a:ext cx="914400" cy="523220"/>
              </a:xfrm>
              <a:prstGeom prst="rect">
                <a:avLst/>
              </a:prstGeom>
              <a:noFill/>
            </p:spPr>
            <p:txBody>
              <a:bodyPr wrap="square" rtlCol="0">
                <a:spAutoFit/>
              </a:bodyPr>
              <a:lstStyle/>
              <a:p>
                <a:r>
                  <a:rPr lang="en-US" sz="2800" dirty="0" smtClean="0"/>
                  <a:t>128</a:t>
                </a:r>
                <a:endParaRPr lang="en-US" sz="2800" dirty="0"/>
              </a:p>
            </p:txBody>
          </p:sp>
        </p:grpSp>
        <p:sp>
          <p:nvSpPr>
            <p:cNvPr id="121" name="TextBox 120"/>
            <p:cNvSpPr txBox="1"/>
            <p:nvPr/>
          </p:nvSpPr>
          <p:spPr>
            <a:xfrm>
              <a:off x="8763000" y="7848600"/>
              <a:ext cx="946093" cy="1415772"/>
            </a:xfrm>
            <a:prstGeom prst="rect">
              <a:avLst/>
            </a:prstGeom>
            <a:noFill/>
          </p:spPr>
          <p:txBody>
            <a:bodyPr wrap="none" rtlCol="0">
              <a:spAutoFit/>
            </a:bodyPr>
            <a:lstStyle/>
            <a:p>
              <a:r>
                <a:rPr lang="en-US" dirty="0" smtClean="0"/>
                <a:t>…</a:t>
              </a:r>
              <a:endParaRPr lang="en-US" dirty="0"/>
            </a:p>
          </p:txBody>
        </p:sp>
      </p:grpSp>
      <p:sp>
        <p:nvSpPr>
          <p:cNvPr id="130" name="TextBox 129"/>
          <p:cNvSpPr txBox="1"/>
          <p:nvPr/>
        </p:nvSpPr>
        <p:spPr>
          <a:xfrm>
            <a:off x="1371600" y="25755600"/>
            <a:ext cx="12496800" cy="461665"/>
          </a:xfrm>
          <a:prstGeom prst="rect">
            <a:avLst/>
          </a:prstGeom>
          <a:noFill/>
        </p:spPr>
        <p:txBody>
          <a:bodyPr wrap="square" rtlCol="0">
            <a:spAutoFit/>
          </a:bodyPr>
          <a:lstStyle/>
          <a:p>
            <a:pPr algn="ctr"/>
            <a:r>
              <a:rPr lang="en-US" sz="2400" dirty="0" smtClean="0"/>
              <a:t>Figure 3: Example of direct feature selection.</a:t>
            </a:r>
            <a:endParaRPr lang="en-US" sz="2400" dirty="0"/>
          </a:p>
        </p:txBody>
      </p:sp>
      <p:sp>
        <p:nvSpPr>
          <p:cNvPr id="131" name="TextBox 130"/>
          <p:cNvSpPr txBox="1"/>
          <p:nvPr/>
        </p:nvSpPr>
        <p:spPr>
          <a:xfrm>
            <a:off x="15392400" y="21564600"/>
            <a:ext cx="12496800" cy="461665"/>
          </a:xfrm>
          <a:prstGeom prst="rect">
            <a:avLst/>
          </a:prstGeom>
          <a:noFill/>
        </p:spPr>
        <p:txBody>
          <a:bodyPr wrap="square" rtlCol="0">
            <a:spAutoFit/>
          </a:bodyPr>
          <a:lstStyle/>
          <a:p>
            <a:pPr algn="ctr"/>
            <a:r>
              <a:rPr lang="en-US" sz="2400" dirty="0" smtClean="0"/>
              <a:t>Figure 7: Training using visual bits.</a:t>
            </a:r>
            <a:endParaRPr lang="en-US" sz="2400" dirty="0"/>
          </a:p>
        </p:txBody>
      </p:sp>
      <p:grpSp>
        <p:nvGrpSpPr>
          <p:cNvPr id="132" name="Group 30"/>
          <p:cNvGrpSpPr>
            <a:grpSpLocks/>
          </p:cNvGrpSpPr>
          <p:nvPr/>
        </p:nvGrpSpPr>
        <p:grpSpPr bwMode="auto">
          <a:xfrm>
            <a:off x="3124200" y="11658600"/>
            <a:ext cx="9372600" cy="5181600"/>
            <a:chOff x="-6144" y="2976"/>
            <a:chExt cx="5412" cy="2976"/>
          </a:xfrm>
        </p:grpSpPr>
        <p:pic>
          <p:nvPicPr>
            <p:cNvPr id="133" name="Picture 31" descr="2030_09_6---London-double-decker-bus_web"/>
            <p:cNvPicPr>
              <a:picLocks noChangeAspect="1" noChangeArrowheads="1"/>
            </p:cNvPicPr>
            <p:nvPr/>
          </p:nvPicPr>
          <p:blipFill>
            <a:blip r:embed="rId25" cstate="print"/>
            <a:srcRect/>
            <a:stretch>
              <a:fillRect/>
            </a:stretch>
          </p:blipFill>
          <p:spPr bwMode="auto">
            <a:xfrm>
              <a:off x="-6144" y="2976"/>
              <a:ext cx="4464" cy="2976"/>
            </a:xfrm>
            <a:prstGeom prst="rect">
              <a:avLst/>
            </a:prstGeom>
            <a:noFill/>
          </p:spPr>
        </p:pic>
        <p:sp>
          <p:nvSpPr>
            <p:cNvPr id="134" name="Text Box 32"/>
            <p:cNvSpPr txBox="1">
              <a:spLocks noChangeArrowheads="1"/>
            </p:cNvSpPr>
            <p:nvPr/>
          </p:nvSpPr>
          <p:spPr bwMode="auto">
            <a:xfrm>
              <a:off x="-1594" y="3504"/>
              <a:ext cx="862" cy="1849"/>
            </a:xfrm>
            <a:prstGeom prst="rect">
              <a:avLst/>
            </a:prstGeom>
            <a:solidFill>
              <a:schemeClr val="accent1"/>
            </a:solidFill>
            <a:ln w="9525">
              <a:noFill/>
              <a:miter lim="800000"/>
              <a:headEnd/>
              <a:tailEnd/>
            </a:ln>
            <a:effectLst/>
          </p:spPr>
          <p:txBody>
            <a:bodyPr wrap="none">
              <a:spAutoFit/>
            </a:bodyPr>
            <a:lstStyle/>
            <a:p>
              <a:pPr marL="114300" indent="-114300" eaLnBrk="0" hangingPunct="0">
                <a:buFontTx/>
                <a:buChar char="•"/>
                <a:tabLst>
                  <a:tab pos="1081088" algn="l"/>
                </a:tabLst>
              </a:pPr>
              <a:r>
                <a:rPr lang="en-US" sz="2000">
                  <a:latin typeface="Arial" charset="0"/>
                </a:rPr>
                <a:t>sheep?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bus?	</a:t>
              </a:r>
              <a:r>
                <a:rPr lang="en-US" sz="2000">
                  <a:solidFill>
                    <a:srgbClr val="0000FF"/>
                  </a:solidFill>
                  <a:latin typeface="Arial" charset="0"/>
                  <a:sym typeface="Wingdings" pitchFamily="2" charset="2"/>
                </a:rPr>
                <a:t></a:t>
              </a:r>
            </a:p>
            <a:p>
              <a:pPr marL="114300" indent="-114300" eaLnBrk="0" hangingPunct="0">
                <a:buFontTx/>
                <a:buChar char="•"/>
                <a:tabLst>
                  <a:tab pos="1081088" algn="l"/>
                </a:tabLst>
              </a:pPr>
              <a:r>
                <a:rPr lang="en-US" sz="2000">
                  <a:latin typeface="Arial" charset="0"/>
                </a:rPr>
                <a:t>cat?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bicycle?	</a:t>
              </a:r>
              <a:r>
                <a:rPr lang="en-US" sz="2000">
                  <a:solidFill>
                    <a:srgbClr val="0000FF"/>
                  </a:solidFill>
                  <a:latin typeface="Arial" charset="0"/>
                  <a:sym typeface="Wingdings" pitchFamily="2" charset="2"/>
                </a:rPr>
                <a:t></a:t>
              </a:r>
              <a:endParaRPr lang="en-US" sz="2000">
                <a:latin typeface="Arial" charset="0"/>
              </a:endParaRPr>
            </a:p>
            <a:p>
              <a:pPr marL="114300" indent="-114300" eaLnBrk="0" hangingPunct="0">
                <a:buFontTx/>
                <a:buChar char="•"/>
                <a:tabLst>
                  <a:tab pos="1081088" algn="l"/>
                </a:tabLst>
              </a:pPr>
              <a:r>
                <a:rPr lang="en-US" sz="2000">
                  <a:latin typeface="Arial" charset="0"/>
                </a:rPr>
                <a:t>car?	</a:t>
              </a:r>
              <a:r>
                <a:rPr lang="en-US" sz="2000">
                  <a:solidFill>
                    <a:srgbClr val="0000FF"/>
                  </a:solidFill>
                  <a:latin typeface="Arial" charset="0"/>
                  <a:sym typeface="Wingdings" pitchFamily="2" charset="2"/>
                </a:rPr>
                <a:t></a:t>
              </a:r>
              <a:endParaRPr lang="en-US" sz="2000">
                <a:latin typeface="Arial" charset="0"/>
              </a:endParaRPr>
            </a:p>
            <a:p>
              <a:pPr marL="114300" indent="-114300" eaLnBrk="0" hangingPunct="0">
                <a:buFontTx/>
                <a:buChar char="•"/>
                <a:tabLst>
                  <a:tab pos="1081088" algn="l"/>
                </a:tabLst>
              </a:pPr>
              <a:r>
                <a:rPr lang="en-US" sz="2000">
                  <a:latin typeface="Arial" charset="0"/>
                </a:rPr>
                <a:t>cow?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dog?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horse?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mbike?	</a:t>
              </a:r>
              <a:r>
                <a:rPr lang="en-US" sz="2000">
                  <a:solidFill>
                    <a:srgbClr val="0000FF"/>
                  </a:solidFill>
                  <a:latin typeface="Arial" charset="0"/>
                  <a:sym typeface="Wingdings" pitchFamily="2" charset="2"/>
                </a:rPr>
                <a:t></a:t>
              </a:r>
              <a:endParaRPr lang="en-US" sz="2000">
                <a:latin typeface="Arial" charset="0"/>
              </a:endParaRPr>
            </a:p>
            <a:p>
              <a:pPr marL="114300" indent="-114300" eaLnBrk="0" hangingPunct="0">
                <a:buFontTx/>
                <a:buChar char="•"/>
                <a:tabLst>
                  <a:tab pos="1081088" algn="l"/>
                </a:tabLst>
              </a:pPr>
              <a:r>
                <a:rPr lang="en-US" sz="2000">
                  <a:latin typeface="Arial" charset="0"/>
                </a:rPr>
                <a:t>person?	</a:t>
              </a:r>
              <a:r>
                <a:rPr lang="en-US" sz="2000">
                  <a:solidFill>
                    <a:srgbClr val="0000FF"/>
                  </a:solidFill>
                  <a:latin typeface="Arial" charset="0"/>
                  <a:sym typeface="Wingdings" pitchFamily="2" charset="2"/>
                </a:rPr>
                <a:t></a:t>
              </a:r>
            </a:p>
          </p:txBody>
        </p:sp>
      </p:grpSp>
      <p:sp>
        <p:nvSpPr>
          <p:cNvPr id="135" name="TextBox 134"/>
          <p:cNvSpPr txBox="1"/>
          <p:nvPr/>
        </p:nvSpPr>
        <p:spPr>
          <a:xfrm>
            <a:off x="1371600" y="16992600"/>
            <a:ext cx="12496800" cy="461665"/>
          </a:xfrm>
          <a:prstGeom prst="rect">
            <a:avLst/>
          </a:prstGeom>
          <a:noFill/>
        </p:spPr>
        <p:txBody>
          <a:bodyPr wrap="square" rtlCol="0">
            <a:spAutoFit/>
          </a:bodyPr>
          <a:lstStyle/>
          <a:p>
            <a:pPr algn="ctr"/>
            <a:r>
              <a:rPr lang="en-US" sz="2400" dirty="0" smtClean="0"/>
              <a:t>Figure 1: Object recognition.</a:t>
            </a:r>
            <a:endParaRPr lang="en-US" sz="2400" dirty="0"/>
          </a:p>
        </p:txBody>
      </p:sp>
      <p:sp>
        <p:nvSpPr>
          <p:cNvPr id="177" name="TextBox 176"/>
          <p:cNvSpPr txBox="1"/>
          <p:nvPr/>
        </p:nvSpPr>
        <p:spPr>
          <a:xfrm>
            <a:off x="1371600" y="5562600"/>
            <a:ext cx="12344400" cy="6740307"/>
          </a:xfrm>
          <a:prstGeom prst="rect">
            <a:avLst/>
          </a:prstGeom>
          <a:noFill/>
        </p:spPr>
        <p:txBody>
          <a:bodyPr wrap="square" rtlCol="0">
            <a:spAutoFit/>
          </a:bodyPr>
          <a:lstStyle/>
          <a:p>
            <a:pPr algn="just"/>
            <a:endParaRPr lang="en-US" sz="4800" dirty="0"/>
          </a:p>
          <a:p>
            <a:pPr algn="just">
              <a:buFont typeface="Arial" pitchFamily="34" charset="0"/>
              <a:buChar char="•"/>
            </a:pPr>
            <a:r>
              <a:rPr lang="en-US" sz="4800" dirty="0" smtClean="0"/>
              <a:t>Problem: Popular object recognition systems separate the processes of codebook generation and classifier training. </a:t>
            </a:r>
          </a:p>
          <a:p>
            <a:pPr algn="just">
              <a:buFont typeface="Arial" pitchFamily="34" charset="0"/>
              <a:buChar char="•"/>
            </a:pPr>
            <a:r>
              <a:rPr lang="en-US" sz="4800" dirty="0" smtClean="0"/>
              <a:t>Solution: Unify the processes into a single framework by proposing a new way to learn visual bits using direct feature selection to avoid the complicated optimization framework from [1]. </a:t>
            </a:r>
            <a:endParaRPr lang="en-US" sz="4800" dirty="0"/>
          </a:p>
        </p:txBody>
      </p:sp>
      <p:pic>
        <p:nvPicPr>
          <p:cNvPr id="7" name="Picture 2" descr="C:\Users\Joel\Desktop\images.jpg"/>
          <p:cNvPicPr>
            <a:picLocks noChangeAspect="1" noChangeArrowheads="1"/>
          </p:cNvPicPr>
          <p:nvPr/>
        </p:nvPicPr>
        <p:blipFill>
          <a:blip r:embed="rId26" cstate="print"/>
          <a:srcRect/>
          <a:stretch>
            <a:fillRect/>
          </a:stretch>
        </p:blipFill>
        <p:spPr bwMode="auto">
          <a:xfrm>
            <a:off x="0" y="0"/>
            <a:ext cx="4114800" cy="4114800"/>
          </a:xfrm>
          <a:prstGeom prst="rect">
            <a:avLst/>
          </a:prstGeom>
          <a:noFill/>
        </p:spPr>
      </p:pic>
      <p:pic>
        <p:nvPicPr>
          <p:cNvPr id="94" name="Picture 2" descr="C:\Users\Joel\Desktop\untitled.jpg"/>
          <p:cNvPicPr>
            <a:picLocks noChangeAspect="1" noChangeArrowheads="1"/>
          </p:cNvPicPr>
          <p:nvPr/>
        </p:nvPicPr>
        <p:blipFill>
          <a:blip r:embed="rId27" cstate="print"/>
          <a:srcRect l="13134" t="4710" r="9061" b="17029"/>
          <a:stretch>
            <a:fillRect/>
          </a:stretch>
        </p:blipFill>
        <p:spPr bwMode="auto">
          <a:xfrm>
            <a:off x="9067800" y="19812000"/>
            <a:ext cx="2971800" cy="1371600"/>
          </a:xfrm>
          <a:prstGeom prst="rect">
            <a:avLst/>
          </a:prstGeom>
          <a:noFill/>
        </p:spPr>
      </p:pic>
      <p:pic>
        <p:nvPicPr>
          <p:cNvPr id="95" name="Picture 3" descr="C:\Users\Joel\Desktop\unti34tled.jpg"/>
          <p:cNvPicPr>
            <a:picLocks noChangeAspect="1" noChangeArrowheads="1"/>
          </p:cNvPicPr>
          <p:nvPr/>
        </p:nvPicPr>
        <p:blipFill>
          <a:blip r:embed="rId28" cstate="print"/>
          <a:srcRect l="15920" t="10454" r="12356" b="14394"/>
          <a:stretch>
            <a:fillRect/>
          </a:stretch>
        </p:blipFill>
        <p:spPr bwMode="auto">
          <a:xfrm>
            <a:off x="3048000" y="19583400"/>
            <a:ext cx="1600200" cy="1907931"/>
          </a:xfrm>
          <a:prstGeom prst="rect">
            <a:avLst/>
          </a:prstGeom>
          <a:noFill/>
        </p:spPr>
      </p:pic>
      <p:pic>
        <p:nvPicPr>
          <p:cNvPr id="96" name="Picture 4" descr="C:\Users\Joel\Desktop\un12titled.jpg"/>
          <p:cNvPicPr>
            <a:picLocks noChangeAspect="1" noChangeArrowheads="1"/>
          </p:cNvPicPr>
          <p:nvPr/>
        </p:nvPicPr>
        <p:blipFill>
          <a:blip r:embed="rId29" cstate="print"/>
          <a:srcRect l="14944" t="12766" r="13056" b="19149"/>
          <a:stretch>
            <a:fillRect/>
          </a:stretch>
        </p:blipFill>
        <p:spPr bwMode="auto">
          <a:xfrm>
            <a:off x="1676400" y="19812000"/>
            <a:ext cx="2057400" cy="1219200"/>
          </a:xfrm>
          <a:prstGeom prst="rect">
            <a:avLst/>
          </a:prstGeom>
          <a:noFill/>
        </p:spPr>
      </p:pic>
      <p:pic>
        <p:nvPicPr>
          <p:cNvPr id="97" name="Picture 5" descr="C:\Users\Joel\Desktop\untitled43.jpg"/>
          <p:cNvPicPr>
            <a:picLocks noChangeAspect="1" noChangeArrowheads="1"/>
          </p:cNvPicPr>
          <p:nvPr/>
        </p:nvPicPr>
        <p:blipFill>
          <a:blip r:embed="rId30" cstate="print"/>
          <a:srcRect l="24258" t="10392" r="12638" b="14314"/>
          <a:stretch>
            <a:fillRect/>
          </a:stretch>
        </p:blipFill>
        <p:spPr bwMode="auto">
          <a:xfrm>
            <a:off x="11049000" y="19431000"/>
            <a:ext cx="2362200" cy="1219200"/>
          </a:xfrm>
          <a:prstGeom prst="rect">
            <a:avLst/>
          </a:prstGeom>
          <a:noFill/>
        </p:spPr>
      </p:pic>
      <p:grpSp>
        <p:nvGrpSpPr>
          <p:cNvPr id="207" name="Group 206"/>
          <p:cNvGrpSpPr/>
          <p:nvPr/>
        </p:nvGrpSpPr>
        <p:grpSpPr>
          <a:xfrm>
            <a:off x="1295400" y="29337000"/>
            <a:ext cx="7010400" cy="2819400"/>
            <a:chOff x="9829800" y="9982200"/>
            <a:chExt cx="12725400" cy="5181600"/>
          </a:xfrm>
        </p:grpSpPr>
        <p:sp>
          <p:nvSpPr>
            <p:cNvPr id="208" name="Oval 207"/>
            <p:cNvSpPr/>
            <p:nvPr/>
          </p:nvSpPr>
          <p:spPr>
            <a:xfrm>
              <a:off x="12725400" y="12420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9" name="Group 35"/>
            <p:cNvGrpSpPr/>
            <p:nvPr/>
          </p:nvGrpSpPr>
          <p:grpSpPr>
            <a:xfrm>
              <a:off x="13716000" y="11382632"/>
              <a:ext cx="6172200" cy="2333368"/>
              <a:chOff x="13563600" y="11382632"/>
              <a:chExt cx="6172200" cy="2333368"/>
            </a:xfrm>
          </p:grpSpPr>
          <p:grpSp>
            <p:nvGrpSpPr>
              <p:cNvPr id="228" name="Group 17"/>
              <p:cNvGrpSpPr/>
              <p:nvPr/>
            </p:nvGrpSpPr>
            <p:grpSpPr>
              <a:xfrm>
                <a:off x="13716000" y="11382632"/>
                <a:ext cx="5715000" cy="1924567"/>
                <a:chOff x="5334000" y="7648832"/>
                <a:chExt cx="5715000" cy="1924567"/>
              </a:xfrm>
            </p:grpSpPr>
            <p:grpSp>
              <p:nvGrpSpPr>
                <p:cNvPr id="230" name="Group 68"/>
                <p:cNvGrpSpPr/>
                <p:nvPr/>
              </p:nvGrpSpPr>
              <p:grpSpPr>
                <a:xfrm>
                  <a:off x="5334000" y="8382000"/>
                  <a:ext cx="1143000" cy="1191399"/>
                  <a:chOff x="5334000" y="8382000"/>
                  <a:chExt cx="1143000" cy="1191399"/>
                </a:xfrm>
              </p:grpSpPr>
              <p:sp>
                <p:nvSpPr>
                  <p:cNvPr id="241" name="Rectangle 240"/>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.0569</a:t>
                    </a:r>
                    <a:endParaRPr lang="en-US" sz="1200" dirty="0">
                      <a:solidFill>
                        <a:schemeClr val="tx1"/>
                      </a:solidFill>
                    </a:endParaRPr>
                  </a:p>
                </p:txBody>
              </p:sp>
              <p:sp>
                <p:nvSpPr>
                  <p:cNvPr id="242" name="TextBox 241"/>
                  <p:cNvSpPr txBox="1"/>
                  <p:nvPr/>
                </p:nvSpPr>
                <p:spPr>
                  <a:xfrm>
                    <a:off x="5638800" y="9296400"/>
                    <a:ext cx="457200" cy="276999"/>
                  </a:xfrm>
                  <a:prstGeom prst="rect">
                    <a:avLst/>
                  </a:prstGeom>
                  <a:noFill/>
                </p:spPr>
                <p:txBody>
                  <a:bodyPr wrap="square" rtlCol="0">
                    <a:spAutoFit/>
                  </a:bodyPr>
                  <a:lstStyle/>
                  <a:p>
                    <a:r>
                      <a:rPr lang="en-US" sz="1200" dirty="0" smtClean="0"/>
                      <a:t>1</a:t>
                    </a:r>
                    <a:endParaRPr lang="en-US" sz="1200" dirty="0"/>
                  </a:p>
                </p:txBody>
              </p:sp>
            </p:grpSp>
            <p:grpSp>
              <p:nvGrpSpPr>
                <p:cNvPr id="231" name="Group 69"/>
                <p:cNvGrpSpPr/>
                <p:nvPr/>
              </p:nvGrpSpPr>
              <p:grpSpPr>
                <a:xfrm>
                  <a:off x="6400800" y="8382000"/>
                  <a:ext cx="1143000" cy="1191399"/>
                  <a:chOff x="5334000" y="8382000"/>
                  <a:chExt cx="1143000" cy="1191399"/>
                </a:xfrm>
              </p:grpSpPr>
              <p:sp>
                <p:nvSpPr>
                  <p:cNvPr id="239" name="Rectangle 27"/>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.0118</a:t>
                    </a:r>
                    <a:endParaRPr lang="en-US" sz="1200" dirty="0">
                      <a:solidFill>
                        <a:schemeClr val="tx1"/>
                      </a:solidFill>
                    </a:endParaRPr>
                  </a:p>
                </p:txBody>
              </p:sp>
              <p:sp>
                <p:nvSpPr>
                  <p:cNvPr id="240" name="TextBox 239"/>
                  <p:cNvSpPr txBox="1"/>
                  <p:nvPr/>
                </p:nvSpPr>
                <p:spPr>
                  <a:xfrm>
                    <a:off x="5638800" y="9296400"/>
                    <a:ext cx="457200" cy="276999"/>
                  </a:xfrm>
                  <a:prstGeom prst="rect">
                    <a:avLst/>
                  </a:prstGeom>
                  <a:noFill/>
                </p:spPr>
                <p:txBody>
                  <a:bodyPr wrap="square" rtlCol="0">
                    <a:spAutoFit/>
                  </a:bodyPr>
                  <a:lstStyle/>
                  <a:p>
                    <a:r>
                      <a:rPr lang="en-US" sz="1200" dirty="0" smtClean="0"/>
                      <a:t>2</a:t>
                    </a:r>
                    <a:endParaRPr lang="en-US" sz="1200" dirty="0"/>
                  </a:p>
                </p:txBody>
              </p:sp>
            </p:grpSp>
            <p:grpSp>
              <p:nvGrpSpPr>
                <p:cNvPr id="232" name="Group 72"/>
                <p:cNvGrpSpPr/>
                <p:nvPr/>
              </p:nvGrpSpPr>
              <p:grpSpPr>
                <a:xfrm>
                  <a:off x="7543800" y="8382000"/>
                  <a:ext cx="1143000" cy="1191399"/>
                  <a:chOff x="5334000" y="8382000"/>
                  <a:chExt cx="1143000" cy="1191399"/>
                </a:xfrm>
              </p:grpSpPr>
              <p:sp>
                <p:nvSpPr>
                  <p:cNvPr id="237" name="Rectangle 25"/>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.0079</a:t>
                    </a:r>
                    <a:endParaRPr lang="en-US" sz="1200" dirty="0">
                      <a:solidFill>
                        <a:schemeClr val="tx1"/>
                      </a:solidFill>
                    </a:endParaRPr>
                  </a:p>
                </p:txBody>
              </p:sp>
              <p:sp>
                <p:nvSpPr>
                  <p:cNvPr id="238" name="TextBox 26"/>
                  <p:cNvSpPr txBox="1"/>
                  <p:nvPr/>
                </p:nvSpPr>
                <p:spPr>
                  <a:xfrm>
                    <a:off x="5638800" y="9296400"/>
                    <a:ext cx="457200" cy="276999"/>
                  </a:xfrm>
                  <a:prstGeom prst="rect">
                    <a:avLst/>
                  </a:prstGeom>
                  <a:noFill/>
                </p:spPr>
                <p:txBody>
                  <a:bodyPr wrap="square" rtlCol="0">
                    <a:spAutoFit/>
                  </a:bodyPr>
                  <a:lstStyle/>
                  <a:p>
                    <a:r>
                      <a:rPr lang="en-US" sz="1200" dirty="0" smtClean="0"/>
                      <a:t>3</a:t>
                    </a:r>
                    <a:endParaRPr lang="en-US" sz="1200" dirty="0"/>
                  </a:p>
                </p:txBody>
              </p:sp>
            </p:grpSp>
            <p:grpSp>
              <p:nvGrpSpPr>
                <p:cNvPr id="233" name="Group 75"/>
                <p:cNvGrpSpPr/>
                <p:nvPr/>
              </p:nvGrpSpPr>
              <p:grpSpPr>
                <a:xfrm>
                  <a:off x="9906000" y="8382000"/>
                  <a:ext cx="1143000" cy="1191399"/>
                  <a:chOff x="5334000" y="8382000"/>
                  <a:chExt cx="1143000" cy="1191399"/>
                </a:xfrm>
              </p:grpSpPr>
              <p:sp>
                <p:nvSpPr>
                  <p:cNvPr id="235" name="Rectangle 234"/>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0</a:t>
                    </a:r>
                    <a:endParaRPr lang="en-US" sz="1200" dirty="0">
                      <a:solidFill>
                        <a:schemeClr val="tx1"/>
                      </a:solidFill>
                    </a:endParaRPr>
                  </a:p>
                </p:txBody>
              </p:sp>
              <p:sp>
                <p:nvSpPr>
                  <p:cNvPr id="236" name="TextBox 24"/>
                  <p:cNvSpPr txBox="1"/>
                  <p:nvPr/>
                </p:nvSpPr>
                <p:spPr>
                  <a:xfrm>
                    <a:off x="5486400" y="9296400"/>
                    <a:ext cx="914400" cy="276999"/>
                  </a:xfrm>
                  <a:prstGeom prst="rect">
                    <a:avLst/>
                  </a:prstGeom>
                  <a:noFill/>
                </p:spPr>
                <p:txBody>
                  <a:bodyPr wrap="square" rtlCol="0">
                    <a:spAutoFit/>
                  </a:bodyPr>
                  <a:lstStyle/>
                  <a:p>
                    <a:r>
                      <a:rPr lang="en-US" sz="1200" dirty="0" smtClean="0"/>
                      <a:t>128</a:t>
                    </a:r>
                    <a:endParaRPr lang="en-US" sz="1200" dirty="0"/>
                  </a:p>
                </p:txBody>
              </p:sp>
            </p:grpSp>
            <p:sp>
              <p:nvSpPr>
                <p:cNvPr id="234" name="TextBox 22"/>
                <p:cNvSpPr txBox="1"/>
                <p:nvPr/>
              </p:nvSpPr>
              <p:spPr>
                <a:xfrm>
                  <a:off x="8764656" y="7648832"/>
                  <a:ext cx="1106306" cy="1527238"/>
                </a:xfrm>
                <a:prstGeom prst="rect">
                  <a:avLst/>
                </a:prstGeom>
                <a:noFill/>
              </p:spPr>
              <p:txBody>
                <a:bodyPr wrap="none" rtlCol="0">
                  <a:spAutoFit/>
                </a:bodyPr>
                <a:lstStyle/>
                <a:p>
                  <a:r>
                    <a:rPr lang="en-US" sz="4800" dirty="0" smtClean="0"/>
                    <a:t>…</a:t>
                  </a:r>
                  <a:endParaRPr lang="en-US" sz="4800" dirty="0"/>
                </a:p>
              </p:txBody>
            </p:sp>
          </p:grpSp>
          <p:sp>
            <p:nvSpPr>
              <p:cNvPr id="229" name="Double Bracket 228"/>
              <p:cNvSpPr/>
              <p:nvPr/>
            </p:nvSpPr>
            <p:spPr>
              <a:xfrm>
                <a:off x="13563600" y="11582400"/>
                <a:ext cx="6172200" cy="21336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0" name="Group 36"/>
            <p:cNvGrpSpPr/>
            <p:nvPr/>
          </p:nvGrpSpPr>
          <p:grpSpPr>
            <a:xfrm>
              <a:off x="9829800" y="9982200"/>
              <a:ext cx="2626960" cy="5181600"/>
              <a:chOff x="10134600" y="10363200"/>
              <a:chExt cx="2626960" cy="5181600"/>
            </a:xfrm>
          </p:grpSpPr>
          <p:grpSp>
            <p:nvGrpSpPr>
              <p:cNvPr id="213" name="Group 3"/>
              <p:cNvGrpSpPr/>
              <p:nvPr/>
            </p:nvGrpSpPr>
            <p:grpSpPr>
              <a:xfrm rot="5400000">
                <a:off x="9466882" y="11869127"/>
                <a:ext cx="4114800" cy="2474556"/>
                <a:chOff x="6324600" y="7802265"/>
                <a:chExt cx="4114800" cy="2474556"/>
              </a:xfrm>
            </p:grpSpPr>
            <p:grpSp>
              <p:nvGrpSpPr>
                <p:cNvPr id="215" name="Group 68"/>
                <p:cNvGrpSpPr/>
                <p:nvPr/>
              </p:nvGrpSpPr>
              <p:grpSpPr>
                <a:xfrm>
                  <a:off x="6324600" y="8219420"/>
                  <a:ext cx="838200" cy="1752602"/>
                  <a:chOff x="6324600" y="8219420"/>
                  <a:chExt cx="838200" cy="1752602"/>
                </a:xfrm>
              </p:grpSpPr>
              <p:sp>
                <p:nvSpPr>
                  <p:cNvPr id="226" name="Rectangle 225"/>
                  <p:cNvSpPr/>
                  <p:nvPr/>
                </p:nvSpPr>
                <p:spPr>
                  <a:xfrm rot="16200000">
                    <a:off x="6172200" y="837182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-201.0</a:t>
                    </a:r>
                    <a:endParaRPr lang="en-US" sz="1200" dirty="0">
                      <a:solidFill>
                        <a:schemeClr val="tx1"/>
                      </a:solidFill>
                    </a:endParaRPr>
                  </a:p>
                </p:txBody>
              </p:sp>
              <p:sp>
                <p:nvSpPr>
                  <p:cNvPr id="227" name="TextBox 226"/>
                  <p:cNvSpPr txBox="1"/>
                  <p:nvPr/>
                </p:nvSpPr>
                <p:spPr>
                  <a:xfrm rot="16200000">
                    <a:off x="6310699" y="9604922"/>
                    <a:ext cx="457200" cy="276999"/>
                  </a:xfrm>
                  <a:prstGeom prst="rect">
                    <a:avLst/>
                  </a:prstGeom>
                  <a:noFill/>
                </p:spPr>
                <p:txBody>
                  <a:bodyPr wrap="square" rtlCol="0">
                    <a:spAutoFit/>
                  </a:bodyPr>
                  <a:lstStyle/>
                  <a:p>
                    <a:r>
                      <a:rPr lang="en-US" sz="1200" dirty="0" smtClean="0"/>
                      <a:t>1</a:t>
                    </a:r>
                    <a:endParaRPr lang="en-US" sz="1200" dirty="0"/>
                  </a:p>
                </p:txBody>
              </p:sp>
            </p:grpSp>
            <p:grpSp>
              <p:nvGrpSpPr>
                <p:cNvPr id="216" name="Group 69"/>
                <p:cNvGrpSpPr/>
                <p:nvPr/>
              </p:nvGrpSpPr>
              <p:grpSpPr>
                <a:xfrm>
                  <a:off x="7162800" y="8219420"/>
                  <a:ext cx="838200" cy="1752602"/>
                  <a:chOff x="6096000" y="8219420"/>
                  <a:chExt cx="838200" cy="1752602"/>
                </a:xfrm>
              </p:grpSpPr>
              <p:sp>
                <p:nvSpPr>
                  <p:cNvPr id="224" name="Rectangle 223"/>
                  <p:cNvSpPr/>
                  <p:nvPr/>
                </p:nvSpPr>
                <p:spPr>
                  <a:xfrm rot="16200000">
                    <a:off x="5943600" y="837182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61.7</a:t>
                    </a:r>
                    <a:endParaRPr lang="en-US" sz="1200" dirty="0">
                      <a:solidFill>
                        <a:schemeClr val="tx1"/>
                      </a:solidFill>
                    </a:endParaRPr>
                  </a:p>
                </p:txBody>
              </p:sp>
              <p:sp>
                <p:nvSpPr>
                  <p:cNvPr id="225" name="TextBox 224"/>
                  <p:cNvSpPr txBox="1"/>
                  <p:nvPr/>
                </p:nvSpPr>
                <p:spPr>
                  <a:xfrm rot="16200000">
                    <a:off x="6082099" y="9604922"/>
                    <a:ext cx="457200" cy="276999"/>
                  </a:xfrm>
                  <a:prstGeom prst="rect">
                    <a:avLst/>
                  </a:prstGeom>
                  <a:noFill/>
                </p:spPr>
                <p:txBody>
                  <a:bodyPr wrap="square" rtlCol="0">
                    <a:spAutoFit/>
                  </a:bodyPr>
                  <a:lstStyle/>
                  <a:p>
                    <a:r>
                      <a:rPr lang="en-US" sz="1200" dirty="0" smtClean="0"/>
                      <a:t>2</a:t>
                    </a:r>
                    <a:endParaRPr lang="en-US" sz="1200" dirty="0"/>
                  </a:p>
                </p:txBody>
              </p:sp>
            </p:grpSp>
            <p:grpSp>
              <p:nvGrpSpPr>
                <p:cNvPr id="217" name="Group 72"/>
                <p:cNvGrpSpPr/>
                <p:nvPr/>
              </p:nvGrpSpPr>
              <p:grpSpPr>
                <a:xfrm>
                  <a:off x="8001000" y="8219420"/>
                  <a:ext cx="838200" cy="1752602"/>
                  <a:chOff x="5791200" y="8219420"/>
                  <a:chExt cx="838200" cy="1752602"/>
                </a:xfrm>
              </p:grpSpPr>
              <p:sp>
                <p:nvSpPr>
                  <p:cNvPr id="222" name="Rectangle 11"/>
                  <p:cNvSpPr/>
                  <p:nvPr/>
                </p:nvSpPr>
                <p:spPr>
                  <a:xfrm rot="16200000">
                    <a:off x="5638800" y="837182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-50.0</a:t>
                    </a:r>
                    <a:endParaRPr lang="en-US" sz="1200" dirty="0">
                      <a:solidFill>
                        <a:schemeClr val="tx1"/>
                      </a:solidFill>
                    </a:endParaRPr>
                  </a:p>
                </p:txBody>
              </p:sp>
              <p:sp>
                <p:nvSpPr>
                  <p:cNvPr id="223" name="TextBox 12"/>
                  <p:cNvSpPr txBox="1"/>
                  <p:nvPr/>
                </p:nvSpPr>
                <p:spPr>
                  <a:xfrm rot="16200000">
                    <a:off x="5777299" y="9604922"/>
                    <a:ext cx="457200" cy="276999"/>
                  </a:xfrm>
                  <a:prstGeom prst="rect">
                    <a:avLst/>
                  </a:prstGeom>
                  <a:noFill/>
                </p:spPr>
                <p:txBody>
                  <a:bodyPr wrap="square" rtlCol="0">
                    <a:spAutoFit/>
                  </a:bodyPr>
                  <a:lstStyle/>
                  <a:p>
                    <a:r>
                      <a:rPr lang="en-US" sz="1200" dirty="0" smtClean="0"/>
                      <a:t>3</a:t>
                    </a:r>
                    <a:endParaRPr lang="en-US" sz="1200" dirty="0"/>
                  </a:p>
                </p:txBody>
              </p:sp>
            </p:grpSp>
            <p:grpSp>
              <p:nvGrpSpPr>
                <p:cNvPr id="218" name="Group 75"/>
                <p:cNvGrpSpPr/>
                <p:nvPr/>
              </p:nvGrpSpPr>
              <p:grpSpPr>
                <a:xfrm>
                  <a:off x="9601200" y="8219420"/>
                  <a:ext cx="838200" cy="2057401"/>
                  <a:chOff x="5029200" y="8219420"/>
                  <a:chExt cx="838200" cy="2057401"/>
                </a:xfrm>
              </p:grpSpPr>
              <p:sp>
                <p:nvSpPr>
                  <p:cNvPr id="220" name="Rectangle 9"/>
                  <p:cNvSpPr/>
                  <p:nvPr/>
                </p:nvSpPr>
                <p:spPr>
                  <a:xfrm rot="16200000">
                    <a:off x="4876800" y="837182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-113.0</a:t>
                    </a:r>
                    <a:endParaRPr lang="en-US" sz="1200" dirty="0">
                      <a:solidFill>
                        <a:schemeClr val="tx1"/>
                      </a:solidFill>
                    </a:endParaRPr>
                  </a:p>
                </p:txBody>
              </p:sp>
              <p:sp>
                <p:nvSpPr>
                  <p:cNvPr id="221" name="TextBox 10"/>
                  <p:cNvSpPr txBox="1"/>
                  <p:nvPr/>
                </p:nvSpPr>
                <p:spPr>
                  <a:xfrm rot="16200000">
                    <a:off x="4786699" y="9681121"/>
                    <a:ext cx="914400" cy="276999"/>
                  </a:xfrm>
                  <a:prstGeom prst="rect">
                    <a:avLst/>
                  </a:prstGeom>
                  <a:noFill/>
                </p:spPr>
                <p:txBody>
                  <a:bodyPr wrap="square" rtlCol="0">
                    <a:spAutoFit/>
                  </a:bodyPr>
                  <a:lstStyle/>
                  <a:p>
                    <a:r>
                      <a:rPr lang="en-US" sz="1200" dirty="0" smtClean="0"/>
                      <a:t>128</a:t>
                    </a:r>
                    <a:endParaRPr lang="en-US" sz="1200" dirty="0"/>
                  </a:p>
                </p:txBody>
              </p:sp>
            </p:grpSp>
            <p:sp>
              <p:nvSpPr>
                <p:cNvPr id="219" name="TextBox 218"/>
                <p:cNvSpPr txBox="1"/>
                <p:nvPr/>
              </p:nvSpPr>
              <p:spPr>
                <a:xfrm>
                  <a:off x="8676002" y="7802265"/>
                  <a:ext cx="1120092" cy="1508441"/>
                </a:xfrm>
                <a:prstGeom prst="rect">
                  <a:avLst/>
                </a:prstGeom>
                <a:noFill/>
              </p:spPr>
              <p:txBody>
                <a:bodyPr wrap="none" rtlCol="0">
                  <a:spAutoFit/>
                </a:bodyPr>
                <a:lstStyle/>
                <a:p>
                  <a:r>
                    <a:rPr lang="en-US" sz="4800" dirty="0" smtClean="0"/>
                    <a:t>…</a:t>
                  </a:r>
                  <a:endParaRPr lang="en-US" sz="4800" dirty="0"/>
                </a:p>
              </p:txBody>
            </p:sp>
          </p:grpSp>
          <p:sp>
            <p:nvSpPr>
              <p:cNvPr id="214" name="Double Bracket 213"/>
              <p:cNvSpPr/>
              <p:nvPr/>
            </p:nvSpPr>
            <p:spPr>
              <a:xfrm>
                <a:off x="10134600" y="10363200"/>
                <a:ext cx="2438400" cy="51816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1" name="Equal 210"/>
            <p:cNvSpPr/>
            <p:nvPr/>
          </p:nvSpPr>
          <p:spPr>
            <a:xfrm>
              <a:off x="20193000" y="12344400"/>
              <a:ext cx="990600" cy="533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2" name="Rectangle 211"/>
            <p:cNvSpPr/>
            <p:nvPr/>
          </p:nvSpPr>
          <p:spPr>
            <a:xfrm>
              <a:off x="21412200" y="1219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305.4</a:t>
              </a:r>
              <a:endParaRPr lang="en-US" sz="1200" dirty="0">
                <a:solidFill>
                  <a:schemeClr val="tx1"/>
                </a:solidFill>
              </a:endParaRPr>
            </a:p>
          </p:txBody>
        </p:sp>
      </p:grpSp>
      <p:sp>
        <p:nvSpPr>
          <p:cNvPr id="243" name="TextBox 242"/>
          <p:cNvSpPr txBox="1"/>
          <p:nvPr/>
        </p:nvSpPr>
        <p:spPr>
          <a:xfrm>
            <a:off x="8305800" y="31699200"/>
            <a:ext cx="5715000" cy="830997"/>
          </a:xfrm>
          <a:prstGeom prst="rect">
            <a:avLst/>
          </a:prstGeom>
          <a:noFill/>
        </p:spPr>
        <p:txBody>
          <a:bodyPr wrap="square" rtlCol="0">
            <a:spAutoFit/>
          </a:bodyPr>
          <a:lstStyle/>
          <a:p>
            <a:pPr algn="ctr"/>
            <a:r>
              <a:rPr lang="en-US" sz="2400" dirty="0" smtClean="0"/>
              <a:t>Figure 5: Find best projection and threshold to assign visual bit to either 1 or 0.</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4525963" y="1143000"/>
            <a:ext cx="34771012" cy="3169885"/>
          </a:xfrm>
          <a:prstGeom prst="rect">
            <a:avLst/>
          </a:prstGeom>
          <a:noFill/>
          <a:ln w="9525">
            <a:noFill/>
            <a:miter lim="800000"/>
            <a:headEnd/>
            <a:tailEnd/>
          </a:ln>
          <a:effectLst/>
        </p:spPr>
        <p:txBody>
          <a:bodyPr lIns="91243" tIns="45614" rIns="91243" bIns="45614">
            <a:spAutoFit/>
          </a:bodyPr>
          <a:lstStyle/>
          <a:p>
            <a:pPr algn="ctr">
              <a:spcBef>
                <a:spcPct val="50000"/>
              </a:spcBef>
            </a:pPr>
            <a:r>
              <a:rPr lang="en-US" sz="8000" dirty="0" smtClean="0">
                <a:latin typeface="+mn-lt"/>
              </a:rPr>
              <a:t>Learning Visual Bits with Direct Feature Selection</a:t>
            </a:r>
          </a:p>
          <a:p>
            <a:pPr algn="ctr">
              <a:spcBef>
                <a:spcPct val="50000"/>
              </a:spcBef>
            </a:pPr>
            <a:r>
              <a:rPr lang="en-US" sz="4800" b="1" dirty="0" smtClean="0">
                <a:latin typeface="+mn-lt"/>
              </a:rPr>
              <a:t>Joel Jurik</a:t>
            </a:r>
            <a:r>
              <a:rPr lang="en-US" sz="4800" b="1" baseline="30000" dirty="0" smtClean="0">
                <a:latin typeface="+mn-lt"/>
              </a:rPr>
              <a:t>1</a:t>
            </a:r>
            <a:r>
              <a:rPr lang="en-US" sz="4800" b="1" dirty="0" smtClean="0">
                <a:latin typeface="+mn-lt"/>
              </a:rPr>
              <a:t> </a:t>
            </a:r>
            <a:r>
              <a:rPr lang="en-US" sz="4800" b="1" smtClean="0">
                <a:latin typeface="+mn-lt"/>
              </a:rPr>
              <a:t>and Rahul</a:t>
            </a:r>
            <a:r>
              <a:rPr lang="en-US" sz="4800" b="1" dirty="0" smtClean="0">
                <a:latin typeface="+mn-lt"/>
              </a:rPr>
              <a:t> Sukthankar</a:t>
            </a:r>
            <a:r>
              <a:rPr lang="en-US" sz="4800" b="1" baseline="30000" dirty="0" smtClean="0">
                <a:latin typeface="+mn-lt"/>
              </a:rPr>
              <a:t>2,3</a:t>
            </a:r>
          </a:p>
          <a:p>
            <a:pPr algn="ctr" eaLnBrk="0" hangingPunct="0"/>
            <a:r>
              <a:rPr lang="en-US" sz="4800" b="1" baseline="30000" dirty="0" smtClean="0">
                <a:latin typeface="+mn-lt"/>
              </a:rPr>
              <a:t>1</a:t>
            </a:r>
            <a:r>
              <a:rPr lang="en-US" sz="4800" b="1" dirty="0" smtClean="0">
                <a:latin typeface="+mn-lt"/>
              </a:rPr>
              <a:t>University of Central Florida </a:t>
            </a:r>
            <a:r>
              <a:rPr lang="en-US" sz="4800" b="1" dirty="0" smtClean="0"/>
              <a:t>  </a:t>
            </a:r>
            <a:r>
              <a:rPr lang="en-US" sz="4800" b="1" baseline="30000" dirty="0" smtClean="0">
                <a:latin typeface="+mn-lt"/>
              </a:rPr>
              <a:t>2</a:t>
            </a:r>
            <a:r>
              <a:rPr lang="en-US" sz="4800" b="1" dirty="0" smtClean="0">
                <a:latin typeface="+mn-lt"/>
              </a:rPr>
              <a:t>Intel Research Pittsburgh   </a:t>
            </a:r>
            <a:r>
              <a:rPr lang="en-US" sz="4800" b="1" baseline="30000" dirty="0" smtClean="0">
                <a:latin typeface="+mn-lt"/>
              </a:rPr>
              <a:t>3</a:t>
            </a:r>
            <a:r>
              <a:rPr lang="en-US" sz="4800" b="1" dirty="0" smtClean="0">
                <a:latin typeface="+mn-lt"/>
              </a:rPr>
              <a:t>Robotics Institute, Carnegie Mellon</a:t>
            </a:r>
          </a:p>
        </p:txBody>
      </p:sp>
      <p:sp>
        <p:nvSpPr>
          <p:cNvPr id="5" name="Rectangle 4"/>
          <p:cNvSpPr/>
          <p:nvPr/>
        </p:nvSpPr>
        <p:spPr>
          <a:xfrm>
            <a:off x="0" y="4267200"/>
            <a:ext cx="43891200" cy="457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026" name="Picture 2" descr="C:\Users\Joel\Desktop\Pegasus G .gif"/>
          <p:cNvPicPr>
            <a:picLocks noChangeAspect="1" noChangeArrowheads="1"/>
          </p:cNvPicPr>
          <p:nvPr/>
        </p:nvPicPr>
        <p:blipFill>
          <a:blip r:embed="rId3" cstate="print"/>
          <a:srcRect/>
          <a:stretch>
            <a:fillRect/>
          </a:stretch>
        </p:blipFill>
        <p:spPr bwMode="auto">
          <a:xfrm>
            <a:off x="0" y="0"/>
            <a:ext cx="3557025" cy="3824288"/>
          </a:xfrm>
          <a:prstGeom prst="rect">
            <a:avLst/>
          </a:prstGeom>
          <a:noFill/>
        </p:spPr>
      </p:pic>
      <p:sp>
        <p:nvSpPr>
          <p:cNvPr id="8" name="Rectangle 7"/>
          <p:cNvSpPr/>
          <p:nvPr/>
        </p:nvSpPr>
        <p:spPr>
          <a:xfrm>
            <a:off x="0" y="4724400"/>
            <a:ext cx="43891200" cy="28194000"/>
          </a:xfrm>
          <a:prstGeom prst="rect">
            <a:avLst/>
          </a:prstGeom>
          <a:solidFill>
            <a:srgbClr val="BC9A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5334000"/>
            <a:ext cx="12725400" cy="266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19200" y="53340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Motivation</a:t>
            </a:r>
            <a:endParaRPr lang="en-US" sz="4800" dirty="0">
              <a:solidFill>
                <a:schemeClr val="bg1"/>
              </a:solidFill>
            </a:endParaRPr>
          </a:p>
        </p:txBody>
      </p:sp>
      <p:sp>
        <p:nvSpPr>
          <p:cNvPr id="12" name="Rectangle 11"/>
          <p:cNvSpPr/>
          <p:nvPr/>
        </p:nvSpPr>
        <p:spPr>
          <a:xfrm>
            <a:off x="15392400" y="5334000"/>
            <a:ext cx="12725400" cy="266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260800" y="5334000"/>
            <a:ext cx="12725400" cy="266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19200" y="176022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Process</a:t>
            </a:r>
            <a:endParaRPr lang="en-US" sz="4800" dirty="0">
              <a:solidFill>
                <a:schemeClr val="bg1"/>
              </a:solidFill>
            </a:endParaRPr>
          </a:p>
        </p:txBody>
      </p:sp>
      <p:sp>
        <p:nvSpPr>
          <p:cNvPr id="18" name="TextBox 17"/>
          <p:cNvSpPr txBox="1"/>
          <p:nvPr/>
        </p:nvSpPr>
        <p:spPr>
          <a:xfrm>
            <a:off x="1219200" y="17830800"/>
            <a:ext cx="12725400" cy="1569660"/>
          </a:xfrm>
          <a:prstGeom prst="rect">
            <a:avLst/>
          </a:prstGeom>
          <a:noFill/>
        </p:spPr>
        <p:txBody>
          <a:bodyPr wrap="square" rtlCol="0">
            <a:spAutoFit/>
          </a:bodyPr>
          <a:lstStyle/>
          <a:p>
            <a:pPr algn="just"/>
            <a:endParaRPr lang="en-US" sz="4800" dirty="0"/>
          </a:p>
          <a:p>
            <a:pPr algn="just"/>
            <a:r>
              <a:rPr lang="en-US" sz="4800" dirty="0" smtClean="0"/>
              <a:t>1. Image representation using SIFT descriptors [2].</a:t>
            </a:r>
          </a:p>
        </p:txBody>
      </p:sp>
      <p:sp>
        <p:nvSpPr>
          <p:cNvPr id="19" name="TextBox 18"/>
          <p:cNvSpPr txBox="1"/>
          <p:nvPr/>
        </p:nvSpPr>
        <p:spPr>
          <a:xfrm>
            <a:off x="29260800" y="53340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Testing Parameters</a:t>
            </a:r>
            <a:endParaRPr lang="en-US" sz="4800" dirty="0">
              <a:solidFill>
                <a:schemeClr val="bg1"/>
              </a:solidFill>
            </a:endParaRPr>
          </a:p>
        </p:txBody>
      </p:sp>
      <p:grpSp>
        <p:nvGrpSpPr>
          <p:cNvPr id="7" name="Group 61"/>
          <p:cNvGrpSpPr/>
          <p:nvPr/>
        </p:nvGrpSpPr>
        <p:grpSpPr>
          <a:xfrm>
            <a:off x="1219200" y="19354801"/>
            <a:ext cx="12496800" cy="2453183"/>
            <a:chOff x="1219200" y="19507200"/>
            <a:chExt cx="12496800" cy="2534337"/>
          </a:xfrm>
        </p:grpSpPr>
        <p:pic>
          <p:nvPicPr>
            <p:cNvPr id="20" name="Picture 3" descr="C:\Users\Joel\Desktop\sift_2.jpg"/>
            <p:cNvPicPr>
              <a:picLocks noChangeAspect="1" noChangeArrowheads="1"/>
            </p:cNvPicPr>
            <p:nvPr/>
          </p:nvPicPr>
          <p:blipFill>
            <a:blip r:embed="rId4" cstate="print"/>
            <a:srcRect l="12167" t="9020" r="10500" b="12549"/>
            <a:stretch>
              <a:fillRect/>
            </a:stretch>
          </p:blipFill>
          <p:spPr bwMode="auto">
            <a:xfrm>
              <a:off x="4343400" y="19507200"/>
              <a:ext cx="2209800" cy="1905000"/>
            </a:xfrm>
            <a:prstGeom prst="rect">
              <a:avLst/>
            </a:prstGeom>
            <a:noFill/>
          </p:spPr>
        </p:pic>
        <p:pic>
          <p:nvPicPr>
            <p:cNvPr id="21" name="Picture 2" descr="C:\Users\Joel\Desktop\sift_1.jpg"/>
            <p:cNvPicPr>
              <a:picLocks noChangeAspect="1" noChangeArrowheads="1"/>
            </p:cNvPicPr>
            <p:nvPr/>
          </p:nvPicPr>
          <p:blipFill>
            <a:blip r:embed="rId5" cstate="print"/>
            <a:srcRect l="19849" t="9146" r="13819" b="12805"/>
            <a:stretch>
              <a:fillRect/>
            </a:stretch>
          </p:blipFill>
          <p:spPr bwMode="auto">
            <a:xfrm>
              <a:off x="7467600" y="19735800"/>
              <a:ext cx="2986088" cy="1447800"/>
            </a:xfrm>
            <a:prstGeom prst="rect">
              <a:avLst/>
            </a:prstGeom>
            <a:noFill/>
          </p:spPr>
        </p:pic>
        <p:sp>
          <p:nvSpPr>
            <p:cNvPr id="22" name="TextBox 21"/>
            <p:cNvSpPr txBox="1"/>
            <p:nvPr/>
          </p:nvSpPr>
          <p:spPr>
            <a:xfrm>
              <a:off x="1219200" y="21564600"/>
              <a:ext cx="12496800" cy="476937"/>
            </a:xfrm>
            <a:prstGeom prst="rect">
              <a:avLst/>
            </a:prstGeom>
            <a:noFill/>
          </p:spPr>
          <p:txBody>
            <a:bodyPr wrap="square" rtlCol="0">
              <a:spAutoFit/>
            </a:bodyPr>
            <a:lstStyle/>
            <a:p>
              <a:pPr algn="ctr"/>
              <a:r>
                <a:rPr lang="en-US" sz="2400" dirty="0" smtClean="0"/>
                <a:t>Figure 2: Examples of SIFT features.</a:t>
              </a:r>
              <a:endParaRPr lang="en-US" sz="2400" dirty="0"/>
            </a:p>
          </p:txBody>
        </p:sp>
      </p:grpSp>
      <p:sp>
        <p:nvSpPr>
          <p:cNvPr id="23" name="TextBox 22"/>
          <p:cNvSpPr txBox="1"/>
          <p:nvPr/>
        </p:nvSpPr>
        <p:spPr>
          <a:xfrm>
            <a:off x="1219200" y="21107400"/>
            <a:ext cx="12496800" cy="8217634"/>
          </a:xfrm>
          <a:prstGeom prst="rect">
            <a:avLst/>
          </a:prstGeom>
          <a:noFill/>
        </p:spPr>
        <p:txBody>
          <a:bodyPr wrap="square" rtlCol="0">
            <a:spAutoFit/>
          </a:bodyPr>
          <a:lstStyle/>
          <a:p>
            <a:pPr algn="just"/>
            <a:endParaRPr lang="en-US" sz="4800" dirty="0"/>
          </a:p>
          <a:p>
            <a:pPr algn="just"/>
            <a:r>
              <a:rPr lang="en-US" sz="4800" dirty="0" smtClean="0"/>
              <a:t>2. Randomly generate weights using a uniform distribution from -1000 to +1000 with 128 dimensions (the same as SIFT).  </a:t>
            </a:r>
          </a:p>
          <a:p>
            <a:pPr algn="just"/>
            <a:endParaRPr lang="en-US" sz="4800" dirty="0" smtClean="0"/>
          </a:p>
          <a:p>
            <a:pPr algn="just"/>
            <a:endParaRPr lang="en-US" sz="4800" dirty="0" smtClean="0"/>
          </a:p>
          <a:p>
            <a:pPr algn="just"/>
            <a:endParaRPr lang="en-US" sz="4800" dirty="0" smtClean="0"/>
          </a:p>
          <a:p>
            <a:pPr algn="just"/>
            <a:r>
              <a:rPr lang="en-US" sz="4800" dirty="0" smtClean="0"/>
              <a:t>3. We then find the linear projection using these weights and descriptors, and find the best projection and threshold using the </a:t>
            </a:r>
            <a:r>
              <a:rPr lang="en-US" sz="4800" dirty="0" err="1" smtClean="0"/>
              <a:t>GentleBoost</a:t>
            </a:r>
            <a:r>
              <a:rPr lang="en-US" sz="4800" dirty="0" smtClean="0"/>
              <a:t> algorithm [3].</a:t>
            </a:r>
            <a:endParaRPr lang="en-US" sz="4800" dirty="0"/>
          </a:p>
        </p:txBody>
      </p:sp>
      <p:sp>
        <p:nvSpPr>
          <p:cNvPr id="25" name="TextBox 24"/>
          <p:cNvSpPr txBox="1"/>
          <p:nvPr/>
        </p:nvSpPr>
        <p:spPr>
          <a:xfrm>
            <a:off x="29260800" y="235458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References</a:t>
            </a:r>
            <a:endParaRPr lang="en-US" sz="4800" dirty="0">
              <a:solidFill>
                <a:schemeClr val="bg1"/>
              </a:solidFill>
            </a:endParaRPr>
          </a:p>
        </p:txBody>
      </p:sp>
      <p:sp>
        <p:nvSpPr>
          <p:cNvPr id="26" name="TextBox 25"/>
          <p:cNvSpPr txBox="1"/>
          <p:nvPr/>
        </p:nvSpPr>
        <p:spPr>
          <a:xfrm>
            <a:off x="29337000" y="24841200"/>
            <a:ext cx="12496800" cy="6863417"/>
          </a:xfrm>
          <a:prstGeom prst="rect">
            <a:avLst/>
          </a:prstGeom>
          <a:noFill/>
        </p:spPr>
        <p:txBody>
          <a:bodyPr wrap="square" rtlCol="0">
            <a:spAutoFit/>
          </a:bodyPr>
          <a:lstStyle/>
          <a:p>
            <a:pPr marL="866775" indent="-866775"/>
            <a:r>
              <a:rPr lang="en-US" sz="4000" dirty="0" smtClean="0"/>
              <a:t>[1]  L. Yang, R. Jin, R. Sukthankar, F. </a:t>
            </a:r>
            <a:r>
              <a:rPr lang="en-US" sz="4000" dirty="0" err="1" smtClean="0"/>
              <a:t>Jurie</a:t>
            </a:r>
            <a:r>
              <a:rPr lang="en-US" sz="4000" dirty="0" smtClean="0"/>
              <a:t>: Unifying Discriminative Visual Codebook Generation with Classifier Training for Object Category Recognition, CVPR 2008</a:t>
            </a:r>
          </a:p>
          <a:p>
            <a:pPr marL="866775" indent="-866775"/>
            <a:r>
              <a:rPr lang="en-US" sz="4000" dirty="0" smtClean="0"/>
              <a:t>[2]  D. G. Lowe: Distinctive Image Features from Scale-Invariant </a:t>
            </a:r>
            <a:r>
              <a:rPr lang="en-US" sz="4000" dirty="0" err="1" smtClean="0"/>
              <a:t>Keypoints</a:t>
            </a:r>
            <a:r>
              <a:rPr lang="en-US" sz="4000" dirty="0" smtClean="0"/>
              <a:t>, IJCV 2004</a:t>
            </a:r>
          </a:p>
          <a:p>
            <a:pPr marL="866775" indent="-866775"/>
            <a:r>
              <a:rPr lang="en-US" sz="4000" dirty="0" smtClean="0"/>
              <a:t>[3]  J. Friedman, J., Hastie, T., </a:t>
            </a:r>
            <a:r>
              <a:rPr lang="en-US" sz="4000" dirty="0" err="1" smtClean="0"/>
              <a:t>Tibshirani</a:t>
            </a:r>
            <a:r>
              <a:rPr lang="en-US" sz="4000" dirty="0" smtClean="0"/>
              <a:t>, R.: Additive Logistic Regression: A Statistical View Of Boosting, Annals of Statistics, Vol. 28, 1998.</a:t>
            </a:r>
          </a:p>
          <a:p>
            <a:pPr marL="866775" indent="-866775"/>
            <a:r>
              <a:rPr lang="en-US" sz="4000" dirty="0" smtClean="0"/>
              <a:t>[4]  P. Viola, M. Jones: Robust Real-time Object Recognition, IJCV 2001</a:t>
            </a:r>
            <a:endParaRPr lang="en-US" sz="4000" dirty="0"/>
          </a:p>
        </p:txBody>
      </p:sp>
      <p:sp>
        <p:nvSpPr>
          <p:cNvPr id="27" name="TextBox 26"/>
          <p:cNvSpPr txBox="1"/>
          <p:nvPr/>
        </p:nvSpPr>
        <p:spPr>
          <a:xfrm>
            <a:off x="15544800" y="5029200"/>
            <a:ext cx="12192000" cy="4524315"/>
          </a:xfrm>
          <a:prstGeom prst="rect">
            <a:avLst/>
          </a:prstGeom>
          <a:noFill/>
        </p:spPr>
        <p:txBody>
          <a:bodyPr wrap="square" rtlCol="0">
            <a:spAutoFit/>
          </a:bodyPr>
          <a:lstStyle/>
          <a:p>
            <a:pPr algn="just"/>
            <a:endParaRPr lang="en-US" sz="4800" dirty="0"/>
          </a:p>
          <a:p>
            <a:pPr algn="just"/>
            <a:r>
              <a:rPr lang="en-US" sz="4800" dirty="0" smtClean="0"/>
              <a:t>4. Using </a:t>
            </a:r>
            <a:r>
              <a:rPr lang="en-US" sz="4800" dirty="0" err="1" smtClean="0"/>
              <a:t>GentleBoost</a:t>
            </a:r>
            <a:r>
              <a:rPr lang="en-US" sz="4800" dirty="0" smtClean="0"/>
              <a:t>, construct a sequence of visual bits that represent an image at a much higher level than SIFT.  </a:t>
            </a:r>
          </a:p>
          <a:p>
            <a:pPr algn="just"/>
            <a:r>
              <a:rPr lang="en-US" sz="4800" dirty="0" smtClean="0"/>
              <a:t>5.  Train SVM using the aggregates of the visual bits</a:t>
            </a:r>
            <a:endParaRPr lang="en-US" sz="4800" dirty="0"/>
          </a:p>
        </p:txBody>
      </p:sp>
      <p:sp>
        <p:nvSpPr>
          <p:cNvPr id="28" name="TextBox 27"/>
          <p:cNvSpPr txBox="1"/>
          <p:nvPr/>
        </p:nvSpPr>
        <p:spPr>
          <a:xfrm>
            <a:off x="15392400" y="221742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Training Parameters</a:t>
            </a:r>
            <a:endParaRPr lang="en-US" sz="4800" dirty="0">
              <a:solidFill>
                <a:schemeClr val="bg1"/>
              </a:solidFill>
            </a:endParaRPr>
          </a:p>
        </p:txBody>
      </p:sp>
      <p:sp>
        <p:nvSpPr>
          <p:cNvPr id="39" name="TextBox 38"/>
          <p:cNvSpPr txBox="1"/>
          <p:nvPr/>
        </p:nvSpPr>
        <p:spPr>
          <a:xfrm>
            <a:off x="15544800" y="23223438"/>
            <a:ext cx="12268200" cy="9694962"/>
          </a:xfrm>
          <a:prstGeom prst="rect">
            <a:avLst/>
          </a:prstGeom>
          <a:noFill/>
        </p:spPr>
        <p:txBody>
          <a:bodyPr wrap="square" rtlCol="0">
            <a:spAutoFit/>
          </a:bodyPr>
          <a:lstStyle/>
          <a:p>
            <a:pPr algn="just"/>
            <a:r>
              <a:rPr lang="en-US" sz="4800" u="sng" dirty="0" smtClean="0"/>
              <a:t>Visual bits system parameters</a:t>
            </a:r>
          </a:p>
          <a:p>
            <a:pPr>
              <a:buFont typeface="Arial" pitchFamily="34" charset="0"/>
              <a:buChar char="•"/>
            </a:pPr>
            <a:r>
              <a:rPr lang="en-US" sz="4800" dirty="0" smtClean="0"/>
              <a:t> Weight distribution: Uniform [-1000,+1000]</a:t>
            </a:r>
          </a:p>
          <a:p>
            <a:pPr>
              <a:buFont typeface="Arial" pitchFamily="34" charset="0"/>
              <a:buChar char="•"/>
            </a:pPr>
            <a:r>
              <a:rPr lang="en-US" sz="4800" dirty="0" smtClean="0"/>
              <a:t> Number of weights: 10,000</a:t>
            </a:r>
          </a:p>
          <a:p>
            <a:pPr>
              <a:buFont typeface="Arial" pitchFamily="34" charset="0"/>
              <a:buChar char="•"/>
            </a:pPr>
            <a:r>
              <a:rPr lang="en-US" sz="4800" dirty="0" smtClean="0"/>
              <a:t> Rounds of boosting: 200</a:t>
            </a:r>
          </a:p>
          <a:p>
            <a:endParaRPr lang="en-US" sz="4800" dirty="0"/>
          </a:p>
          <a:p>
            <a:pPr algn="just"/>
            <a:r>
              <a:rPr lang="en-US" sz="4800" u="sng" dirty="0" smtClean="0"/>
              <a:t>K-means parameters</a:t>
            </a:r>
          </a:p>
          <a:p>
            <a:pPr>
              <a:buFont typeface="Arial" pitchFamily="34" charset="0"/>
              <a:buChar char="•"/>
            </a:pPr>
            <a:r>
              <a:rPr lang="en-US" sz="4800" dirty="0" smtClean="0"/>
              <a:t> Number of cluster centers: 1000</a:t>
            </a:r>
          </a:p>
          <a:p>
            <a:endParaRPr lang="en-US" sz="4800" dirty="0" smtClean="0"/>
          </a:p>
          <a:p>
            <a:r>
              <a:rPr lang="en-US" sz="4800" u="sng" dirty="0" smtClean="0"/>
              <a:t>Other parameters</a:t>
            </a:r>
          </a:p>
          <a:p>
            <a:pPr>
              <a:buFont typeface="Arial" pitchFamily="34" charset="0"/>
              <a:buChar char="•"/>
            </a:pPr>
            <a:r>
              <a:rPr lang="en-US" sz="4800" dirty="0" smtClean="0"/>
              <a:t>200 training images (100 positive, 100 negative)</a:t>
            </a:r>
          </a:p>
          <a:p>
            <a:pPr>
              <a:buFont typeface="Arial" pitchFamily="34" charset="0"/>
              <a:buChar char="•"/>
            </a:pPr>
            <a:r>
              <a:rPr lang="en-US" sz="4800" dirty="0" smtClean="0"/>
              <a:t>Systems use SIFT and SVM during training</a:t>
            </a:r>
          </a:p>
          <a:p>
            <a:endParaRPr lang="en-US" sz="4800" dirty="0" smtClean="0"/>
          </a:p>
          <a:p>
            <a:pPr>
              <a:buFont typeface="Arial" pitchFamily="34" charset="0"/>
              <a:buChar char="•"/>
            </a:pPr>
            <a:endParaRPr lang="en-US" sz="4800" dirty="0"/>
          </a:p>
        </p:txBody>
      </p:sp>
      <p:sp>
        <p:nvSpPr>
          <p:cNvPr id="41" name="TextBox 40"/>
          <p:cNvSpPr txBox="1"/>
          <p:nvPr/>
        </p:nvSpPr>
        <p:spPr>
          <a:xfrm>
            <a:off x="29337000" y="6705600"/>
            <a:ext cx="12420600" cy="2308324"/>
          </a:xfrm>
          <a:prstGeom prst="rect">
            <a:avLst/>
          </a:prstGeom>
          <a:noFill/>
        </p:spPr>
        <p:txBody>
          <a:bodyPr wrap="square" rtlCol="0">
            <a:spAutoFit/>
          </a:bodyPr>
          <a:lstStyle/>
          <a:p>
            <a:pPr algn="just">
              <a:buFont typeface="Arial" pitchFamily="34" charset="0"/>
              <a:buChar char="•"/>
            </a:pPr>
            <a:r>
              <a:rPr lang="en-US" sz="4800" dirty="0" smtClean="0"/>
              <a:t>100 testing images (100 positive, 100 negative)</a:t>
            </a:r>
          </a:p>
          <a:p>
            <a:pPr algn="just">
              <a:buFont typeface="Arial" pitchFamily="34" charset="0"/>
              <a:buChar char="•"/>
            </a:pPr>
            <a:r>
              <a:rPr lang="en-US" sz="4800" dirty="0" smtClean="0"/>
              <a:t>Distinguish between airplane and non-airplane images</a:t>
            </a:r>
          </a:p>
        </p:txBody>
      </p:sp>
      <p:sp>
        <p:nvSpPr>
          <p:cNvPr id="43" name="TextBox 42"/>
          <p:cNvSpPr txBox="1"/>
          <p:nvPr/>
        </p:nvSpPr>
        <p:spPr>
          <a:xfrm>
            <a:off x="29260800" y="160782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Results</a:t>
            </a:r>
            <a:endParaRPr lang="en-US" sz="4800" dirty="0">
              <a:solidFill>
                <a:schemeClr val="bg1"/>
              </a:solidFill>
            </a:endParaRPr>
          </a:p>
        </p:txBody>
      </p:sp>
      <p:grpSp>
        <p:nvGrpSpPr>
          <p:cNvPr id="14" name="Group 60"/>
          <p:cNvGrpSpPr/>
          <p:nvPr/>
        </p:nvGrpSpPr>
        <p:grpSpPr>
          <a:xfrm>
            <a:off x="29260800" y="9829800"/>
            <a:ext cx="12496800" cy="4652665"/>
            <a:chOff x="15087600" y="23774400"/>
            <a:chExt cx="12496800" cy="4652665"/>
          </a:xfrm>
        </p:grpSpPr>
        <p:pic>
          <p:nvPicPr>
            <p:cNvPr id="1041" name="Picture 17" descr="C:\Users\Joel\Documents\MATLAB\Visual Bits new\Pictures\elephant\image_0002.jpg"/>
            <p:cNvPicPr>
              <a:picLocks noChangeAspect="1" noChangeArrowheads="1"/>
            </p:cNvPicPr>
            <p:nvPr/>
          </p:nvPicPr>
          <p:blipFill>
            <a:blip r:embed="rId6" cstate="print"/>
            <a:srcRect/>
            <a:stretch>
              <a:fillRect/>
            </a:stretch>
          </p:blipFill>
          <p:spPr bwMode="auto">
            <a:xfrm>
              <a:off x="23850600" y="24993600"/>
              <a:ext cx="2182284" cy="1636713"/>
            </a:xfrm>
            <a:prstGeom prst="rect">
              <a:avLst/>
            </a:prstGeom>
            <a:noFill/>
          </p:spPr>
        </p:pic>
        <p:grpSp>
          <p:nvGrpSpPr>
            <p:cNvPr id="15" name="Group 59"/>
            <p:cNvGrpSpPr/>
            <p:nvPr/>
          </p:nvGrpSpPr>
          <p:grpSpPr>
            <a:xfrm>
              <a:off x="15087600" y="23774400"/>
              <a:ext cx="12496800" cy="4652665"/>
              <a:chOff x="15011400" y="23698200"/>
              <a:chExt cx="12496800" cy="4652665"/>
            </a:xfrm>
          </p:grpSpPr>
          <p:sp>
            <p:nvSpPr>
              <p:cNvPr id="47" name="TextBox 46"/>
              <p:cNvSpPr txBox="1"/>
              <p:nvPr/>
            </p:nvSpPr>
            <p:spPr>
              <a:xfrm>
                <a:off x="15011400" y="27889200"/>
                <a:ext cx="12496800" cy="461665"/>
              </a:xfrm>
              <a:prstGeom prst="rect">
                <a:avLst/>
              </a:prstGeom>
              <a:noFill/>
            </p:spPr>
            <p:txBody>
              <a:bodyPr wrap="square" rtlCol="0">
                <a:spAutoFit/>
              </a:bodyPr>
              <a:lstStyle/>
              <a:p>
                <a:pPr algn="ctr"/>
                <a:r>
                  <a:rPr lang="en-US" sz="2400" dirty="0" smtClean="0"/>
                  <a:t>Figure 7:  Examples of images used.</a:t>
                </a:r>
                <a:endParaRPr lang="en-US" sz="2400" dirty="0"/>
              </a:p>
            </p:txBody>
          </p:sp>
          <p:pic>
            <p:nvPicPr>
              <p:cNvPr id="2" name="Picture 2" descr="C:\Users\Joel\Documents\MATLAB\Visual Bits new\Pictures\airplanes\image_0005.jpg"/>
              <p:cNvPicPr>
                <a:picLocks noChangeAspect="1" noChangeArrowheads="1"/>
              </p:cNvPicPr>
              <p:nvPr/>
            </p:nvPicPr>
            <p:blipFill>
              <a:blip r:embed="rId7" cstate="print"/>
              <a:srcRect/>
              <a:stretch>
                <a:fillRect/>
              </a:stretch>
            </p:blipFill>
            <p:spPr bwMode="auto">
              <a:xfrm>
                <a:off x="15187613" y="25831800"/>
                <a:ext cx="3762375" cy="1676400"/>
              </a:xfrm>
              <a:prstGeom prst="rect">
                <a:avLst/>
              </a:prstGeom>
              <a:noFill/>
            </p:spPr>
          </p:pic>
          <p:pic>
            <p:nvPicPr>
              <p:cNvPr id="3" name="Picture 3" descr="C:\Users\Joel\Documents\MATLAB\Visual Bits new\Pictures\airplanes\image_0006.jpg"/>
              <p:cNvPicPr>
                <a:picLocks noChangeAspect="1" noChangeArrowheads="1"/>
              </p:cNvPicPr>
              <p:nvPr/>
            </p:nvPicPr>
            <p:blipFill>
              <a:blip r:embed="rId8" cstate="print"/>
              <a:srcRect/>
              <a:stretch>
                <a:fillRect/>
              </a:stretch>
            </p:blipFill>
            <p:spPr bwMode="auto">
              <a:xfrm>
                <a:off x="19126200" y="26670000"/>
                <a:ext cx="2279101" cy="852488"/>
              </a:xfrm>
              <a:prstGeom prst="rect">
                <a:avLst/>
              </a:prstGeom>
              <a:noFill/>
            </p:spPr>
          </p:pic>
          <p:pic>
            <p:nvPicPr>
              <p:cNvPr id="1028" name="Picture 4" descr="C:\Users\Joel\Documents\MATLAB\Visual Bits new\Pictures\airplanes\image_0007.jpg"/>
              <p:cNvPicPr>
                <a:picLocks noChangeAspect="1" noChangeArrowheads="1"/>
              </p:cNvPicPr>
              <p:nvPr/>
            </p:nvPicPr>
            <p:blipFill>
              <a:blip r:embed="rId9" cstate="print"/>
              <a:srcRect/>
              <a:stretch>
                <a:fillRect/>
              </a:stretch>
            </p:blipFill>
            <p:spPr bwMode="auto">
              <a:xfrm>
                <a:off x="16840200" y="26670000"/>
                <a:ext cx="2471738" cy="935594"/>
              </a:xfrm>
              <a:prstGeom prst="rect">
                <a:avLst/>
              </a:prstGeom>
              <a:noFill/>
            </p:spPr>
          </p:pic>
          <p:pic>
            <p:nvPicPr>
              <p:cNvPr id="1029" name="Picture 5" descr="C:\Users\Joel\Documents\MATLAB\Visual Bits new\Pictures\airplanes\image_0008.jpg"/>
              <p:cNvPicPr>
                <a:picLocks noChangeAspect="1" noChangeArrowheads="1"/>
              </p:cNvPicPr>
              <p:nvPr/>
            </p:nvPicPr>
            <p:blipFill>
              <a:blip r:embed="rId10" cstate="print"/>
              <a:srcRect/>
              <a:stretch>
                <a:fillRect/>
              </a:stretch>
            </p:blipFill>
            <p:spPr bwMode="auto">
              <a:xfrm>
                <a:off x="19050000" y="25146000"/>
                <a:ext cx="2566988" cy="968307"/>
              </a:xfrm>
              <a:prstGeom prst="rect">
                <a:avLst/>
              </a:prstGeom>
              <a:noFill/>
            </p:spPr>
          </p:pic>
          <p:pic>
            <p:nvPicPr>
              <p:cNvPr id="1030" name="Picture 6" descr="C:\Users\Joel\Documents\MATLAB\Visual Bits new\Pictures\airplanes\image_0009.jpg"/>
              <p:cNvPicPr>
                <a:picLocks noChangeAspect="1" noChangeArrowheads="1"/>
              </p:cNvPicPr>
              <p:nvPr/>
            </p:nvPicPr>
            <p:blipFill>
              <a:blip r:embed="rId11" cstate="print"/>
              <a:srcRect/>
              <a:stretch>
                <a:fillRect/>
              </a:stretch>
            </p:blipFill>
            <p:spPr bwMode="auto">
              <a:xfrm>
                <a:off x="15392400" y="25069800"/>
                <a:ext cx="2247900" cy="923245"/>
              </a:xfrm>
              <a:prstGeom prst="rect">
                <a:avLst/>
              </a:prstGeom>
              <a:noFill/>
            </p:spPr>
          </p:pic>
          <p:pic>
            <p:nvPicPr>
              <p:cNvPr id="1031" name="Picture 7" descr="C:\Users\Joel\Documents\MATLAB\Visual Bits new\Pictures\airplanes\image_0001.jpg"/>
              <p:cNvPicPr>
                <a:picLocks noChangeAspect="1" noChangeArrowheads="1"/>
              </p:cNvPicPr>
              <p:nvPr/>
            </p:nvPicPr>
            <p:blipFill>
              <a:blip r:embed="rId12" cstate="print"/>
              <a:srcRect/>
              <a:stretch>
                <a:fillRect/>
              </a:stretch>
            </p:blipFill>
            <p:spPr bwMode="auto">
              <a:xfrm>
                <a:off x="17221200" y="25222200"/>
                <a:ext cx="2265324" cy="933450"/>
              </a:xfrm>
              <a:prstGeom prst="rect">
                <a:avLst/>
              </a:prstGeom>
              <a:noFill/>
            </p:spPr>
          </p:pic>
          <p:pic>
            <p:nvPicPr>
              <p:cNvPr id="1032" name="Picture 8" descr="C:\Users\Joel\Documents\MATLAB\Visual Bits new\Pictures\airplanes\image_0002.jpg"/>
              <p:cNvPicPr>
                <a:picLocks noChangeAspect="1" noChangeArrowheads="1"/>
              </p:cNvPicPr>
              <p:nvPr/>
            </p:nvPicPr>
            <p:blipFill>
              <a:blip r:embed="rId13" cstate="print"/>
              <a:srcRect/>
              <a:stretch>
                <a:fillRect/>
              </a:stretch>
            </p:blipFill>
            <p:spPr bwMode="auto">
              <a:xfrm>
                <a:off x="18364200" y="25831800"/>
                <a:ext cx="2595562" cy="1190981"/>
              </a:xfrm>
              <a:prstGeom prst="rect">
                <a:avLst/>
              </a:prstGeom>
              <a:noFill/>
            </p:spPr>
          </p:pic>
          <p:pic>
            <p:nvPicPr>
              <p:cNvPr id="1033" name="Picture 9" descr="C:\Users\Joel\Documents\MATLAB\Visual Bits new\Pictures\airplanes\image_0003.jpg"/>
              <p:cNvPicPr>
                <a:picLocks noChangeAspect="1" noChangeArrowheads="1"/>
              </p:cNvPicPr>
              <p:nvPr/>
            </p:nvPicPr>
            <p:blipFill>
              <a:blip r:embed="rId14" cstate="print"/>
              <a:srcRect/>
              <a:stretch>
                <a:fillRect/>
              </a:stretch>
            </p:blipFill>
            <p:spPr bwMode="auto">
              <a:xfrm>
                <a:off x="15316200" y="24155400"/>
                <a:ext cx="2938462" cy="1233705"/>
              </a:xfrm>
              <a:prstGeom prst="rect">
                <a:avLst/>
              </a:prstGeom>
              <a:noFill/>
            </p:spPr>
          </p:pic>
          <p:pic>
            <p:nvPicPr>
              <p:cNvPr id="1034" name="Picture 10" descr="C:\Users\Joel\Documents\MATLAB\Visual Bits new\Pictures\airplanes\image_0004.jpg"/>
              <p:cNvPicPr>
                <a:picLocks noChangeAspect="1" noChangeArrowheads="1"/>
              </p:cNvPicPr>
              <p:nvPr/>
            </p:nvPicPr>
            <p:blipFill>
              <a:blip r:embed="rId15" cstate="print"/>
              <a:srcRect/>
              <a:stretch>
                <a:fillRect/>
              </a:stretch>
            </p:blipFill>
            <p:spPr bwMode="auto">
              <a:xfrm>
                <a:off x="17830800" y="24307800"/>
                <a:ext cx="2557462" cy="1106281"/>
              </a:xfrm>
              <a:prstGeom prst="rect">
                <a:avLst/>
              </a:prstGeom>
              <a:noFill/>
            </p:spPr>
          </p:pic>
          <p:pic>
            <p:nvPicPr>
              <p:cNvPr id="1038" name="Picture 14" descr="C:\Users\Joel\Documents\MATLAB\Visual Bits new\Pictures\car_side\image_0002.jpg"/>
              <p:cNvPicPr>
                <a:picLocks noChangeAspect="1" noChangeArrowheads="1"/>
              </p:cNvPicPr>
              <p:nvPr/>
            </p:nvPicPr>
            <p:blipFill>
              <a:blip r:embed="rId16" cstate="print"/>
              <a:srcRect/>
              <a:stretch>
                <a:fillRect/>
              </a:stretch>
            </p:blipFill>
            <p:spPr bwMode="auto">
              <a:xfrm>
                <a:off x="21869400" y="23850600"/>
                <a:ext cx="2219325" cy="1457357"/>
              </a:xfrm>
              <a:prstGeom prst="rect">
                <a:avLst/>
              </a:prstGeom>
              <a:noFill/>
            </p:spPr>
          </p:pic>
          <p:pic>
            <p:nvPicPr>
              <p:cNvPr id="1039" name="Picture 15" descr="C:\Users\Joel\Documents\MATLAB\Visual Bits new\Pictures\car_side\image_0003.jpg"/>
              <p:cNvPicPr>
                <a:picLocks noChangeAspect="1" noChangeArrowheads="1"/>
              </p:cNvPicPr>
              <p:nvPr/>
            </p:nvPicPr>
            <p:blipFill>
              <a:blip r:embed="rId17" cstate="print"/>
              <a:srcRect/>
              <a:stretch>
                <a:fillRect/>
              </a:stretch>
            </p:blipFill>
            <p:spPr bwMode="auto">
              <a:xfrm>
                <a:off x="22021800" y="25984200"/>
                <a:ext cx="2219325" cy="1457357"/>
              </a:xfrm>
              <a:prstGeom prst="rect">
                <a:avLst/>
              </a:prstGeom>
              <a:noFill/>
            </p:spPr>
          </p:pic>
          <p:pic>
            <p:nvPicPr>
              <p:cNvPr id="1040" name="Picture 16" descr="C:\Users\Joel\Documents\MATLAB\Visual Bits new\Pictures\car_side\image_0001.jpg"/>
              <p:cNvPicPr>
                <a:picLocks noChangeAspect="1" noChangeArrowheads="1"/>
              </p:cNvPicPr>
              <p:nvPr/>
            </p:nvPicPr>
            <p:blipFill>
              <a:blip r:embed="rId18" cstate="print"/>
              <a:srcRect/>
              <a:stretch>
                <a:fillRect/>
              </a:stretch>
            </p:blipFill>
            <p:spPr bwMode="auto">
              <a:xfrm>
                <a:off x="24536400" y="26136600"/>
                <a:ext cx="2219325" cy="1457357"/>
              </a:xfrm>
              <a:prstGeom prst="rect">
                <a:avLst/>
              </a:prstGeom>
              <a:noFill/>
            </p:spPr>
          </p:pic>
          <p:pic>
            <p:nvPicPr>
              <p:cNvPr id="1042" name="Picture 18" descr="C:\Users\Joel\Documents\MATLAB\Visual Bits new\Pictures\elephant\image_0001.jpg"/>
              <p:cNvPicPr>
                <a:picLocks noChangeAspect="1" noChangeArrowheads="1"/>
              </p:cNvPicPr>
              <p:nvPr/>
            </p:nvPicPr>
            <p:blipFill>
              <a:blip r:embed="rId19" cstate="print"/>
              <a:srcRect/>
              <a:stretch>
                <a:fillRect/>
              </a:stretch>
            </p:blipFill>
            <p:spPr bwMode="auto">
              <a:xfrm>
                <a:off x="22402800" y="24307800"/>
                <a:ext cx="2182284" cy="1636713"/>
              </a:xfrm>
              <a:prstGeom prst="rect">
                <a:avLst/>
              </a:prstGeom>
              <a:noFill/>
            </p:spPr>
          </p:pic>
          <p:pic>
            <p:nvPicPr>
              <p:cNvPr id="1043" name="Picture 19" descr="C:\Users\Joel\Documents\MATLAB\Visual Bits new\Pictures\faces_easy\image_0001.jpg"/>
              <p:cNvPicPr>
                <a:picLocks noChangeAspect="1" noChangeArrowheads="1"/>
              </p:cNvPicPr>
              <p:nvPr/>
            </p:nvPicPr>
            <p:blipFill>
              <a:blip r:embed="rId20" cstate="print"/>
              <a:srcRect/>
              <a:stretch>
                <a:fillRect/>
              </a:stretch>
            </p:blipFill>
            <p:spPr bwMode="auto">
              <a:xfrm>
                <a:off x="24003000" y="23698200"/>
                <a:ext cx="1575474" cy="1814512"/>
              </a:xfrm>
              <a:prstGeom prst="rect">
                <a:avLst/>
              </a:prstGeom>
              <a:noFill/>
            </p:spPr>
          </p:pic>
          <p:pic>
            <p:nvPicPr>
              <p:cNvPr id="1044" name="Picture 20" descr="C:\Users\Joel\Documents\MATLAB\Visual Bits new\Pictures\minaret\image_0002.jpg"/>
              <p:cNvPicPr>
                <a:picLocks noChangeAspect="1" noChangeArrowheads="1"/>
              </p:cNvPicPr>
              <p:nvPr/>
            </p:nvPicPr>
            <p:blipFill>
              <a:blip r:embed="rId21" cstate="print"/>
              <a:srcRect/>
              <a:stretch>
                <a:fillRect/>
              </a:stretch>
            </p:blipFill>
            <p:spPr bwMode="auto">
              <a:xfrm>
                <a:off x="25831800" y="24231600"/>
                <a:ext cx="1462088" cy="2129254"/>
              </a:xfrm>
              <a:prstGeom prst="rect">
                <a:avLst/>
              </a:prstGeom>
              <a:noFill/>
            </p:spPr>
          </p:pic>
          <p:pic>
            <p:nvPicPr>
              <p:cNvPr id="1045" name="Picture 21" descr="C:\Users\Joel\Documents\MATLAB\Visual Bits new\Pictures\rhino\image_0001.jpg"/>
              <p:cNvPicPr>
                <a:picLocks noChangeAspect="1" noChangeArrowheads="1"/>
              </p:cNvPicPr>
              <p:nvPr/>
            </p:nvPicPr>
            <p:blipFill>
              <a:blip r:embed="rId22" cstate="print"/>
              <a:srcRect/>
              <a:stretch>
                <a:fillRect/>
              </a:stretch>
            </p:blipFill>
            <p:spPr bwMode="auto">
              <a:xfrm>
                <a:off x="23533100" y="26341389"/>
                <a:ext cx="1552014" cy="1319212"/>
              </a:xfrm>
              <a:prstGeom prst="rect">
                <a:avLst/>
              </a:prstGeom>
              <a:noFill/>
            </p:spPr>
          </p:pic>
        </p:grpSp>
      </p:grpSp>
      <p:graphicFrame>
        <p:nvGraphicFramePr>
          <p:cNvPr id="63" name="Table 62"/>
          <p:cNvGraphicFramePr>
            <a:graphicFrameLocks noGrp="1"/>
          </p:cNvGraphicFramePr>
          <p:nvPr/>
        </p:nvGraphicFramePr>
        <p:xfrm>
          <a:off x="30251400" y="18135600"/>
          <a:ext cx="10668000" cy="3596640"/>
        </p:xfrm>
        <a:graphic>
          <a:graphicData uri="http://schemas.openxmlformats.org/drawingml/2006/table">
            <a:tbl>
              <a:tblPr firstRow="1" bandRow="1">
                <a:tableStyleId>{5940675A-B579-460E-94D1-54222C63F5DA}</a:tableStyleId>
              </a:tblPr>
              <a:tblGrid>
                <a:gridCol w="5334000"/>
                <a:gridCol w="5334000"/>
              </a:tblGrid>
              <a:tr h="1198880">
                <a:tc>
                  <a:txBody>
                    <a:bodyPr/>
                    <a:lstStyle/>
                    <a:p>
                      <a:pPr algn="ctr"/>
                      <a:r>
                        <a:rPr lang="en-US" sz="4800" dirty="0" smtClean="0">
                          <a:solidFill>
                            <a:schemeClr val="bg1"/>
                          </a:solidFill>
                        </a:rPr>
                        <a:t>System</a:t>
                      </a:r>
                      <a:endParaRPr lang="en-US" sz="4800" dirty="0">
                        <a:solidFill>
                          <a:schemeClr val="bg1"/>
                        </a:solidFill>
                      </a:endParaRPr>
                    </a:p>
                  </a:txBody>
                  <a:tcPr>
                    <a:solidFill>
                      <a:srgbClr val="BC9A00"/>
                    </a:solidFill>
                  </a:tcPr>
                </a:tc>
                <a:tc>
                  <a:txBody>
                    <a:bodyPr/>
                    <a:lstStyle/>
                    <a:p>
                      <a:pPr algn="ctr"/>
                      <a:r>
                        <a:rPr lang="en-US" sz="4800" dirty="0" smtClean="0">
                          <a:solidFill>
                            <a:schemeClr val="bg1"/>
                          </a:solidFill>
                        </a:rPr>
                        <a:t>Accuracy</a:t>
                      </a:r>
                      <a:endParaRPr lang="en-US" sz="4800" dirty="0">
                        <a:solidFill>
                          <a:schemeClr val="bg1"/>
                        </a:solidFill>
                      </a:endParaRPr>
                    </a:p>
                  </a:txBody>
                  <a:tcPr>
                    <a:solidFill>
                      <a:srgbClr val="BC9A00"/>
                    </a:solidFill>
                  </a:tcPr>
                </a:tc>
              </a:tr>
              <a:tr h="1198880">
                <a:tc>
                  <a:txBody>
                    <a:bodyPr/>
                    <a:lstStyle/>
                    <a:p>
                      <a:pPr algn="ctr"/>
                      <a:r>
                        <a:rPr lang="en-US" sz="4800" dirty="0" smtClean="0"/>
                        <a:t>Visual Bits</a:t>
                      </a:r>
                      <a:endParaRPr lang="en-US" sz="4800" dirty="0"/>
                    </a:p>
                  </a:txBody>
                  <a:tcPr/>
                </a:tc>
                <a:tc>
                  <a:txBody>
                    <a:bodyPr/>
                    <a:lstStyle/>
                    <a:p>
                      <a:pPr algn="ctr"/>
                      <a:r>
                        <a:rPr lang="en-US" sz="4800" dirty="0" smtClean="0"/>
                        <a:t>89%</a:t>
                      </a:r>
                      <a:endParaRPr lang="en-US" sz="4800" dirty="0"/>
                    </a:p>
                  </a:txBody>
                  <a:tcPr/>
                </a:tc>
              </a:tr>
              <a:tr h="1198880">
                <a:tc>
                  <a:txBody>
                    <a:bodyPr/>
                    <a:lstStyle/>
                    <a:p>
                      <a:pPr algn="ctr"/>
                      <a:r>
                        <a:rPr lang="en-US" sz="4800" dirty="0" smtClean="0"/>
                        <a:t>K-means</a:t>
                      </a:r>
                      <a:endParaRPr lang="en-US" sz="4800" dirty="0"/>
                    </a:p>
                  </a:txBody>
                  <a:tcPr/>
                </a:tc>
                <a:tc>
                  <a:txBody>
                    <a:bodyPr/>
                    <a:lstStyle/>
                    <a:p>
                      <a:pPr algn="ctr"/>
                      <a:r>
                        <a:rPr lang="en-US" sz="4800" dirty="0" smtClean="0"/>
                        <a:t>86%</a:t>
                      </a:r>
                      <a:endParaRPr lang="en-US" sz="4800" dirty="0"/>
                    </a:p>
                  </a:txBody>
                  <a:tcPr/>
                </a:tc>
              </a:tr>
            </a:tbl>
          </a:graphicData>
        </a:graphic>
      </p:graphicFrame>
      <p:sp>
        <p:nvSpPr>
          <p:cNvPr id="64" name="TextBox 63"/>
          <p:cNvSpPr txBox="1"/>
          <p:nvPr/>
        </p:nvSpPr>
        <p:spPr>
          <a:xfrm>
            <a:off x="29337000" y="21869400"/>
            <a:ext cx="12496800" cy="461665"/>
          </a:xfrm>
          <a:prstGeom prst="rect">
            <a:avLst/>
          </a:prstGeom>
          <a:noFill/>
        </p:spPr>
        <p:txBody>
          <a:bodyPr wrap="square" rtlCol="0">
            <a:spAutoFit/>
          </a:bodyPr>
          <a:lstStyle/>
          <a:p>
            <a:pPr algn="ctr"/>
            <a:r>
              <a:rPr lang="en-US" sz="2400" dirty="0" smtClean="0"/>
              <a:t>Table 1: Results.</a:t>
            </a:r>
            <a:endParaRPr lang="en-US" sz="2400" dirty="0"/>
          </a:p>
        </p:txBody>
      </p:sp>
      <p:pic>
        <p:nvPicPr>
          <p:cNvPr id="6" name="Picture 2" descr="C:\Users\Joel\Desktop\nsf.jpg"/>
          <p:cNvPicPr>
            <a:picLocks noChangeAspect="1" noChangeArrowheads="1"/>
          </p:cNvPicPr>
          <p:nvPr/>
        </p:nvPicPr>
        <p:blipFill>
          <a:blip r:embed="rId23" cstate="print"/>
          <a:srcRect/>
          <a:stretch>
            <a:fillRect/>
          </a:stretch>
        </p:blipFill>
        <p:spPr bwMode="auto">
          <a:xfrm>
            <a:off x="39700199" y="0"/>
            <a:ext cx="4191002" cy="4191000"/>
          </a:xfrm>
          <a:prstGeom prst="rect">
            <a:avLst/>
          </a:prstGeom>
          <a:noFill/>
        </p:spPr>
      </p:pic>
      <p:pic>
        <p:nvPicPr>
          <p:cNvPr id="66" name="Picture 60" descr="zzz"/>
          <p:cNvPicPr>
            <a:picLocks noChangeAspect="1" noChangeArrowheads="1"/>
          </p:cNvPicPr>
          <p:nvPr/>
        </p:nvPicPr>
        <p:blipFill>
          <a:blip r:embed="rId24" cstate="print"/>
          <a:srcRect t="15569" r="33670" b="11090"/>
          <a:stretch>
            <a:fillRect/>
          </a:stretch>
        </p:blipFill>
        <p:spPr bwMode="auto">
          <a:xfrm>
            <a:off x="16840200" y="13868400"/>
            <a:ext cx="9372600" cy="7714074"/>
          </a:xfrm>
          <a:prstGeom prst="rect">
            <a:avLst/>
          </a:prstGeom>
          <a:noFill/>
        </p:spPr>
      </p:pic>
      <p:grpSp>
        <p:nvGrpSpPr>
          <p:cNvPr id="17" name="Group 110"/>
          <p:cNvGrpSpPr/>
          <p:nvPr/>
        </p:nvGrpSpPr>
        <p:grpSpPr>
          <a:xfrm>
            <a:off x="15316200" y="5181600"/>
            <a:ext cx="12496800" cy="7776865"/>
            <a:chOff x="15316200" y="4953000"/>
            <a:chExt cx="12496800" cy="7776865"/>
          </a:xfrm>
        </p:grpSpPr>
        <p:grpSp>
          <p:nvGrpSpPr>
            <p:cNvPr id="24" name="Group 64"/>
            <p:cNvGrpSpPr/>
            <p:nvPr/>
          </p:nvGrpSpPr>
          <p:grpSpPr>
            <a:xfrm>
              <a:off x="15316200" y="9448800"/>
              <a:ext cx="12496800" cy="3281065"/>
              <a:chOff x="15316200" y="9448800"/>
              <a:chExt cx="12496800" cy="3281065"/>
            </a:xfrm>
          </p:grpSpPr>
          <p:sp>
            <p:nvSpPr>
              <p:cNvPr id="34" name="Right Arrow 33"/>
              <p:cNvSpPr/>
              <p:nvPr/>
            </p:nvSpPr>
            <p:spPr>
              <a:xfrm>
                <a:off x="18364200" y="10439400"/>
                <a:ext cx="1295400" cy="457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4765000" y="10210800"/>
                <a:ext cx="2667000" cy="830997"/>
              </a:xfrm>
              <a:prstGeom prst="rect">
                <a:avLst/>
              </a:prstGeom>
              <a:noFill/>
              <a:ln>
                <a:solidFill>
                  <a:schemeClr val="tx1"/>
                </a:solidFill>
              </a:ln>
            </p:spPr>
            <p:txBody>
              <a:bodyPr wrap="square" rtlCol="0">
                <a:spAutoFit/>
              </a:bodyPr>
              <a:lstStyle/>
              <a:p>
                <a:pPr algn="ctr"/>
                <a:r>
                  <a:rPr lang="en-US" sz="4800" dirty="0" smtClean="0"/>
                  <a:t>Model</a:t>
                </a:r>
                <a:endParaRPr lang="en-US" sz="4800" dirty="0"/>
              </a:p>
            </p:txBody>
          </p:sp>
          <p:sp>
            <p:nvSpPr>
              <p:cNvPr id="36" name="Right Arrow 35"/>
              <p:cNvSpPr/>
              <p:nvPr/>
            </p:nvSpPr>
            <p:spPr>
              <a:xfrm>
                <a:off x="23164800" y="10439400"/>
                <a:ext cx="1295400" cy="457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0116800" y="9448800"/>
                <a:ext cx="2667000" cy="2308324"/>
              </a:xfrm>
              <a:prstGeom prst="rect">
                <a:avLst/>
              </a:prstGeom>
              <a:noFill/>
              <a:ln>
                <a:solidFill>
                  <a:schemeClr val="tx1"/>
                </a:solidFill>
              </a:ln>
            </p:spPr>
            <p:txBody>
              <a:bodyPr wrap="square" rtlCol="0">
                <a:spAutoFit/>
              </a:bodyPr>
              <a:lstStyle/>
              <a:p>
                <a:pPr algn="ctr"/>
                <a:r>
                  <a:rPr lang="en-US" sz="4800" dirty="0" smtClean="0"/>
                  <a:t>Support Vector Machine</a:t>
                </a:r>
                <a:endParaRPr lang="en-US" sz="4800" dirty="0"/>
              </a:p>
            </p:txBody>
          </p:sp>
          <p:sp>
            <p:nvSpPr>
              <p:cNvPr id="44" name="TextBox 43"/>
              <p:cNvSpPr txBox="1"/>
              <p:nvPr/>
            </p:nvSpPr>
            <p:spPr>
              <a:xfrm>
                <a:off x="15316200" y="12268200"/>
                <a:ext cx="12496800" cy="461665"/>
              </a:xfrm>
              <a:prstGeom prst="rect">
                <a:avLst/>
              </a:prstGeom>
              <a:noFill/>
            </p:spPr>
            <p:txBody>
              <a:bodyPr wrap="square" rtlCol="0">
                <a:spAutoFit/>
              </a:bodyPr>
              <a:lstStyle/>
              <a:p>
                <a:pPr algn="ctr"/>
                <a:r>
                  <a:rPr lang="en-US" sz="2400" dirty="0" smtClean="0"/>
                  <a:t>Figure 5: Training using visual bits.</a:t>
                </a:r>
                <a:endParaRPr lang="en-US" sz="2400" dirty="0"/>
              </a:p>
            </p:txBody>
          </p:sp>
        </p:grpSp>
        <p:grpSp>
          <p:nvGrpSpPr>
            <p:cNvPr id="29" name="Group 97"/>
            <p:cNvGrpSpPr/>
            <p:nvPr/>
          </p:nvGrpSpPr>
          <p:grpSpPr>
            <a:xfrm>
              <a:off x="15925800" y="4953000"/>
              <a:ext cx="2767263" cy="7540526"/>
              <a:chOff x="24155400" y="14706600"/>
              <a:chExt cx="2767263" cy="7540526"/>
            </a:xfrm>
          </p:grpSpPr>
          <p:grpSp>
            <p:nvGrpSpPr>
              <p:cNvPr id="30" name="Group 50"/>
              <p:cNvGrpSpPr/>
              <p:nvPr/>
            </p:nvGrpSpPr>
            <p:grpSpPr>
              <a:xfrm>
                <a:off x="24155400" y="14706600"/>
                <a:ext cx="1167063" cy="7540526"/>
                <a:chOff x="25679400" y="14630400"/>
                <a:chExt cx="1167063" cy="7540526"/>
              </a:xfrm>
            </p:grpSpPr>
            <p:sp>
              <p:nvSpPr>
                <p:cNvPr id="109" name="TextBox 108"/>
                <p:cNvSpPr txBox="1"/>
                <p:nvPr/>
              </p:nvSpPr>
              <p:spPr>
                <a:xfrm>
                  <a:off x="25755600" y="14630400"/>
                  <a:ext cx="1090863" cy="7540526"/>
                </a:xfrm>
                <a:prstGeom prst="rect">
                  <a:avLst/>
                </a:prstGeom>
                <a:noFill/>
              </p:spPr>
              <p:txBody>
                <a:bodyPr wrap="square" rtlCol="0">
                  <a:spAutoFit/>
                </a:bodyPr>
                <a:lstStyle/>
                <a:p>
                  <a:endParaRPr lang="en-US" sz="9600" dirty="0" smtClean="0"/>
                </a:p>
                <a:p>
                  <a:endParaRPr lang="en-US" sz="9600" dirty="0" smtClean="0"/>
                </a:p>
                <a:p>
                  <a:endParaRPr lang="en-US" sz="9600" dirty="0" smtClean="0"/>
                </a:p>
                <a:p>
                  <a:r>
                    <a:rPr lang="en-US" sz="2800" dirty="0" smtClean="0"/>
                    <a:t>1</a:t>
                  </a:r>
                </a:p>
                <a:p>
                  <a:r>
                    <a:rPr lang="en-US" sz="2800" dirty="0" smtClean="0"/>
                    <a:t>1</a:t>
                  </a:r>
                </a:p>
                <a:p>
                  <a:r>
                    <a:rPr lang="en-US" sz="2800" dirty="0" smtClean="0"/>
                    <a:t>0</a:t>
                  </a:r>
                </a:p>
                <a:p>
                  <a:r>
                    <a:rPr lang="en-US" sz="2800" dirty="0" smtClean="0"/>
                    <a:t>1</a:t>
                  </a:r>
                </a:p>
                <a:p>
                  <a:r>
                    <a:rPr lang="en-US" sz="2800" dirty="0" smtClean="0"/>
                    <a:t>1</a:t>
                  </a:r>
                </a:p>
                <a:p>
                  <a:r>
                    <a:rPr lang="en-US" sz="2800" dirty="0" smtClean="0"/>
                    <a:t>1</a:t>
                  </a:r>
                </a:p>
                <a:p>
                  <a:r>
                    <a:rPr lang="en-US" sz="2800" dirty="0" smtClean="0"/>
                    <a:t>5</a:t>
                  </a:r>
                  <a:endParaRPr lang="en-US" sz="2800" dirty="0"/>
                </a:p>
              </p:txBody>
            </p:sp>
            <p:cxnSp>
              <p:nvCxnSpPr>
                <p:cNvPr id="110" name="Straight Connector 109"/>
                <p:cNvCxnSpPr/>
                <p:nvPr/>
              </p:nvCxnSpPr>
              <p:spPr>
                <a:xfrm>
                  <a:off x="25679400" y="21640800"/>
                  <a:ext cx="4572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51"/>
              <p:cNvGrpSpPr/>
              <p:nvPr/>
            </p:nvGrpSpPr>
            <p:grpSpPr>
              <a:xfrm>
                <a:off x="24688800" y="14706600"/>
                <a:ext cx="1167063" cy="7540526"/>
                <a:chOff x="25679400" y="14630400"/>
                <a:chExt cx="1167063" cy="7540526"/>
              </a:xfrm>
            </p:grpSpPr>
            <p:sp>
              <p:nvSpPr>
                <p:cNvPr id="107" name="TextBox 106"/>
                <p:cNvSpPr txBox="1"/>
                <p:nvPr/>
              </p:nvSpPr>
              <p:spPr>
                <a:xfrm>
                  <a:off x="25755600" y="14630400"/>
                  <a:ext cx="1090863" cy="7540526"/>
                </a:xfrm>
                <a:prstGeom prst="rect">
                  <a:avLst/>
                </a:prstGeom>
                <a:noFill/>
              </p:spPr>
              <p:txBody>
                <a:bodyPr wrap="square" rtlCol="0">
                  <a:spAutoFit/>
                </a:bodyPr>
                <a:lstStyle/>
                <a:p>
                  <a:endParaRPr lang="en-US" sz="9600" dirty="0" smtClean="0"/>
                </a:p>
                <a:p>
                  <a:endParaRPr lang="en-US" sz="9600" dirty="0" smtClean="0"/>
                </a:p>
                <a:p>
                  <a:endParaRPr lang="en-US" sz="9600" dirty="0" smtClean="0"/>
                </a:p>
                <a:p>
                  <a:r>
                    <a:rPr lang="en-US" sz="2800" dirty="0" smtClean="0"/>
                    <a:t>0</a:t>
                  </a:r>
                </a:p>
                <a:p>
                  <a:r>
                    <a:rPr lang="en-US" sz="2800" dirty="0" smtClean="0"/>
                    <a:t>0</a:t>
                  </a:r>
                </a:p>
                <a:p>
                  <a:r>
                    <a:rPr lang="en-US" sz="2800" dirty="0" smtClean="0"/>
                    <a:t>0</a:t>
                  </a:r>
                </a:p>
                <a:p>
                  <a:r>
                    <a:rPr lang="en-US" sz="2800" dirty="0" smtClean="0"/>
                    <a:t>1</a:t>
                  </a:r>
                </a:p>
                <a:p>
                  <a:r>
                    <a:rPr lang="en-US" sz="2800" dirty="0" smtClean="0"/>
                    <a:t>1</a:t>
                  </a:r>
                </a:p>
                <a:p>
                  <a:r>
                    <a:rPr lang="en-US" sz="2800" dirty="0" smtClean="0"/>
                    <a:t>0</a:t>
                  </a:r>
                </a:p>
                <a:p>
                  <a:r>
                    <a:rPr lang="en-US" sz="2800" dirty="0" smtClean="0"/>
                    <a:t>2</a:t>
                  </a:r>
                  <a:endParaRPr lang="en-US" sz="2800" dirty="0"/>
                </a:p>
              </p:txBody>
            </p:sp>
            <p:cxnSp>
              <p:nvCxnSpPr>
                <p:cNvPr id="108" name="Straight Connector 107"/>
                <p:cNvCxnSpPr/>
                <p:nvPr/>
              </p:nvCxnSpPr>
              <p:spPr>
                <a:xfrm>
                  <a:off x="25679400" y="21640800"/>
                  <a:ext cx="4572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57"/>
              <p:cNvGrpSpPr/>
              <p:nvPr/>
            </p:nvGrpSpPr>
            <p:grpSpPr>
              <a:xfrm>
                <a:off x="25222200" y="14706600"/>
                <a:ext cx="1167063" cy="7540526"/>
                <a:chOff x="25679400" y="14630400"/>
                <a:chExt cx="1167063" cy="7540526"/>
              </a:xfrm>
            </p:grpSpPr>
            <p:sp>
              <p:nvSpPr>
                <p:cNvPr id="105" name="TextBox 104"/>
                <p:cNvSpPr txBox="1"/>
                <p:nvPr/>
              </p:nvSpPr>
              <p:spPr>
                <a:xfrm>
                  <a:off x="25755600" y="14630400"/>
                  <a:ext cx="1090863" cy="7540526"/>
                </a:xfrm>
                <a:prstGeom prst="rect">
                  <a:avLst/>
                </a:prstGeom>
                <a:noFill/>
              </p:spPr>
              <p:txBody>
                <a:bodyPr wrap="square" rtlCol="0">
                  <a:spAutoFit/>
                </a:bodyPr>
                <a:lstStyle/>
                <a:p>
                  <a:endParaRPr lang="en-US" sz="9600" dirty="0" smtClean="0"/>
                </a:p>
                <a:p>
                  <a:endParaRPr lang="en-US" sz="9600" dirty="0" smtClean="0"/>
                </a:p>
                <a:p>
                  <a:endParaRPr lang="en-US" sz="9600" dirty="0" smtClean="0"/>
                </a:p>
                <a:p>
                  <a:r>
                    <a:rPr lang="en-US" sz="2800" dirty="0" smtClean="0"/>
                    <a:t>1</a:t>
                  </a:r>
                </a:p>
                <a:p>
                  <a:r>
                    <a:rPr lang="en-US" sz="2800" dirty="0" smtClean="0"/>
                    <a:t>1</a:t>
                  </a:r>
                </a:p>
                <a:p>
                  <a:r>
                    <a:rPr lang="en-US" sz="2800" dirty="0" smtClean="0"/>
                    <a:t>1</a:t>
                  </a:r>
                </a:p>
                <a:p>
                  <a:r>
                    <a:rPr lang="en-US" sz="2800" dirty="0" smtClean="0"/>
                    <a:t>1</a:t>
                  </a:r>
                </a:p>
                <a:p>
                  <a:r>
                    <a:rPr lang="en-US" sz="2800" dirty="0" smtClean="0"/>
                    <a:t>1</a:t>
                  </a:r>
                </a:p>
                <a:p>
                  <a:r>
                    <a:rPr lang="en-US" sz="2800" dirty="0" smtClean="0"/>
                    <a:t>0</a:t>
                  </a:r>
                </a:p>
                <a:p>
                  <a:r>
                    <a:rPr lang="en-US" sz="2800" dirty="0" smtClean="0"/>
                    <a:t>5</a:t>
                  </a:r>
                  <a:endParaRPr lang="en-US" sz="2800" dirty="0"/>
                </a:p>
              </p:txBody>
            </p:sp>
            <p:cxnSp>
              <p:nvCxnSpPr>
                <p:cNvPr id="106" name="Straight Connector 105"/>
                <p:cNvCxnSpPr/>
                <p:nvPr/>
              </p:nvCxnSpPr>
              <p:spPr>
                <a:xfrm>
                  <a:off x="25679400" y="21640800"/>
                  <a:ext cx="4572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Group 60"/>
              <p:cNvGrpSpPr/>
              <p:nvPr/>
            </p:nvGrpSpPr>
            <p:grpSpPr>
              <a:xfrm>
                <a:off x="25755600" y="14706600"/>
                <a:ext cx="1167063" cy="7540526"/>
                <a:chOff x="25679400" y="14630400"/>
                <a:chExt cx="1167063" cy="7540526"/>
              </a:xfrm>
            </p:grpSpPr>
            <p:sp>
              <p:nvSpPr>
                <p:cNvPr id="103" name="TextBox 102"/>
                <p:cNvSpPr txBox="1"/>
                <p:nvPr/>
              </p:nvSpPr>
              <p:spPr>
                <a:xfrm>
                  <a:off x="25755600" y="14630400"/>
                  <a:ext cx="1090863" cy="7540526"/>
                </a:xfrm>
                <a:prstGeom prst="rect">
                  <a:avLst/>
                </a:prstGeom>
                <a:noFill/>
              </p:spPr>
              <p:txBody>
                <a:bodyPr wrap="square" rtlCol="0">
                  <a:spAutoFit/>
                </a:bodyPr>
                <a:lstStyle/>
                <a:p>
                  <a:endParaRPr lang="en-US" sz="9600" dirty="0" smtClean="0"/>
                </a:p>
                <a:p>
                  <a:endParaRPr lang="en-US" sz="9600" dirty="0" smtClean="0"/>
                </a:p>
                <a:p>
                  <a:endParaRPr lang="en-US" sz="9600" dirty="0" smtClean="0"/>
                </a:p>
                <a:p>
                  <a:r>
                    <a:rPr lang="en-US" sz="2800" dirty="0" smtClean="0"/>
                    <a:t>0</a:t>
                  </a:r>
                </a:p>
                <a:p>
                  <a:r>
                    <a:rPr lang="en-US" sz="2800" dirty="0" smtClean="0"/>
                    <a:t>1</a:t>
                  </a:r>
                </a:p>
                <a:p>
                  <a:r>
                    <a:rPr lang="en-US" sz="2800" dirty="0" smtClean="0"/>
                    <a:t>1</a:t>
                  </a:r>
                </a:p>
                <a:p>
                  <a:r>
                    <a:rPr lang="en-US" sz="2800" dirty="0" smtClean="0"/>
                    <a:t>1</a:t>
                  </a:r>
                </a:p>
                <a:p>
                  <a:r>
                    <a:rPr lang="en-US" sz="2800" dirty="0" smtClean="0"/>
                    <a:t>0</a:t>
                  </a:r>
                </a:p>
                <a:p>
                  <a:r>
                    <a:rPr lang="en-US" sz="2800" dirty="0" smtClean="0"/>
                    <a:t>0</a:t>
                  </a:r>
                </a:p>
                <a:p>
                  <a:r>
                    <a:rPr lang="en-US" sz="2800" dirty="0" smtClean="0"/>
                    <a:t>3</a:t>
                  </a:r>
                  <a:endParaRPr lang="en-US" sz="2800" dirty="0"/>
                </a:p>
              </p:txBody>
            </p:sp>
            <p:cxnSp>
              <p:nvCxnSpPr>
                <p:cNvPr id="104" name="Straight Connector 103"/>
                <p:cNvCxnSpPr/>
                <p:nvPr/>
              </p:nvCxnSpPr>
              <p:spPr>
                <a:xfrm>
                  <a:off x="25679400" y="21640800"/>
                  <a:ext cx="4572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12" name="TextBox 111"/>
          <p:cNvSpPr txBox="1"/>
          <p:nvPr/>
        </p:nvSpPr>
        <p:spPr>
          <a:xfrm>
            <a:off x="15544800" y="12115800"/>
            <a:ext cx="12192000" cy="1569660"/>
          </a:xfrm>
          <a:prstGeom prst="rect">
            <a:avLst/>
          </a:prstGeom>
          <a:noFill/>
        </p:spPr>
        <p:txBody>
          <a:bodyPr wrap="square" rtlCol="0">
            <a:spAutoFit/>
          </a:bodyPr>
          <a:lstStyle/>
          <a:p>
            <a:pPr algn="just"/>
            <a:endParaRPr lang="en-US" sz="4800" dirty="0"/>
          </a:p>
          <a:p>
            <a:pPr algn="just"/>
            <a:r>
              <a:rPr lang="en-US" sz="4800" dirty="0" smtClean="0"/>
              <a:t>6. Repeat for multiple categories</a:t>
            </a:r>
            <a:endParaRPr lang="en-US" sz="4800" dirty="0"/>
          </a:p>
        </p:txBody>
      </p:sp>
      <p:pic>
        <p:nvPicPr>
          <p:cNvPr id="10" name="Picture 3" descr="C:\Users\Joel\Desktop\cool.jpg"/>
          <p:cNvPicPr>
            <a:picLocks noChangeAspect="1" noChangeArrowheads="1"/>
          </p:cNvPicPr>
          <p:nvPr/>
        </p:nvPicPr>
        <p:blipFill>
          <a:blip r:embed="rId25" cstate="print"/>
          <a:srcRect/>
          <a:stretch>
            <a:fillRect/>
          </a:stretch>
        </p:blipFill>
        <p:spPr bwMode="auto">
          <a:xfrm>
            <a:off x="4648200" y="29108400"/>
            <a:ext cx="5867400" cy="2295349"/>
          </a:xfrm>
          <a:prstGeom prst="rect">
            <a:avLst/>
          </a:prstGeom>
          <a:noFill/>
        </p:spPr>
      </p:pic>
      <p:sp>
        <p:nvSpPr>
          <p:cNvPr id="115" name="TextBox 114"/>
          <p:cNvSpPr txBox="1"/>
          <p:nvPr/>
        </p:nvSpPr>
        <p:spPr>
          <a:xfrm>
            <a:off x="1219200" y="31546800"/>
            <a:ext cx="12496800" cy="461665"/>
          </a:xfrm>
          <a:prstGeom prst="rect">
            <a:avLst/>
          </a:prstGeom>
          <a:noFill/>
        </p:spPr>
        <p:txBody>
          <a:bodyPr wrap="square" rtlCol="0">
            <a:spAutoFit/>
          </a:bodyPr>
          <a:lstStyle/>
          <a:p>
            <a:pPr algn="ctr"/>
            <a:r>
              <a:rPr lang="en-US" sz="2400" dirty="0" smtClean="0"/>
              <a:t>Figure 4: Finding the linear projections and thresholds.</a:t>
            </a:r>
            <a:endParaRPr lang="en-US" sz="2400" dirty="0"/>
          </a:p>
        </p:txBody>
      </p:sp>
      <p:grpSp>
        <p:nvGrpSpPr>
          <p:cNvPr id="38" name="Group 115"/>
          <p:cNvGrpSpPr/>
          <p:nvPr/>
        </p:nvGrpSpPr>
        <p:grpSpPr>
          <a:xfrm>
            <a:off x="4724400" y="23850600"/>
            <a:ext cx="5715000" cy="1971020"/>
            <a:chOff x="5334000" y="7848600"/>
            <a:chExt cx="5715000" cy="1971020"/>
          </a:xfrm>
        </p:grpSpPr>
        <p:grpSp>
          <p:nvGrpSpPr>
            <p:cNvPr id="40" name="Group 68"/>
            <p:cNvGrpSpPr/>
            <p:nvPr/>
          </p:nvGrpSpPr>
          <p:grpSpPr>
            <a:xfrm>
              <a:off x="5334000" y="8382000"/>
              <a:ext cx="1143000" cy="1437620"/>
              <a:chOff x="5334000" y="8382000"/>
              <a:chExt cx="1143000" cy="1437620"/>
            </a:xfrm>
          </p:grpSpPr>
          <p:sp>
            <p:nvSpPr>
              <p:cNvPr id="128" name="Rectangle 127"/>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-1000</a:t>
                </a:r>
                <a:endParaRPr lang="en-US" sz="2800" dirty="0">
                  <a:solidFill>
                    <a:schemeClr val="tx1"/>
                  </a:solidFill>
                </a:endParaRPr>
              </a:p>
            </p:txBody>
          </p:sp>
          <p:sp>
            <p:nvSpPr>
              <p:cNvPr id="129" name="TextBox 128"/>
              <p:cNvSpPr txBox="1"/>
              <p:nvPr/>
            </p:nvSpPr>
            <p:spPr>
              <a:xfrm>
                <a:off x="5638800" y="9296400"/>
                <a:ext cx="457200" cy="523220"/>
              </a:xfrm>
              <a:prstGeom prst="rect">
                <a:avLst/>
              </a:prstGeom>
              <a:noFill/>
            </p:spPr>
            <p:txBody>
              <a:bodyPr wrap="square" rtlCol="0">
                <a:spAutoFit/>
              </a:bodyPr>
              <a:lstStyle/>
              <a:p>
                <a:r>
                  <a:rPr lang="en-US" sz="2800" dirty="0" smtClean="0"/>
                  <a:t>1</a:t>
                </a:r>
                <a:endParaRPr lang="en-US" sz="2800" dirty="0"/>
              </a:p>
            </p:txBody>
          </p:sp>
        </p:grpSp>
        <p:grpSp>
          <p:nvGrpSpPr>
            <p:cNvPr id="42" name="Group 69"/>
            <p:cNvGrpSpPr/>
            <p:nvPr/>
          </p:nvGrpSpPr>
          <p:grpSpPr>
            <a:xfrm>
              <a:off x="6400800" y="8382000"/>
              <a:ext cx="1143000" cy="1437620"/>
              <a:chOff x="5334000" y="8382000"/>
              <a:chExt cx="1143000" cy="1437620"/>
            </a:xfrm>
          </p:grpSpPr>
          <p:sp>
            <p:nvSpPr>
              <p:cNvPr id="126" name="Rectangle 125"/>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54</a:t>
                </a:r>
                <a:endParaRPr lang="en-US" sz="2800" dirty="0">
                  <a:solidFill>
                    <a:schemeClr val="tx1"/>
                  </a:solidFill>
                </a:endParaRPr>
              </a:p>
            </p:txBody>
          </p:sp>
          <p:sp>
            <p:nvSpPr>
              <p:cNvPr id="127" name="TextBox 126"/>
              <p:cNvSpPr txBox="1"/>
              <p:nvPr/>
            </p:nvSpPr>
            <p:spPr>
              <a:xfrm>
                <a:off x="5638800" y="9296400"/>
                <a:ext cx="457200" cy="523220"/>
              </a:xfrm>
              <a:prstGeom prst="rect">
                <a:avLst/>
              </a:prstGeom>
              <a:noFill/>
            </p:spPr>
            <p:txBody>
              <a:bodyPr wrap="square" rtlCol="0">
                <a:spAutoFit/>
              </a:bodyPr>
              <a:lstStyle/>
              <a:p>
                <a:r>
                  <a:rPr lang="en-US" sz="2800" dirty="0" smtClean="0"/>
                  <a:t>2</a:t>
                </a:r>
                <a:endParaRPr lang="en-US" sz="2800" dirty="0"/>
              </a:p>
            </p:txBody>
          </p:sp>
        </p:grpSp>
        <p:grpSp>
          <p:nvGrpSpPr>
            <p:cNvPr id="45" name="Group 72"/>
            <p:cNvGrpSpPr/>
            <p:nvPr/>
          </p:nvGrpSpPr>
          <p:grpSpPr>
            <a:xfrm>
              <a:off x="7543800" y="8382000"/>
              <a:ext cx="1143000" cy="1437620"/>
              <a:chOff x="5334000" y="8382000"/>
              <a:chExt cx="1143000" cy="1437620"/>
            </a:xfrm>
          </p:grpSpPr>
          <p:sp>
            <p:nvSpPr>
              <p:cNvPr id="124" name="Rectangle 123"/>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976</a:t>
                </a:r>
                <a:endParaRPr lang="en-US" sz="2800" dirty="0">
                  <a:solidFill>
                    <a:schemeClr val="tx1"/>
                  </a:solidFill>
                </a:endParaRPr>
              </a:p>
            </p:txBody>
          </p:sp>
          <p:sp>
            <p:nvSpPr>
              <p:cNvPr id="125" name="TextBox 124"/>
              <p:cNvSpPr txBox="1"/>
              <p:nvPr/>
            </p:nvSpPr>
            <p:spPr>
              <a:xfrm>
                <a:off x="5638800" y="9296400"/>
                <a:ext cx="457200" cy="523220"/>
              </a:xfrm>
              <a:prstGeom prst="rect">
                <a:avLst/>
              </a:prstGeom>
              <a:noFill/>
            </p:spPr>
            <p:txBody>
              <a:bodyPr wrap="square" rtlCol="0">
                <a:spAutoFit/>
              </a:bodyPr>
              <a:lstStyle/>
              <a:p>
                <a:r>
                  <a:rPr lang="en-US" sz="2800" dirty="0" smtClean="0"/>
                  <a:t>3</a:t>
                </a:r>
                <a:endParaRPr lang="en-US" sz="2800" dirty="0"/>
              </a:p>
            </p:txBody>
          </p:sp>
        </p:grpSp>
        <p:grpSp>
          <p:nvGrpSpPr>
            <p:cNvPr id="46" name="Group 75"/>
            <p:cNvGrpSpPr/>
            <p:nvPr/>
          </p:nvGrpSpPr>
          <p:grpSpPr>
            <a:xfrm>
              <a:off x="9906000" y="8382000"/>
              <a:ext cx="1143000" cy="1437620"/>
              <a:chOff x="5334000" y="8382000"/>
              <a:chExt cx="1143000" cy="1437620"/>
            </a:xfrm>
          </p:grpSpPr>
          <p:sp>
            <p:nvSpPr>
              <p:cNvPr id="122" name="Rectangle 121"/>
              <p:cNvSpPr/>
              <p:nvPr/>
            </p:nvSpPr>
            <p:spPr>
              <a:xfrm>
                <a:off x="5334000" y="8382000"/>
                <a:ext cx="1143000" cy="838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-241</a:t>
                </a:r>
                <a:endParaRPr lang="en-US" sz="2800" dirty="0">
                  <a:solidFill>
                    <a:schemeClr val="tx1"/>
                  </a:solidFill>
                </a:endParaRPr>
              </a:p>
            </p:txBody>
          </p:sp>
          <p:sp>
            <p:nvSpPr>
              <p:cNvPr id="123" name="TextBox 122"/>
              <p:cNvSpPr txBox="1"/>
              <p:nvPr/>
            </p:nvSpPr>
            <p:spPr>
              <a:xfrm>
                <a:off x="5486400" y="9296400"/>
                <a:ext cx="914400" cy="523220"/>
              </a:xfrm>
              <a:prstGeom prst="rect">
                <a:avLst/>
              </a:prstGeom>
              <a:noFill/>
            </p:spPr>
            <p:txBody>
              <a:bodyPr wrap="square" rtlCol="0">
                <a:spAutoFit/>
              </a:bodyPr>
              <a:lstStyle/>
              <a:p>
                <a:r>
                  <a:rPr lang="en-US" sz="2800" dirty="0" smtClean="0"/>
                  <a:t>128</a:t>
                </a:r>
                <a:endParaRPr lang="en-US" sz="2800" dirty="0"/>
              </a:p>
            </p:txBody>
          </p:sp>
        </p:grpSp>
        <p:sp>
          <p:nvSpPr>
            <p:cNvPr id="121" name="TextBox 120"/>
            <p:cNvSpPr txBox="1"/>
            <p:nvPr/>
          </p:nvSpPr>
          <p:spPr>
            <a:xfrm>
              <a:off x="8763000" y="7848600"/>
              <a:ext cx="946093" cy="1415772"/>
            </a:xfrm>
            <a:prstGeom prst="rect">
              <a:avLst/>
            </a:prstGeom>
            <a:noFill/>
          </p:spPr>
          <p:txBody>
            <a:bodyPr wrap="none" rtlCol="0">
              <a:spAutoFit/>
            </a:bodyPr>
            <a:lstStyle/>
            <a:p>
              <a:r>
                <a:rPr lang="en-US" dirty="0" smtClean="0"/>
                <a:t>…</a:t>
              </a:r>
              <a:endParaRPr lang="en-US" dirty="0"/>
            </a:p>
          </p:txBody>
        </p:sp>
      </p:grpSp>
      <p:sp>
        <p:nvSpPr>
          <p:cNvPr id="130" name="TextBox 129"/>
          <p:cNvSpPr txBox="1"/>
          <p:nvPr/>
        </p:nvSpPr>
        <p:spPr>
          <a:xfrm>
            <a:off x="1371600" y="25755600"/>
            <a:ext cx="12496800" cy="461665"/>
          </a:xfrm>
          <a:prstGeom prst="rect">
            <a:avLst/>
          </a:prstGeom>
          <a:noFill/>
        </p:spPr>
        <p:txBody>
          <a:bodyPr wrap="square" rtlCol="0">
            <a:spAutoFit/>
          </a:bodyPr>
          <a:lstStyle/>
          <a:p>
            <a:pPr algn="ctr"/>
            <a:r>
              <a:rPr lang="en-US" sz="2400" dirty="0" smtClean="0"/>
              <a:t>Figure 3: Example of direct feature selection.</a:t>
            </a:r>
            <a:endParaRPr lang="en-US" sz="2400" dirty="0"/>
          </a:p>
        </p:txBody>
      </p:sp>
      <p:sp>
        <p:nvSpPr>
          <p:cNvPr id="131" name="TextBox 130"/>
          <p:cNvSpPr txBox="1"/>
          <p:nvPr/>
        </p:nvSpPr>
        <p:spPr>
          <a:xfrm>
            <a:off x="15392400" y="21564600"/>
            <a:ext cx="12496800" cy="461665"/>
          </a:xfrm>
          <a:prstGeom prst="rect">
            <a:avLst/>
          </a:prstGeom>
          <a:noFill/>
        </p:spPr>
        <p:txBody>
          <a:bodyPr wrap="square" rtlCol="0">
            <a:spAutoFit/>
          </a:bodyPr>
          <a:lstStyle/>
          <a:p>
            <a:pPr algn="ctr"/>
            <a:r>
              <a:rPr lang="en-US" sz="2400" dirty="0" smtClean="0"/>
              <a:t>Figure 6: Training using visual bits.</a:t>
            </a:r>
            <a:endParaRPr lang="en-US" sz="2400" dirty="0"/>
          </a:p>
        </p:txBody>
      </p:sp>
      <p:grpSp>
        <p:nvGrpSpPr>
          <p:cNvPr id="48" name="Group 30"/>
          <p:cNvGrpSpPr>
            <a:grpSpLocks/>
          </p:cNvGrpSpPr>
          <p:nvPr/>
        </p:nvGrpSpPr>
        <p:grpSpPr bwMode="auto">
          <a:xfrm>
            <a:off x="3048000" y="11658600"/>
            <a:ext cx="9193213" cy="5054600"/>
            <a:chOff x="-6144" y="2976"/>
            <a:chExt cx="5412" cy="2976"/>
          </a:xfrm>
        </p:grpSpPr>
        <p:pic>
          <p:nvPicPr>
            <p:cNvPr id="133" name="Picture 31" descr="2030_09_6---London-double-decker-bus_web"/>
            <p:cNvPicPr>
              <a:picLocks noChangeAspect="1" noChangeArrowheads="1"/>
            </p:cNvPicPr>
            <p:nvPr/>
          </p:nvPicPr>
          <p:blipFill>
            <a:blip r:embed="rId26" cstate="print"/>
            <a:srcRect/>
            <a:stretch>
              <a:fillRect/>
            </a:stretch>
          </p:blipFill>
          <p:spPr bwMode="auto">
            <a:xfrm>
              <a:off x="-6144" y="2976"/>
              <a:ext cx="4464" cy="2976"/>
            </a:xfrm>
            <a:prstGeom prst="rect">
              <a:avLst/>
            </a:prstGeom>
            <a:noFill/>
          </p:spPr>
        </p:pic>
        <p:sp>
          <p:nvSpPr>
            <p:cNvPr id="134" name="Text Box 32"/>
            <p:cNvSpPr txBox="1">
              <a:spLocks noChangeArrowheads="1"/>
            </p:cNvSpPr>
            <p:nvPr/>
          </p:nvSpPr>
          <p:spPr bwMode="auto">
            <a:xfrm>
              <a:off x="-1594" y="3504"/>
              <a:ext cx="862" cy="1849"/>
            </a:xfrm>
            <a:prstGeom prst="rect">
              <a:avLst/>
            </a:prstGeom>
            <a:solidFill>
              <a:schemeClr val="accent1"/>
            </a:solidFill>
            <a:ln w="9525">
              <a:noFill/>
              <a:miter lim="800000"/>
              <a:headEnd/>
              <a:tailEnd/>
            </a:ln>
            <a:effectLst/>
          </p:spPr>
          <p:txBody>
            <a:bodyPr wrap="none">
              <a:spAutoFit/>
            </a:bodyPr>
            <a:lstStyle/>
            <a:p>
              <a:pPr marL="114300" indent="-114300" eaLnBrk="0" hangingPunct="0">
                <a:buFontTx/>
                <a:buChar char="•"/>
                <a:tabLst>
                  <a:tab pos="1081088" algn="l"/>
                </a:tabLst>
              </a:pPr>
              <a:r>
                <a:rPr lang="en-US" sz="2000">
                  <a:latin typeface="Arial" charset="0"/>
                </a:rPr>
                <a:t>sheep?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bus?	</a:t>
              </a:r>
              <a:r>
                <a:rPr lang="en-US" sz="2000">
                  <a:solidFill>
                    <a:srgbClr val="0000FF"/>
                  </a:solidFill>
                  <a:latin typeface="Arial" charset="0"/>
                  <a:sym typeface="Wingdings" pitchFamily="2" charset="2"/>
                </a:rPr>
                <a:t></a:t>
              </a:r>
            </a:p>
            <a:p>
              <a:pPr marL="114300" indent="-114300" eaLnBrk="0" hangingPunct="0">
                <a:buFontTx/>
                <a:buChar char="•"/>
                <a:tabLst>
                  <a:tab pos="1081088" algn="l"/>
                </a:tabLst>
              </a:pPr>
              <a:r>
                <a:rPr lang="en-US" sz="2000">
                  <a:latin typeface="Arial" charset="0"/>
                </a:rPr>
                <a:t>cat?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bicycle?	</a:t>
              </a:r>
              <a:r>
                <a:rPr lang="en-US" sz="2000">
                  <a:solidFill>
                    <a:srgbClr val="0000FF"/>
                  </a:solidFill>
                  <a:latin typeface="Arial" charset="0"/>
                  <a:sym typeface="Wingdings" pitchFamily="2" charset="2"/>
                </a:rPr>
                <a:t></a:t>
              </a:r>
              <a:endParaRPr lang="en-US" sz="2000">
                <a:latin typeface="Arial" charset="0"/>
              </a:endParaRPr>
            </a:p>
            <a:p>
              <a:pPr marL="114300" indent="-114300" eaLnBrk="0" hangingPunct="0">
                <a:buFontTx/>
                <a:buChar char="•"/>
                <a:tabLst>
                  <a:tab pos="1081088" algn="l"/>
                </a:tabLst>
              </a:pPr>
              <a:r>
                <a:rPr lang="en-US" sz="2000">
                  <a:latin typeface="Arial" charset="0"/>
                </a:rPr>
                <a:t>car?	</a:t>
              </a:r>
              <a:r>
                <a:rPr lang="en-US" sz="2000">
                  <a:solidFill>
                    <a:srgbClr val="0000FF"/>
                  </a:solidFill>
                  <a:latin typeface="Arial" charset="0"/>
                  <a:sym typeface="Wingdings" pitchFamily="2" charset="2"/>
                </a:rPr>
                <a:t></a:t>
              </a:r>
              <a:endParaRPr lang="en-US" sz="2000">
                <a:latin typeface="Arial" charset="0"/>
              </a:endParaRPr>
            </a:p>
            <a:p>
              <a:pPr marL="114300" indent="-114300" eaLnBrk="0" hangingPunct="0">
                <a:buFontTx/>
                <a:buChar char="•"/>
                <a:tabLst>
                  <a:tab pos="1081088" algn="l"/>
                </a:tabLst>
              </a:pPr>
              <a:r>
                <a:rPr lang="en-US" sz="2000">
                  <a:latin typeface="Arial" charset="0"/>
                </a:rPr>
                <a:t>cow?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dog?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horse?	</a:t>
              </a:r>
              <a:r>
                <a:rPr lang="en-US" sz="2000">
                  <a:solidFill>
                    <a:srgbClr val="FF0000"/>
                  </a:solidFill>
                  <a:latin typeface="Arial" charset="0"/>
                  <a:sym typeface="Wingdings" pitchFamily="2" charset="2"/>
                </a:rPr>
                <a:t></a:t>
              </a:r>
              <a:endParaRPr lang="en-US" sz="2000">
                <a:solidFill>
                  <a:srgbClr val="FF0000"/>
                </a:solidFill>
                <a:latin typeface="Arial" charset="0"/>
              </a:endParaRPr>
            </a:p>
            <a:p>
              <a:pPr marL="114300" indent="-114300" eaLnBrk="0" hangingPunct="0">
                <a:buFontTx/>
                <a:buChar char="•"/>
                <a:tabLst>
                  <a:tab pos="1081088" algn="l"/>
                </a:tabLst>
              </a:pPr>
              <a:r>
                <a:rPr lang="en-US" sz="2000">
                  <a:latin typeface="Arial" charset="0"/>
                </a:rPr>
                <a:t>mbike?	</a:t>
              </a:r>
              <a:r>
                <a:rPr lang="en-US" sz="2000">
                  <a:solidFill>
                    <a:srgbClr val="0000FF"/>
                  </a:solidFill>
                  <a:latin typeface="Arial" charset="0"/>
                  <a:sym typeface="Wingdings" pitchFamily="2" charset="2"/>
                </a:rPr>
                <a:t></a:t>
              </a:r>
              <a:endParaRPr lang="en-US" sz="2000">
                <a:latin typeface="Arial" charset="0"/>
              </a:endParaRPr>
            </a:p>
            <a:p>
              <a:pPr marL="114300" indent="-114300" eaLnBrk="0" hangingPunct="0">
                <a:buFontTx/>
                <a:buChar char="•"/>
                <a:tabLst>
                  <a:tab pos="1081088" algn="l"/>
                </a:tabLst>
              </a:pPr>
              <a:r>
                <a:rPr lang="en-US" sz="2000">
                  <a:latin typeface="Arial" charset="0"/>
                </a:rPr>
                <a:t>person?	</a:t>
              </a:r>
              <a:r>
                <a:rPr lang="en-US" sz="2000">
                  <a:solidFill>
                    <a:srgbClr val="0000FF"/>
                  </a:solidFill>
                  <a:latin typeface="Arial" charset="0"/>
                  <a:sym typeface="Wingdings" pitchFamily="2" charset="2"/>
                </a:rPr>
                <a:t></a:t>
              </a:r>
            </a:p>
          </p:txBody>
        </p:sp>
      </p:grpSp>
      <p:sp>
        <p:nvSpPr>
          <p:cNvPr id="135" name="TextBox 134"/>
          <p:cNvSpPr txBox="1"/>
          <p:nvPr/>
        </p:nvSpPr>
        <p:spPr>
          <a:xfrm>
            <a:off x="1371600" y="16992600"/>
            <a:ext cx="12496800" cy="461665"/>
          </a:xfrm>
          <a:prstGeom prst="rect">
            <a:avLst/>
          </a:prstGeom>
          <a:noFill/>
        </p:spPr>
        <p:txBody>
          <a:bodyPr wrap="square" rtlCol="0">
            <a:spAutoFit/>
          </a:bodyPr>
          <a:lstStyle/>
          <a:p>
            <a:pPr algn="ctr"/>
            <a:r>
              <a:rPr lang="en-US" sz="2400" dirty="0" smtClean="0"/>
              <a:t>Figure 1: Object recognition.</a:t>
            </a:r>
            <a:endParaRPr lang="en-US" sz="2400" dirty="0"/>
          </a:p>
        </p:txBody>
      </p:sp>
      <p:sp>
        <p:nvSpPr>
          <p:cNvPr id="177" name="TextBox 176"/>
          <p:cNvSpPr txBox="1"/>
          <p:nvPr/>
        </p:nvSpPr>
        <p:spPr>
          <a:xfrm>
            <a:off x="1371600" y="5562600"/>
            <a:ext cx="12344400" cy="6001643"/>
          </a:xfrm>
          <a:prstGeom prst="rect">
            <a:avLst/>
          </a:prstGeom>
          <a:noFill/>
        </p:spPr>
        <p:txBody>
          <a:bodyPr wrap="square" rtlCol="0">
            <a:spAutoFit/>
          </a:bodyPr>
          <a:lstStyle/>
          <a:p>
            <a:pPr algn="just"/>
            <a:endParaRPr lang="en-US" sz="4800" dirty="0"/>
          </a:p>
          <a:p>
            <a:pPr algn="just"/>
            <a:r>
              <a:rPr lang="en-US" sz="4800" dirty="0" smtClean="0"/>
              <a:t>We use an object recognition system that solves the problem of separating the processes of codebook generation and classifier training by unifying them into a single framework. We propose a new way to learn visual bits using direct feature selection to avoid the complicated optimization framework from [1]. </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4525963" y="1143000"/>
            <a:ext cx="34771012" cy="3169885"/>
          </a:xfrm>
          <a:prstGeom prst="rect">
            <a:avLst/>
          </a:prstGeom>
          <a:noFill/>
          <a:ln w="9525">
            <a:noFill/>
            <a:miter lim="800000"/>
            <a:headEnd/>
            <a:tailEnd/>
          </a:ln>
          <a:effectLst/>
        </p:spPr>
        <p:txBody>
          <a:bodyPr lIns="91243" tIns="45614" rIns="91243" bIns="45614">
            <a:spAutoFit/>
          </a:bodyPr>
          <a:lstStyle/>
          <a:p>
            <a:pPr algn="ctr">
              <a:spcBef>
                <a:spcPct val="50000"/>
              </a:spcBef>
            </a:pPr>
            <a:r>
              <a:rPr lang="en-US" sz="8000" dirty="0" smtClean="0">
                <a:latin typeface="+mn-lt"/>
              </a:rPr>
              <a:t>Learning Visual Bits with Direct Feature Selection</a:t>
            </a:r>
          </a:p>
          <a:p>
            <a:pPr algn="ctr">
              <a:spcBef>
                <a:spcPct val="50000"/>
              </a:spcBef>
            </a:pPr>
            <a:r>
              <a:rPr lang="en-US" sz="4800" b="1" dirty="0" smtClean="0">
                <a:latin typeface="+mn-lt"/>
              </a:rPr>
              <a:t>Joel Jurik</a:t>
            </a:r>
            <a:r>
              <a:rPr lang="en-US" sz="4800" b="1" baseline="30000" dirty="0" smtClean="0">
                <a:latin typeface="+mn-lt"/>
              </a:rPr>
              <a:t>1</a:t>
            </a:r>
            <a:r>
              <a:rPr lang="en-US" sz="4800" b="1" dirty="0" smtClean="0">
                <a:latin typeface="+mn-lt"/>
              </a:rPr>
              <a:t> and Dr. </a:t>
            </a:r>
            <a:r>
              <a:rPr lang="en-US" sz="4800" b="1" dirty="0" err="1" smtClean="0">
                <a:latin typeface="+mn-lt"/>
              </a:rPr>
              <a:t>Rahul</a:t>
            </a:r>
            <a:r>
              <a:rPr lang="en-US" sz="4800" b="1" dirty="0" smtClean="0">
                <a:latin typeface="+mn-lt"/>
              </a:rPr>
              <a:t> Sukthankar</a:t>
            </a:r>
            <a:r>
              <a:rPr lang="en-US" sz="4800" b="1" baseline="30000" dirty="0" smtClean="0">
                <a:latin typeface="+mn-lt"/>
              </a:rPr>
              <a:t>2,3</a:t>
            </a:r>
          </a:p>
          <a:p>
            <a:pPr algn="ctr" eaLnBrk="0" hangingPunct="0"/>
            <a:r>
              <a:rPr lang="en-US" sz="4800" b="1" baseline="30000" dirty="0" smtClean="0">
                <a:latin typeface="+mn-lt"/>
              </a:rPr>
              <a:t>1</a:t>
            </a:r>
            <a:r>
              <a:rPr lang="en-US" sz="4800" b="1" dirty="0" smtClean="0">
                <a:latin typeface="+mn-lt"/>
              </a:rPr>
              <a:t>University of Central Florida </a:t>
            </a:r>
            <a:r>
              <a:rPr lang="en-US" sz="4800" b="1" dirty="0" smtClean="0"/>
              <a:t>  </a:t>
            </a:r>
            <a:r>
              <a:rPr lang="en-US" sz="4800" b="1" baseline="30000" dirty="0" smtClean="0">
                <a:latin typeface="+mn-lt"/>
              </a:rPr>
              <a:t>2</a:t>
            </a:r>
            <a:r>
              <a:rPr lang="en-US" sz="4800" b="1" dirty="0" smtClean="0">
                <a:latin typeface="+mn-lt"/>
              </a:rPr>
              <a:t>Intel Research Pittsburgh   </a:t>
            </a:r>
            <a:r>
              <a:rPr lang="en-US" sz="4800" b="1" baseline="30000" dirty="0" smtClean="0">
                <a:latin typeface="+mn-lt"/>
              </a:rPr>
              <a:t>3</a:t>
            </a:r>
            <a:r>
              <a:rPr lang="en-US" sz="4800" b="1" dirty="0" smtClean="0">
                <a:latin typeface="+mn-lt"/>
              </a:rPr>
              <a:t>Robotics Institute, Carnegie Mellon</a:t>
            </a:r>
          </a:p>
        </p:txBody>
      </p:sp>
      <p:sp>
        <p:nvSpPr>
          <p:cNvPr id="5" name="Rectangle 4"/>
          <p:cNvSpPr/>
          <p:nvPr/>
        </p:nvSpPr>
        <p:spPr>
          <a:xfrm>
            <a:off x="0" y="4267200"/>
            <a:ext cx="43891200" cy="457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026" name="Picture 2" descr="C:\Users\Joel\Desktop\Pegasus G .gif"/>
          <p:cNvPicPr>
            <a:picLocks noChangeAspect="1" noChangeArrowheads="1"/>
          </p:cNvPicPr>
          <p:nvPr/>
        </p:nvPicPr>
        <p:blipFill>
          <a:blip r:embed="rId3" cstate="print"/>
          <a:srcRect/>
          <a:stretch>
            <a:fillRect/>
          </a:stretch>
        </p:blipFill>
        <p:spPr bwMode="auto">
          <a:xfrm>
            <a:off x="0" y="0"/>
            <a:ext cx="3557025" cy="3824288"/>
          </a:xfrm>
          <a:prstGeom prst="rect">
            <a:avLst/>
          </a:prstGeom>
          <a:noFill/>
        </p:spPr>
      </p:pic>
      <p:pic>
        <p:nvPicPr>
          <p:cNvPr id="7" name="Picture 2" descr="C:\Users\Joel\Desktop\Pegasus G .gif"/>
          <p:cNvPicPr>
            <a:picLocks noChangeAspect="1" noChangeArrowheads="1"/>
          </p:cNvPicPr>
          <p:nvPr/>
        </p:nvPicPr>
        <p:blipFill>
          <a:blip r:embed="rId3" cstate="print"/>
          <a:srcRect/>
          <a:stretch>
            <a:fillRect/>
          </a:stretch>
        </p:blipFill>
        <p:spPr bwMode="auto">
          <a:xfrm flipH="1">
            <a:off x="40334175" y="0"/>
            <a:ext cx="3557025" cy="3824288"/>
          </a:xfrm>
          <a:prstGeom prst="rect">
            <a:avLst/>
          </a:prstGeom>
          <a:noFill/>
        </p:spPr>
      </p:pic>
      <p:sp>
        <p:nvSpPr>
          <p:cNvPr id="8" name="Rectangle 7"/>
          <p:cNvSpPr/>
          <p:nvPr/>
        </p:nvSpPr>
        <p:spPr>
          <a:xfrm>
            <a:off x="0" y="4724400"/>
            <a:ext cx="43891200" cy="28194000"/>
          </a:xfrm>
          <a:prstGeom prst="rect">
            <a:avLst/>
          </a:prstGeom>
          <a:solidFill>
            <a:srgbClr val="BC9A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5410200"/>
            <a:ext cx="12725400" cy="266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19200" y="53340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Abstract</a:t>
            </a:r>
            <a:endParaRPr lang="en-US" sz="4800" dirty="0">
              <a:solidFill>
                <a:schemeClr val="bg1"/>
              </a:solidFill>
            </a:endParaRPr>
          </a:p>
        </p:txBody>
      </p:sp>
      <p:sp>
        <p:nvSpPr>
          <p:cNvPr id="12" name="Rectangle 11"/>
          <p:cNvSpPr/>
          <p:nvPr/>
        </p:nvSpPr>
        <p:spPr>
          <a:xfrm>
            <a:off x="15240000" y="5410200"/>
            <a:ext cx="12725400" cy="266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260800" y="5410200"/>
            <a:ext cx="12725400" cy="266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295400" y="6277511"/>
            <a:ext cx="12496800" cy="11172289"/>
          </a:xfrm>
          <a:prstGeom prst="rect">
            <a:avLst/>
          </a:prstGeom>
          <a:noFill/>
        </p:spPr>
        <p:txBody>
          <a:bodyPr wrap="square" rtlCol="0">
            <a:spAutoFit/>
          </a:bodyPr>
          <a:lstStyle/>
          <a:p>
            <a:pPr algn="just"/>
            <a:r>
              <a:rPr lang="en-US" sz="4800" dirty="0" smtClean="0"/>
              <a:t>Popular object category recognition systems currently use an approach that represents images by a bag of visual words.  However, these systems can be improved in two ways using the framework of visual bits [1].  First, instead of representing each image feature by a single visual word, each feature is represented by a sequence of visual bits.  Second, instead of separating the processes of codebook generation and classifier training, we unify them into a single framework.  We propose a new way to learn visual bits using direct feature selection to avoid the complicated optimization framework from [1]. Our results confirm that visual bits outperform the bag of words model on object category recognition.</a:t>
            </a:r>
          </a:p>
        </p:txBody>
      </p:sp>
      <p:sp>
        <p:nvSpPr>
          <p:cNvPr id="16" name="TextBox 15"/>
          <p:cNvSpPr txBox="1"/>
          <p:nvPr/>
        </p:nvSpPr>
        <p:spPr>
          <a:xfrm>
            <a:off x="1219200" y="176022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Explanation</a:t>
            </a:r>
            <a:endParaRPr lang="en-US" sz="4800" dirty="0">
              <a:solidFill>
                <a:schemeClr val="bg1"/>
              </a:solidFill>
            </a:endParaRPr>
          </a:p>
        </p:txBody>
      </p:sp>
      <p:sp>
        <p:nvSpPr>
          <p:cNvPr id="18" name="TextBox 17"/>
          <p:cNvSpPr txBox="1"/>
          <p:nvPr/>
        </p:nvSpPr>
        <p:spPr>
          <a:xfrm>
            <a:off x="1219200" y="17830800"/>
            <a:ext cx="12496800" cy="1569660"/>
          </a:xfrm>
          <a:prstGeom prst="rect">
            <a:avLst/>
          </a:prstGeom>
          <a:noFill/>
        </p:spPr>
        <p:txBody>
          <a:bodyPr wrap="square" rtlCol="0">
            <a:spAutoFit/>
          </a:bodyPr>
          <a:lstStyle/>
          <a:p>
            <a:pPr algn="just"/>
            <a:endParaRPr lang="en-US" sz="4800" dirty="0"/>
          </a:p>
          <a:p>
            <a:pPr algn="just"/>
            <a:r>
              <a:rPr lang="en-US" sz="4800" dirty="0" smtClean="0"/>
              <a:t>For image representation , we use SIFT [2].</a:t>
            </a:r>
            <a:endParaRPr lang="en-US" sz="4800" dirty="0"/>
          </a:p>
        </p:txBody>
      </p:sp>
      <p:sp>
        <p:nvSpPr>
          <p:cNvPr id="19" name="TextBox 18"/>
          <p:cNvSpPr txBox="1"/>
          <p:nvPr/>
        </p:nvSpPr>
        <p:spPr>
          <a:xfrm>
            <a:off x="29260800" y="54102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Testing Parameters</a:t>
            </a:r>
            <a:endParaRPr lang="en-US" sz="4800" dirty="0">
              <a:solidFill>
                <a:schemeClr val="bg1"/>
              </a:solidFill>
            </a:endParaRPr>
          </a:p>
        </p:txBody>
      </p:sp>
      <p:pic>
        <p:nvPicPr>
          <p:cNvPr id="20" name="Picture 3" descr="C:\Users\Joel\Desktop\sift_2.jpg"/>
          <p:cNvPicPr>
            <a:picLocks noChangeAspect="1" noChangeArrowheads="1"/>
          </p:cNvPicPr>
          <p:nvPr/>
        </p:nvPicPr>
        <p:blipFill>
          <a:blip r:embed="rId4" cstate="print"/>
          <a:srcRect l="12167" t="9020" r="10500" b="12549"/>
          <a:stretch>
            <a:fillRect/>
          </a:stretch>
        </p:blipFill>
        <p:spPr bwMode="auto">
          <a:xfrm>
            <a:off x="4343400" y="19507200"/>
            <a:ext cx="2209800" cy="1905000"/>
          </a:xfrm>
          <a:prstGeom prst="rect">
            <a:avLst/>
          </a:prstGeom>
          <a:noFill/>
        </p:spPr>
      </p:pic>
      <p:pic>
        <p:nvPicPr>
          <p:cNvPr id="21" name="Picture 2" descr="C:\Users\Joel\Desktop\sift_1.jpg"/>
          <p:cNvPicPr>
            <a:picLocks noChangeAspect="1" noChangeArrowheads="1"/>
          </p:cNvPicPr>
          <p:nvPr/>
        </p:nvPicPr>
        <p:blipFill>
          <a:blip r:embed="rId5" cstate="print"/>
          <a:srcRect l="19849" t="9146" r="13819" b="12805"/>
          <a:stretch>
            <a:fillRect/>
          </a:stretch>
        </p:blipFill>
        <p:spPr bwMode="auto">
          <a:xfrm>
            <a:off x="7467600" y="19735800"/>
            <a:ext cx="2986088" cy="1447800"/>
          </a:xfrm>
          <a:prstGeom prst="rect">
            <a:avLst/>
          </a:prstGeom>
          <a:noFill/>
        </p:spPr>
      </p:pic>
      <p:sp>
        <p:nvSpPr>
          <p:cNvPr id="22" name="TextBox 21"/>
          <p:cNvSpPr txBox="1"/>
          <p:nvPr/>
        </p:nvSpPr>
        <p:spPr>
          <a:xfrm>
            <a:off x="1219200" y="21564600"/>
            <a:ext cx="12496800" cy="461665"/>
          </a:xfrm>
          <a:prstGeom prst="rect">
            <a:avLst/>
          </a:prstGeom>
          <a:noFill/>
        </p:spPr>
        <p:txBody>
          <a:bodyPr wrap="square" rtlCol="0">
            <a:spAutoFit/>
          </a:bodyPr>
          <a:lstStyle/>
          <a:p>
            <a:pPr algn="ctr"/>
            <a:r>
              <a:rPr lang="en-US" sz="2400" dirty="0" smtClean="0"/>
              <a:t>Figure 1: Examples of SIFT features</a:t>
            </a:r>
            <a:endParaRPr lang="en-US" sz="2400" dirty="0"/>
          </a:p>
        </p:txBody>
      </p:sp>
      <p:sp>
        <p:nvSpPr>
          <p:cNvPr id="23" name="TextBox 22"/>
          <p:cNvSpPr txBox="1"/>
          <p:nvPr/>
        </p:nvSpPr>
        <p:spPr>
          <a:xfrm>
            <a:off x="1219200" y="21336000"/>
            <a:ext cx="12496800" cy="6001643"/>
          </a:xfrm>
          <a:prstGeom prst="rect">
            <a:avLst/>
          </a:prstGeom>
          <a:noFill/>
        </p:spPr>
        <p:txBody>
          <a:bodyPr wrap="square" rtlCol="0">
            <a:spAutoFit/>
          </a:bodyPr>
          <a:lstStyle/>
          <a:p>
            <a:pPr algn="just"/>
            <a:endParaRPr lang="en-US" sz="4800" dirty="0"/>
          </a:p>
          <a:p>
            <a:pPr algn="just"/>
            <a:r>
              <a:rPr lang="en-US" sz="4800" dirty="0" smtClean="0"/>
              <a:t>Once the SIFT descriptors for all images have been obtained, we randomly generate weights using a uniform distribution from -1000 to +1000 with 128 dimensions (the same as SIFT).  We then find the linear projection using these weights and descriptors, and find the best projection and threshold using the </a:t>
            </a:r>
            <a:r>
              <a:rPr lang="en-US" sz="4800" dirty="0" err="1" smtClean="0"/>
              <a:t>GentleBoost</a:t>
            </a:r>
            <a:r>
              <a:rPr lang="en-US" sz="4800" dirty="0" smtClean="0"/>
              <a:t> algorithm [3]: </a:t>
            </a:r>
            <a:endParaRPr lang="en-US" sz="4800" dirty="0"/>
          </a:p>
        </p:txBody>
      </p:sp>
      <p:pic>
        <p:nvPicPr>
          <p:cNvPr id="1027" name="Picture 3"/>
          <p:cNvPicPr>
            <a:picLocks noChangeAspect="1" noChangeArrowheads="1"/>
          </p:cNvPicPr>
          <p:nvPr/>
        </p:nvPicPr>
        <p:blipFill>
          <a:blip r:embed="rId6" cstate="print"/>
          <a:srcRect/>
          <a:stretch>
            <a:fillRect/>
          </a:stretch>
        </p:blipFill>
        <p:spPr bwMode="auto">
          <a:xfrm>
            <a:off x="1524000" y="27127200"/>
            <a:ext cx="12039600" cy="4442211"/>
          </a:xfrm>
          <a:prstGeom prst="rect">
            <a:avLst/>
          </a:prstGeom>
          <a:noFill/>
          <a:ln w="9525">
            <a:noFill/>
            <a:miter lim="800000"/>
            <a:headEnd/>
            <a:tailEnd/>
          </a:ln>
        </p:spPr>
      </p:pic>
      <p:sp>
        <p:nvSpPr>
          <p:cNvPr id="25" name="TextBox 24"/>
          <p:cNvSpPr txBox="1"/>
          <p:nvPr/>
        </p:nvSpPr>
        <p:spPr>
          <a:xfrm>
            <a:off x="29260800" y="241554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References</a:t>
            </a:r>
            <a:endParaRPr lang="en-US" sz="4800" dirty="0">
              <a:solidFill>
                <a:schemeClr val="bg1"/>
              </a:solidFill>
            </a:endParaRPr>
          </a:p>
        </p:txBody>
      </p:sp>
      <p:sp>
        <p:nvSpPr>
          <p:cNvPr id="26" name="TextBox 25"/>
          <p:cNvSpPr txBox="1"/>
          <p:nvPr/>
        </p:nvSpPr>
        <p:spPr>
          <a:xfrm>
            <a:off x="29337000" y="25374600"/>
            <a:ext cx="12496800" cy="6863417"/>
          </a:xfrm>
          <a:prstGeom prst="rect">
            <a:avLst/>
          </a:prstGeom>
          <a:noFill/>
        </p:spPr>
        <p:txBody>
          <a:bodyPr wrap="square" rtlCol="0">
            <a:spAutoFit/>
          </a:bodyPr>
          <a:lstStyle/>
          <a:p>
            <a:pPr marL="866775" indent="-866775"/>
            <a:r>
              <a:rPr lang="en-US" sz="4000" dirty="0" smtClean="0"/>
              <a:t>[1]  L. Yang, R. Jin, R. Sukthankar, F. </a:t>
            </a:r>
            <a:r>
              <a:rPr lang="en-US" sz="4000" dirty="0" err="1" smtClean="0"/>
              <a:t>Jurie</a:t>
            </a:r>
            <a:r>
              <a:rPr lang="en-US" sz="4000" dirty="0" smtClean="0"/>
              <a:t>: Unifying Discriminative Visual Codebook Generation with Classifier Training for Object Category Recognition, CVPR 2008</a:t>
            </a:r>
          </a:p>
          <a:p>
            <a:pPr marL="866775" indent="-866775"/>
            <a:r>
              <a:rPr lang="en-US" sz="4000" dirty="0" smtClean="0"/>
              <a:t>[2]  D. G. Lowe: Distinctive Image Features from Scale-Invariant </a:t>
            </a:r>
            <a:r>
              <a:rPr lang="en-US" sz="4000" dirty="0" err="1" smtClean="0"/>
              <a:t>Keypoints</a:t>
            </a:r>
            <a:r>
              <a:rPr lang="en-US" sz="4000" dirty="0" smtClean="0"/>
              <a:t>, IJCV 2004</a:t>
            </a:r>
          </a:p>
          <a:p>
            <a:pPr marL="866775" indent="-866775"/>
            <a:r>
              <a:rPr lang="en-US" sz="4000" dirty="0" smtClean="0"/>
              <a:t>[3]  J. Friedman, J., Hastie, T., </a:t>
            </a:r>
            <a:r>
              <a:rPr lang="en-US" sz="4000" dirty="0" err="1" smtClean="0"/>
              <a:t>Tibshirani</a:t>
            </a:r>
            <a:r>
              <a:rPr lang="en-US" sz="4000" dirty="0" smtClean="0"/>
              <a:t>, R.: Additive Logistic Regression: A Statistical View Of Boosting, Annals of Statistics, Vol. 28, 1998.</a:t>
            </a:r>
          </a:p>
          <a:p>
            <a:pPr marL="866775" indent="-866775"/>
            <a:r>
              <a:rPr lang="en-US" sz="4000" dirty="0" smtClean="0"/>
              <a:t>[4]  P. Viola, M. Jones: Robust Real-time Object Recognition, IJCV 2001</a:t>
            </a:r>
            <a:endParaRPr lang="en-US" sz="4000" dirty="0"/>
          </a:p>
        </p:txBody>
      </p:sp>
      <p:sp>
        <p:nvSpPr>
          <p:cNvPr id="27" name="TextBox 26"/>
          <p:cNvSpPr txBox="1"/>
          <p:nvPr/>
        </p:nvSpPr>
        <p:spPr>
          <a:xfrm>
            <a:off x="15240000" y="4800600"/>
            <a:ext cx="12496800" cy="4524315"/>
          </a:xfrm>
          <a:prstGeom prst="rect">
            <a:avLst/>
          </a:prstGeom>
          <a:noFill/>
        </p:spPr>
        <p:txBody>
          <a:bodyPr wrap="square" rtlCol="0">
            <a:spAutoFit/>
          </a:bodyPr>
          <a:lstStyle/>
          <a:p>
            <a:pPr algn="just"/>
            <a:endParaRPr lang="en-US" sz="4800" dirty="0"/>
          </a:p>
          <a:p>
            <a:pPr algn="just"/>
            <a:r>
              <a:rPr lang="en-US" sz="4800" dirty="0" smtClean="0"/>
              <a:t>Using </a:t>
            </a:r>
            <a:r>
              <a:rPr lang="en-US" sz="4800" dirty="0" err="1" smtClean="0"/>
              <a:t>GentleBoost</a:t>
            </a:r>
            <a:r>
              <a:rPr lang="en-US" sz="4800" dirty="0" smtClean="0"/>
              <a:t>, we are able to construct a sequence of visual bits that represent an image at a much higher level than SIFT.  We take the aggregates of visual bits to train the SVM, which will create a model used for testing.</a:t>
            </a:r>
            <a:endParaRPr lang="en-US" sz="4800" dirty="0"/>
          </a:p>
        </p:txBody>
      </p:sp>
      <p:sp>
        <p:nvSpPr>
          <p:cNvPr id="28" name="TextBox 27"/>
          <p:cNvSpPr txBox="1"/>
          <p:nvPr/>
        </p:nvSpPr>
        <p:spPr>
          <a:xfrm>
            <a:off x="15316200" y="129540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Training Parameters</a:t>
            </a:r>
            <a:endParaRPr lang="en-US" sz="4800" dirty="0">
              <a:solidFill>
                <a:schemeClr val="bg1"/>
              </a:solidFill>
            </a:endParaRPr>
          </a:p>
        </p:txBody>
      </p:sp>
      <p:grpSp>
        <p:nvGrpSpPr>
          <p:cNvPr id="6" name="Group 28"/>
          <p:cNvGrpSpPr/>
          <p:nvPr/>
        </p:nvGrpSpPr>
        <p:grpSpPr>
          <a:xfrm>
            <a:off x="16459200" y="8001000"/>
            <a:ext cx="2133602" cy="3970318"/>
            <a:chOff x="6095999" y="1676400"/>
            <a:chExt cx="1447801" cy="6277896"/>
          </a:xfrm>
        </p:grpSpPr>
        <p:sp>
          <p:nvSpPr>
            <p:cNvPr id="30" name="TextBox 29"/>
            <p:cNvSpPr txBox="1"/>
            <p:nvPr/>
          </p:nvSpPr>
          <p:spPr>
            <a:xfrm>
              <a:off x="6095999" y="1676400"/>
              <a:ext cx="533400" cy="6277896"/>
            </a:xfrm>
            <a:prstGeom prst="rect">
              <a:avLst/>
            </a:prstGeom>
            <a:noFill/>
          </p:spPr>
          <p:txBody>
            <a:bodyPr wrap="square" rtlCol="0">
              <a:spAutoFit/>
            </a:bodyPr>
            <a:lstStyle/>
            <a:p>
              <a:endParaRPr lang="en-US" sz="2800" dirty="0" smtClean="0"/>
            </a:p>
            <a:p>
              <a:endParaRPr lang="en-US" sz="2800" dirty="0" smtClean="0"/>
            </a:p>
            <a:p>
              <a:endParaRPr lang="en-US" sz="2800" dirty="0" smtClean="0"/>
            </a:p>
            <a:p>
              <a:r>
                <a:rPr lang="en-US" sz="2800" dirty="0" smtClean="0"/>
                <a:t>0</a:t>
              </a:r>
            </a:p>
            <a:p>
              <a:r>
                <a:rPr lang="en-US" sz="2800" dirty="0" smtClean="0"/>
                <a:t>1</a:t>
              </a:r>
            </a:p>
            <a:p>
              <a:r>
                <a:rPr lang="en-US" sz="2800" dirty="0" smtClean="0"/>
                <a:t>0</a:t>
              </a:r>
            </a:p>
            <a:p>
              <a:r>
                <a:rPr lang="en-US" sz="2800" dirty="0" smtClean="0"/>
                <a:t>1</a:t>
              </a:r>
            </a:p>
            <a:p>
              <a:r>
                <a:rPr lang="en-US" sz="2800" dirty="0" smtClean="0"/>
                <a:t>0</a:t>
              </a:r>
            </a:p>
            <a:p>
              <a:r>
                <a:rPr lang="en-US" sz="2800" dirty="0"/>
                <a:t>0</a:t>
              </a:r>
            </a:p>
          </p:txBody>
        </p:sp>
        <p:sp>
          <p:nvSpPr>
            <p:cNvPr id="31" name="TextBox 30"/>
            <p:cNvSpPr txBox="1"/>
            <p:nvPr/>
          </p:nvSpPr>
          <p:spPr>
            <a:xfrm>
              <a:off x="6400800" y="1676400"/>
              <a:ext cx="533400" cy="6277895"/>
            </a:xfrm>
            <a:prstGeom prst="rect">
              <a:avLst/>
            </a:prstGeom>
            <a:noFill/>
          </p:spPr>
          <p:txBody>
            <a:bodyPr wrap="square" rtlCol="0">
              <a:spAutoFit/>
            </a:bodyPr>
            <a:lstStyle/>
            <a:p>
              <a:endParaRPr lang="en-US" sz="2800" dirty="0" smtClean="0"/>
            </a:p>
            <a:p>
              <a:endParaRPr lang="en-US" sz="2800" dirty="0" smtClean="0"/>
            </a:p>
            <a:p>
              <a:endParaRPr lang="en-US" sz="2800" dirty="0" smtClean="0"/>
            </a:p>
            <a:p>
              <a:r>
                <a:rPr lang="en-US" sz="2800" dirty="0" smtClean="0"/>
                <a:t>1</a:t>
              </a:r>
            </a:p>
            <a:p>
              <a:r>
                <a:rPr lang="en-US" sz="2800" dirty="0" smtClean="0"/>
                <a:t>0</a:t>
              </a:r>
            </a:p>
            <a:p>
              <a:r>
                <a:rPr lang="en-US" sz="2800" dirty="0" smtClean="0"/>
                <a:t>0</a:t>
              </a:r>
            </a:p>
            <a:p>
              <a:r>
                <a:rPr lang="en-US" sz="2800" dirty="0" smtClean="0"/>
                <a:t>1</a:t>
              </a:r>
            </a:p>
            <a:p>
              <a:r>
                <a:rPr lang="en-US" sz="2800" dirty="0" smtClean="0"/>
                <a:t>0</a:t>
              </a:r>
            </a:p>
            <a:p>
              <a:r>
                <a:rPr lang="en-US" sz="2800" dirty="0"/>
                <a:t>1</a:t>
              </a:r>
            </a:p>
          </p:txBody>
        </p:sp>
        <p:sp>
          <p:nvSpPr>
            <p:cNvPr id="32" name="TextBox 31"/>
            <p:cNvSpPr txBox="1"/>
            <p:nvPr/>
          </p:nvSpPr>
          <p:spPr>
            <a:xfrm>
              <a:off x="6705600" y="1676400"/>
              <a:ext cx="533400" cy="6277895"/>
            </a:xfrm>
            <a:prstGeom prst="rect">
              <a:avLst/>
            </a:prstGeom>
            <a:noFill/>
          </p:spPr>
          <p:txBody>
            <a:bodyPr wrap="square" rtlCol="0">
              <a:spAutoFit/>
            </a:bodyPr>
            <a:lstStyle/>
            <a:p>
              <a:endParaRPr lang="en-US" sz="2800" dirty="0" smtClean="0"/>
            </a:p>
            <a:p>
              <a:endParaRPr lang="en-US" sz="2800" dirty="0" smtClean="0"/>
            </a:p>
            <a:p>
              <a:endParaRPr lang="en-US" sz="2800" dirty="0" smtClean="0"/>
            </a:p>
            <a:p>
              <a:r>
                <a:rPr lang="en-US" sz="2800" dirty="0" smtClean="0"/>
                <a:t>0</a:t>
              </a:r>
            </a:p>
            <a:p>
              <a:r>
                <a:rPr lang="en-US" sz="2800" dirty="0" smtClean="0"/>
                <a:t>1</a:t>
              </a:r>
            </a:p>
            <a:p>
              <a:r>
                <a:rPr lang="en-US" sz="2800" dirty="0" smtClean="0"/>
                <a:t>0</a:t>
              </a:r>
            </a:p>
            <a:p>
              <a:r>
                <a:rPr lang="en-US" sz="2800" dirty="0" smtClean="0"/>
                <a:t>0</a:t>
              </a:r>
            </a:p>
            <a:p>
              <a:r>
                <a:rPr lang="en-US" sz="2800" dirty="0" smtClean="0"/>
                <a:t>0</a:t>
              </a:r>
            </a:p>
            <a:p>
              <a:r>
                <a:rPr lang="en-US" sz="2800" dirty="0"/>
                <a:t>1</a:t>
              </a:r>
            </a:p>
          </p:txBody>
        </p:sp>
        <p:sp>
          <p:nvSpPr>
            <p:cNvPr id="33" name="TextBox 32"/>
            <p:cNvSpPr txBox="1"/>
            <p:nvPr/>
          </p:nvSpPr>
          <p:spPr>
            <a:xfrm>
              <a:off x="7010400" y="1676400"/>
              <a:ext cx="533400" cy="6277895"/>
            </a:xfrm>
            <a:prstGeom prst="rect">
              <a:avLst/>
            </a:prstGeom>
            <a:noFill/>
          </p:spPr>
          <p:txBody>
            <a:bodyPr wrap="square" rtlCol="0">
              <a:spAutoFit/>
            </a:bodyPr>
            <a:lstStyle/>
            <a:p>
              <a:endParaRPr lang="en-US" sz="2800" dirty="0" smtClean="0"/>
            </a:p>
            <a:p>
              <a:endParaRPr lang="en-US" sz="2800" dirty="0" smtClean="0"/>
            </a:p>
            <a:p>
              <a:endParaRPr lang="en-US" sz="2800" dirty="0" smtClean="0"/>
            </a:p>
            <a:p>
              <a:r>
                <a:rPr lang="en-US" sz="2800" dirty="0" smtClean="0"/>
                <a:t>1</a:t>
              </a:r>
            </a:p>
            <a:p>
              <a:r>
                <a:rPr lang="en-US" sz="2800" dirty="0" smtClean="0"/>
                <a:t>1</a:t>
              </a:r>
            </a:p>
            <a:p>
              <a:r>
                <a:rPr lang="en-US" sz="2800" dirty="0" smtClean="0"/>
                <a:t>0</a:t>
              </a:r>
            </a:p>
            <a:p>
              <a:r>
                <a:rPr lang="en-US" sz="2800" dirty="0" smtClean="0"/>
                <a:t>1</a:t>
              </a:r>
            </a:p>
            <a:p>
              <a:r>
                <a:rPr lang="en-US" sz="2800" dirty="0" smtClean="0"/>
                <a:t>1</a:t>
              </a:r>
            </a:p>
            <a:p>
              <a:r>
                <a:rPr lang="en-US" sz="2800" dirty="0"/>
                <a:t>1</a:t>
              </a:r>
            </a:p>
          </p:txBody>
        </p:sp>
      </p:grpSp>
      <p:sp>
        <p:nvSpPr>
          <p:cNvPr id="34" name="Right Arrow 33"/>
          <p:cNvSpPr/>
          <p:nvPr/>
        </p:nvSpPr>
        <p:spPr>
          <a:xfrm>
            <a:off x="18364200" y="10439400"/>
            <a:ext cx="1295400" cy="457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4765000" y="10210800"/>
            <a:ext cx="2667000" cy="830997"/>
          </a:xfrm>
          <a:prstGeom prst="rect">
            <a:avLst/>
          </a:prstGeom>
          <a:noFill/>
          <a:ln>
            <a:solidFill>
              <a:schemeClr val="tx1"/>
            </a:solidFill>
          </a:ln>
        </p:spPr>
        <p:txBody>
          <a:bodyPr wrap="square" rtlCol="0">
            <a:spAutoFit/>
          </a:bodyPr>
          <a:lstStyle/>
          <a:p>
            <a:pPr algn="ctr"/>
            <a:r>
              <a:rPr lang="en-US" sz="4800" dirty="0" smtClean="0"/>
              <a:t>Model</a:t>
            </a:r>
            <a:endParaRPr lang="en-US" sz="4800" dirty="0"/>
          </a:p>
        </p:txBody>
      </p:sp>
      <p:sp>
        <p:nvSpPr>
          <p:cNvPr id="36" name="Right Arrow 35"/>
          <p:cNvSpPr/>
          <p:nvPr/>
        </p:nvSpPr>
        <p:spPr>
          <a:xfrm>
            <a:off x="23164800" y="10439400"/>
            <a:ext cx="1295400" cy="4572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0116800" y="9448800"/>
            <a:ext cx="2667000" cy="2308324"/>
          </a:xfrm>
          <a:prstGeom prst="rect">
            <a:avLst/>
          </a:prstGeom>
          <a:noFill/>
          <a:ln>
            <a:solidFill>
              <a:schemeClr val="tx1"/>
            </a:solidFill>
          </a:ln>
        </p:spPr>
        <p:txBody>
          <a:bodyPr wrap="square" rtlCol="0">
            <a:spAutoFit/>
          </a:bodyPr>
          <a:lstStyle/>
          <a:p>
            <a:pPr algn="ctr"/>
            <a:r>
              <a:rPr lang="en-US" sz="4800" dirty="0" smtClean="0"/>
              <a:t>Support Vector Machine</a:t>
            </a:r>
            <a:endParaRPr lang="en-US" sz="4800" dirty="0"/>
          </a:p>
        </p:txBody>
      </p:sp>
      <p:sp>
        <p:nvSpPr>
          <p:cNvPr id="39" name="TextBox 38"/>
          <p:cNvSpPr txBox="1"/>
          <p:nvPr/>
        </p:nvSpPr>
        <p:spPr>
          <a:xfrm>
            <a:off x="15468600" y="14097000"/>
            <a:ext cx="12268200" cy="14126944"/>
          </a:xfrm>
          <a:prstGeom prst="rect">
            <a:avLst/>
          </a:prstGeom>
          <a:noFill/>
        </p:spPr>
        <p:txBody>
          <a:bodyPr wrap="square" rtlCol="0">
            <a:spAutoFit/>
          </a:bodyPr>
          <a:lstStyle/>
          <a:p>
            <a:pPr algn="just"/>
            <a:r>
              <a:rPr lang="en-US" sz="4800" dirty="0" smtClean="0"/>
              <a:t>For training the visual bits system, we use the following parameters:</a:t>
            </a:r>
          </a:p>
          <a:p>
            <a:pPr>
              <a:buFont typeface="Arial" pitchFamily="34" charset="0"/>
              <a:buChar char="•"/>
            </a:pPr>
            <a:r>
              <a:rPr lang="en-US" sz="4800" dirty="0" smtClean="0"/>
              <a:t> Weight distribution: Uniform [-1000,+1000]</a:t>
            </a:r>
          </a:p>
          <a:p>
            <a:pPr>
              <a:buFont typeface="Arial" pitchFamily="34" charset="0"/>
              <a:buChar char="•"/>
            </a:pPr>
            <a:r>
              <a:rPr lang="en-US" sz="4800" dirty="0" smtClean="0"/>
              <a:t> Number of weights: 10,000</a:t>
            </a:r>
          </a:p>
          <a:p>
            <a:pPr>
              <a:buFont typeface="Arial" pitchFamily="34" charset="0"/>
              <a:buChar char="•"/>
            </a:pPr>
            <a:r>
              <a:rPr lang="en-US" sz="4800" dirty="0" smtClean="0"/>
              <a:t> Rounds of boosting: 200</a:t>
            </a:r>
          </a:p>
          <a:p>
            <a:endParaRPr lang="en-US" sz="4800" dirty="0"/>
          </a:p>
          <a:p>
            <a:pPr algn="just"/>
            <a:r>
              <a:rPr lang="en-US" sz="4800" dirty="0" smtClean="0"/>
              <a:t>We compare our performance, against a baseline object category recognition that uses k-means + SVM with the following parameter:</a:t>
            </a:r>
          </a:p>
          <a:p>
            <a:pPr>
              <a:buFont typeface="Arial" pitchFamily="34" charset="0"/>
              <a:buChar char="•"/>
            </a:pPr>
            <a:r>
              <a:rPr lang="en-US" sz="4800" dirty="0" smtClean="0"/>
              <a:t> Number of clusters: 1000</a:t>
            </a:r>
          </a:p>
          <a:p>
            <a:endParaRPr lang="en-US" sz="4800" dirty="0" smtClean="0"/>
          </a:p>
          <a:p>
            <a:r>
              <a:rPr lang="en-US" sz="4800" dirty="0" smtClean="0"/>
              <a:t>Each system uses  the same 200 training images, in which 100 are positive, and 100 are negative.  The positive images are of airplanes, and the negative images can be rhinos, cars, elephants, faces, or minarets. SIFT is used for image representation, and SVM is used during training.  </a:t>
            </a:r>
          </a:p>
          <a:p>
            <a:endParaRPr lang="en-US" sz="4800" dirty="0" smtClean="0"/>
          </a:p>
          <a:p>
            <a:pPr>
              <a:buFont typeface="Arial" pitchFamily="34" charset="0"/>
              <a:buChar char="•"/>
            </a:pPr>
            <a:endParaRPr lang="en-US" sz="4800" dirty="0"/>
          </a:p>
        </p:txBody>
      </p:sp>
      <p:sp>
        <p:nvSpPr>
          <p:cNvPr id="40" name="TextBox 39"/>
          <p:cNvSpPr txBox="1"/>
          <p:nvPr/>
        </p:nvSpPr>
        <p:spPr>
          <a:xfrm>
            <a:off x="29413200" y="17678400"/>
            <a:ext cx="12344400" cy="6001643"/>
          </a:xfrm>
          <a:prstGeom prst="rect">
            <a:avLst/>
          </a:prstGeom>
          <a:noFill/>
        </p:spPr>
        <p:txBody>
          <a:bodyPr wrap="square" rtlCol="0">
            <a:spAutoFit/>
          </a:bodyPr>
          <a:lstStyle/>
          <a:p>
            <a:pPr algn="just"/>
            <a:r>
              <a:rPr lang="en-US" sz="4800" dirty="0" smtClean="0"/>
              <a:t>As you can see, the visual bits system outperforms the object recognition system using k-means clustering with the task of distinguishing between airplane and non-airplane images.  Object category recognition using multiple categories using visual bits is currently being implemented.</a:t>
            </a:r>
          </a:p>
          <a:p>
            <a:pPr>
              <a:buFont typeface="Arial" pitchFamily="34" charset="0"/>
              <a:buChar char="•"/>
            </a:pPr>
            <a:endParaRPr lang="en-US" sz="4800" dirty="0"/>
          </a:p>
        </p:txBody>
      </p:sp>
      <p:sp>
        <p:nvSpPr>
          <p:cNvPr id="41" name="TextBox 40"/>
          <p:cNvSpPr txBox="1"/>
          <p:nvPr/>
        </p:nvSpPr>
        <p:spPr>
          <a:xfrm>
            <a:off x="29413200" y="6501348"/>
            <a:ext cx="12420600" cy="3785652"/>
          </a:xfrm>
          <a:prstGeom prst="rect">
            <a:avLst/>
          </a:prstGeom>
          <a:noFill/>
        </p:spPr>
        <p:txBody>
          <a:bodyPr wrap="square" rtlCol="0">
            <a:spAutoFit/>
          </a:bodyPr>
          <a:lstStyle/>
          <a:p>
            <a:pPr algn="just"/>
            <a:r>
              <a:rPr lang="en-US" sz="4800" dirty="0" smtClean="0"/>
              <a:t>For testing, we use a separate set of images from the training set that consists of 100 images, where 50 are positive and 50 are negative.  The task at hand is to distinguish between an airplane and non-airplane images. </a:t>
            </a:r>
          </a:p>
        </p:txBody>
      </p:sp>
      <p:sp>
        <p:nvSpPr>
          <p:cNvPr id="43" name="TextBox 42"/>
          <p:cNvSpPr txBox="1"/>
          <p:nvPr/>
        </p:nvSpPr>
        <p:spPr>
          <a:xfrm>
            <a:off x="29260800" y="10896600"/>
            <a:ext cx="12725400" cy="830997"/>
          </a:xfrm>
          <a:prstGeom prst="rect">
            <a:avLst/>
          </a:prstGeom>
          <a:solidFill>
            <a:schemeClr val="tx1"/>
          </a:solidFill>
        </p:spPr>
        <p:txBody>
          <a:bodyPr wrap="square" rtlCol="0">
            <a:spAutoFit/>
          </a:bodyPr>
          <a:lstStyle/>
          <a:p>
            <a:pPr algn="ctr"/>
            <a:r>
              <a:rPr lang="en-US" sz="4800" dirty="0" smtClean="0">
                <a:solidFill>
                  <a:schemeClr val="bg1"/>
                </a:solidFill>
              </a:rPr>
              <a:t>Results</a:t>
            </a:r>
            <a:endParaRPr lang="en-US" sz="4800" dirty="0">
              <a:solidFill>
                <a:schemeClr val="bg1"/>
              </a:solidFill>
            </a:endParaRPr>
          </a:p>
        </p:txBody>
      </p:sp>
      <p:sp>
        <p:nvSpPr>
          <p:cNvPr id="44" name="TextBox 43"/>
          <p:cNvSpPr txBox="1"/>
          <p:nvPr/>
        </p:nvSpPr>
        <p:spPr>
          <a:xfrm>
            <a:off x="15316200" y="12192000"/>
            <a:ext cx="12496800" cy="461665"/>
          </a:xfrm>
          <a:prstGeom prst="rect">
            <a:avLst/>
          </a:prstGeom>
          <a:noFill/>
        </p:spPr>
        <p:txBody>
          <a:bodyPr wrap="square" rtlCol="0">
            <a:spAutoFit/>
          </a:bodyPr>
          <a:lstStyle/>
          <a:p>
            <a:pPr algn="ctr"/>
            <a:r>
              <a:rPr lang="en-US" sz="2400" dirty="0" smtClean="0"/>
              <a:t>Figure 3: Training using visual bits</a:t>
            </a:r>
            <a:endParaRPr lang="en-US" sz="2400" dirty="0"/>
          </a:p>
        </p:txBody>
      </p:sp>
      <p:sp>
        <p:nvSpPr>
          <p:cNvPr id="45" name="TextBox 44"/>
          <p:cNvSpPr txBox="1"/>
          <p:nvPr/>
        </p:nvSpPr>
        <p:spPr>
          <a:xfrm>
            <a:off x="1295400" y="31470600"/>
            <a:ext cx="12496800" cy="461665"/>
          </a:xfrm>
          <a:prstGeom prst="rect">
            <a:avLst/>
          </a:prstGeom>
          <a:noFill/>
        </p:spPr>
        <p:txBody>
          <a:bodyPr wrap="square" rtlCol="0">
            <a:spAutoFit/>
          </a:bodyPr>
          <a:lstStyle/>
          <a:p>
            <a:pPr algn="ctr"/>
            <a:r>
              <a:rPr lang="en-US" sz="2400" dirty="0" smtClean="0"/>
              <a:t>Figure 2: </a:t>
            </a:r>
            <a:r>
              <a:rPr lang="en-US" sz="2400" dirty="0" err="1" smtClean="0"/>
              <a:t>GentleBoost</a:t>
            </a:r>
            <a:r>
              <a:rPr lang="en-US" sz="2400" dirty="0" smtClean="0"/>
              <a:t> algorithm</a:t>
            </a:r>
            <a:endParaRPr lang="en-US" sz="2400" dirty="0"/>
          </a:p>
        </p:txBody>
      </p:sp>
      <p:sp>
        <p:nvSpPr>
          <p:cNvPr id="47" name="TextBox 46"/>
          <p:cNvSpPr txBox="1"/>
          <p:nvPr/>
        </p:nvSpPr>
        <p:spPr>
          <a:xfrm>
            <a:off x="15316200" y="31470600"/>
            <a:ext cx="12496800" cy="461665"/>
          </a:xfrm>
          <a:prstGeom prst="rect">
            <a:avLst/>
          </a:prstGeom>
          <a:noFill/>
        </p:spPr>
        <p:txBody>
          <a:bodyPr wrap="square" rtlCol="0">
            <a:spAutoFit/>
          </a:bodyPr>
          <a:lstStyle/>
          <a:p>
            <a:pPr algn="ctr"/>
            <a:r>
              <a:rPr lang="en-US" sz="2400" dirty="0" smtClean="0"/>
              <a:t>Figure 4:  Examples of images used.</a:t>
            </a:r>
            <a:endParaRPr lang="en-US" sz="2400" dirty="0"/>
          </a:p>
        </p:txBody>
      </p:sp>
      <p:pic>
        <p:nvPicPr>
          <p:cNvPr id="2" name="Picture 2" descr="C:\Users\Joel\Documents\MATLAB\Visual Bits new\Pictures\airplanes\image_0005.jpg"/>
          <p:cNvPicPr>
            <a:picLocks noChangeAspect="1" noChangeArrowheads="1"/>
          </p:cNvPicPr>
          <p:nvPr/>
        </p:nvPicPr>
        <p:blipFill>
          <a:blip r:embed="rId7" cstate="print"/>
          <a:srcRect/>
          <a:stretch>
            <a:fillRect/>
          </a:stretch>
        </p:blipFill>
        <p:spPr bwMode="auto">
          <a:xfrm>
            <a:off x="15492413" y="29413200"/>
            <a:ext cx="3762375" cy="1676400"/>
          </a:xfrm>
          <a:prstGeom prst="rect">
            <a:avLst/>
          </a:prstGeom>
          <a:noFill/>
        </p:spPr>
      </p:pic>
      <p:pic>
        <p:nvPicPr>
          <p:cNvPr id="3" name="Picture 3" descr="C:\Users\Joel\Documents\MATLAB\Visual Bits new\Pictures\airplanes\image_0006.jpg"/>
          <p:cNvPicPr>
            <a:picLocks noChangeAspect="1" noChangeArrowheads="1"/>
          </p:cNvPicPr>
          <p:nvPr/>
        </p:nvPicPr>
        <p:blipFill>
          <a:blip r:embed="rId8" cstate="print"/>
          <a:srcRect/>
          <a:stretch>
            <a:fillRect/>
          </a:stretch>
        </p:blipFill>
        <p:spPr bwMode="auto">
          <a:xfrm>
            <a:off x="19431000" y="30251400"/>
            <a:ext cx="2279101" cy="852488"/>
          </a:xfrm>
          <a:prstGeom prst="rect">
            <a:avLst/>
          </a:prstGeom>
          <a:noFill/>
        </p:spPr>
      </p:pic>
      <p:pic>
        <p:nvPicPr>
          <p:cNvPr id="1028" name="Picture 4" descr="C:\Users\Joel\Documents\MATLAB\Visual Bits new\Pictures\airplanes\image_0007.jpg"/>
          <p:cNvPicPr>
            <a:picLocks noChangeAspect="1" noChangeArrowheads="1"/>
          </p:cNvPicPr>
          <p:nvPr/>
        </p:nvPicPr>
        <p:blipFill>
          <a:blip r:embed="rId9" cstate="print"/>
          <a:srcRect/>
          <a:stretch>
            <a:fillRect/>
          </a:stretch>
        </p:blipFill>
        <p:spPr bwMode="auto">
          <a:xfrm>
            <a:off x="17145000" y="30251400"/>
            <a:ext cx="2471738" cy="935594"/>
          </a:xfrm>
          <a:prstGeom prst="rect">
            <a:avLst/>
          </a:prstGeom>
          <a:noFill/>
        </p:spPr>
      </p:pic>
      <p:pic>
        <p:nvPicPr>
          <p:cNvPr id="1029" name="Picture 5" descr="C:\Users\Joel\Documents\MATLAB\Visual Bits new\Pictures\airplanes\image_0008.jpg"/>
          <p:cNvPicPr>
            <a:picLocks noChangeAspect="1" noChangeArrowheads="1"/>
          </p:cNvPicPr>
          <p:nvPr/>
        </p:nvPicPr>
        <p:blipFill>
          <a:blip r:embed="rId10" cstate="print"/>
          <a:srcRect/>
          <a:stretch>
            <a:fillRect/>
          </a:stretch>
        </p:blipFill>
        <p:spPr bwMode="auto">
          <a:xfrm>
            <a:off x="19354800" y="28727400"/>
            <a:ext cx="2566988" cy="968307"/>
          </a:xfrm>
          <a:prstGeom prst="rect">
            <a:avLst/>
          </a:prstGeom>
          <a:noFill/>
        </p:spPr>
      </p:pic>
      <p:pic>
        <p:nvPicPr>
          <p:cNvPr id="1030" name="Picture 6" descr="C:\Users\Joel\Documents\MATLAB\Visual Bits new\Pictures\airplanes\image_0009.jpg"/>
          <p:cNvPicPr>
            <a:picLocks noChangeAspect="1" noChangeArrowheads="1"/>
          </p:cNvPicPr>
          <p:nvPr/>
        </p:nvPicPr>
        <p:blipFill>
          <a:blip r:embed="rId11" cstate="print"/>
          <a:srcRect/>
          <a:stretch>
            <a:fillRect/>
          </a:stretch>
        </p:blipFill>
        <p:spPr bwMode="auto">
          <a:xfrm>
            <a:off x="15697200" y="28651200"/>
            <a:ext cx="2247900" cy="923245"/>
          </a:xfrm>
          <a:prstGeom prst="rect">
            <a:avLst/>
          </a:prstGeom>
          <a:noFill/>
        </p:spPr>
      </p:pic>
      <p:pic>
        <p:nvPicPr>
          <p:cNvPr id="1031" name="Picture 7" descr="C:\Users\Joel\Documents\MATLAB\Visual Bits new\Pictures\airplanes\image_0001.jpg"/>
          <p:cNvPicPr>
            <a:picLocks noChangeAspect="1" noChangeArrowheads="1"/>
          </p:cNvPicPr>
          <p:nvPr/>
        </p:nvPicPr>
        <p:blipFill>
          <a:blip r:embed="rId12" cstate="print"/>
          <a:srcRect/>
          <a:stretch>
            <a:fillRect/>
          </a:stretch>
        </p:blipFill>
        <p:spPr bwMode="auto">
          <a:xfrm>
            <a:off x="17526000" y="28803600"/>
            <a:ext cx="2265324" cy="933450"/>
          </a:xfrm>
          <a:prstGeom prst="rect">
            <a:avLst/>
          </a:prstGeom>
          <a:noFill/>
        </p:spPr>
      </p:pic>
      <p:pic>
        <p:nvPicPr>
          <p:cNvPr id="1032" name="Picture 8" descr="C:\Users\Joel\Documents\MATLAB\Visual Bits new\Pictures\airplanes\image_0002.jpg"/>
          <p:cNvPicPr>
            <a:picLocks noChangeAspect="1" noChangeArrowheads="1"/>
          </p:cNvPicPr>
          <p:nvPr/>
        </p:nvPicPr>
        <p:blipFill>
          <a:blip r:embed="rId13" cstate="print"/>
          <a:srcRect/>
          <a:stretch>
            <a:fillRect/>
          </a:stretch>
        </p:blipFill>
        <p:spPr bwMode="auto">
          <a:xfrm>
            <a:off x="18669000" y="29413200"/>
            <a:ext cx="2595562" cy="1190981"/>
          </a:xfrm>
          <a:prstGeom prst="rect">
            <a:avLst/>
          </a:prstGeom>
          <a:noFill/>
        </p:spPr>
      </p:pic>
      <p:pic>
        <p:nvPicPr>
          <p:cNvPr id="1033" name="Picture 9" descr="C:\Users\Joel\Documents\MATLAB\Visual Bits new\Pictures\airplanes\image_0003.jpg"/>
          <p:cNvPicPr>
            <a:picLocks noChangeAspect="1" noChangeArrowheads="1"/>
          </p:cNvPicPr>
          <p:nvPr/>
        </p:nvPicPr>
        <p:blipFill>
          <a:blip r:embed="rId14" cstate="print"/>
          <a:srcRect/>
          <a:stretch>
            <a:fillRect/>
          </a:stretch>
        </p:blipFill>
        <p:spPr bwMode="auto">
          <a:xfrm>
            <a:off x="15621000" y="27736800"/>
            <a:ext cx="2938462" cy="1233705"/>
          </a:xfrm>
          <a:prstGeom prst="rect">
            <a:avLst/>
          </a:prstGeom>
          <a:noFill/>
        </p:spPr>
      </p:pic>
      <p:pic>
        <p:nvPicPr>
          <p:cNvPr id="1034" name="Picture 10" descr="C:\Users\Joel\Documents\MATLAB\Visual Bits new\Pictures\airplanes\image_0004.jpg"/>
          <p:cNvPicPr>
            <a:picLocks noChangeAspect="1" noChangeArrowheads="1"/>
          </p:cNvPicPr>
          <p:nvPr/>
        </p:nvPicPr>
        <p:blipFill>
          <a:blip r:embed="rId15" cstate="print"/>
          <a:srcRect/>
          <a:stretch>
            <a:fillRect/>
          </a:stretch>
        </p:blipFill>
        <p:spPr bwMode="auto">
          <a:xfrm>
            <a:off x="18135600" y="27889200"/>
            <a:ext cx="2557462" cy="1106281"/>
          </a:xfrm>
          <a:prstGeom prst="rect">
            <a:avLst/>
          </a:prstGeom>
          <a:noFill/>
        </p:spPr>
      </p:pic>
      <p:pic>
        <p:nvPicPr>
          <p:cNvPr id="1038" name="Picture 14" descr="C:\Users\Joel\Documents\MATLAB\Visual Bits new\Pictures\car_side\image_0002.jpg"/>
          <p:cNvPicPr>
            <a:picLocks noChangeAspect="1" noChangeArrowheads="1"/>
          </p:cNvPicPr>
          <p:nvPr/>
        </p:nvPicPr>
        <p:blipFill>
          <a:blip r:embed="rId16" cstate="print"/>
          <a:srcRect/>
          <a:stretch>
            <a:fillRect/>
          </a:stretch>
        </p:blipFill>
        <p:spPr bwMode="auto">
          <a:xfrm>
            <a:off x="22174200" y="27432000"/>
            <a:ext cx="2219325" cy="1457357"/>
          </a:xfrm>
          <a:prstGeom prst="rect">
            <a:avLst/>
          </a:prstGeom>
          <a:noFill/>
        </p:spPr>
      </p:pic>
      <p:pic>
        <p:nvPicPr>
          <p:cNvPr id="1039" name="Picture 15" descr="C:\Users\Joel\Documents\MATLAB\Visual Bits new\Pictures\car_side\image_0003.jpg"/>
          <p:cNvPicPr>
            <a:picLocks noChangeAspect="1" noChangeArrowheads="1"/>
          </p:cNvPicPr>
          <p:nvPr/>
        </p:nvPicPr>
        <p:blipFill>
          <a:blip r:embed="rId17" cstate="print"/>
          <a:srcRect/>
          <a:stretch>
            <a:fillRect/>
          </a:stretch>
        </p:blipFill>
        <p:spPr bwMode="auto">
          <a:xfrm>
            <a:off x="22326600" y="29565600"/>
            <a:ext cx="2219325" cy="1457357"/>
          </a:xfrm>
          <a:prstGeom prst="rect">
            <a:avLst/>
          </a:prstGeom>
          <a:noFill/>
        </p:spPr>
      </p:pic>
      <p:pic>
        <p:nvPicPr>
          <p:cNvPr id="1040" name="Picture 16" descr="C:\Users\Joel\Documents\MATLAB\Visual Bits new\Pictures\car_side\image_0001.jpg"/>
          <p:cNvPicPr>
            <a:picLocks noChangeAspect="1" noChangeArrowheads="1"/>
          </p:cNvPicPr>
          <p:nvPr/>
        </p:nvPicPr>
        <p:blipFill>
          <a:blip r:embed="rId18" cstate="print"/>
          <a:srcRect/>
          <a:stretch>
            <a:fillRect/>
          </a:stretch>
        </p:blipFill>
        <p:spPr bwMode="auto">
          <a:xfrm>
            <a:off x="24841200" y="29718000"/>
            <a:ext cx="2219325" cy="1457357"/>
          </a:xfrm>
          <a:prstGeom prst="rect">
            <a:avLst/>
          </a:prstGeom>
          <a:noFill/>
        </p:spPr>
      </p:pic>
      <p:pic>
        <p:nvPicPr>
          <p:cNvPr id="1041" name="Picture 17" descr="C:\Users\Joel\Documents\MATLAB\Visual Bits new\Pictures\elephant\image_0002.jpg"/>
          <p:cNvPicPr>
            <a:picLocks noChangeAspect="1" noChangeArrowheads="1"/>
          </p:cNvPicPr>
          <p:nvPr/>
        </p:nvPicPr>
        <p:blipFill>
          <a:blip r:embed="rId19" cstate="print"/>
          <a:srcRect/>
          <a:stretch>
            <a:fillRect/>
          </a:stretch>
        </p:blipFill>
        <p:spPr bwMode="auto">
          <a:xfrm>
            <a:off x="24917400" y="28651200"/>
            <a:ext cx="2182284" cy="1636713"/>
          </a:xfrm>
          <a:prstGeom prst="rect">
            <a:avLst/>
          </a:prstGeom>
          <a:noFill/>
        </p:spPr>
      </p:pic>
      <p:pic>
        <p:nvPicPr>
          <p:cNvPr id="1042" name="Picture 18" descr="C:\Users\Joel\Documents\MATLAB\Visual Bits new\Pictures\elephant\image_0001.jpg"/>
          <p:cNvPicPr>
            <a:picLocks noChangeAspect="1" noChangeArrowheads="1"/>
          </p:cNvPicPr>
          <p:nvPr/>
        </p:nvPicPr>
        <p:blipFill>
          <a:blip r:embed="rId20" cstate="print"/>
          <a:srcRect/>
          <a:stretch>
            <a:fillRect/>
          </a:stretch>
        </p:blipFill>
        <p:spPr bwMode="auto">
          <a:xfrm>
            <a:off x="22707600" y="27889200"/>
            <a:ext cx="2182284" cy="1636713"/>
          </a:xfrm>
          <a:prstGeom prst="rect">
            <a:avLst/>
          </a:prstGeom>
          <a:noFill/>
        </p:spPr>
      </p:pic>
      <p:pic>
        <p:nvPicPr>
          <p:cNvPr id="1043" name="Picture 19" descr="C:\Users\Joel\Documents\MATLAB\Visual Bits new\Pictures\faces_easy\image_0001.jpg"/>
          <p:cNvPicPr>
            <a:picLocks noChangeAspect="1" noChangeArrowheads="1"/>
          </p:cNvPicPr>
          <p:nvPr/>
        </p:nvPicPr>
        <p:blipFill>
          <a:blip r:embed="rId21" cstate="print"/>
          <a:srcRect/>
          <a:stretch>
            <a:fillRect/>
          </a:stretch>
        </p:blipFill>
        <p:spPr bwMode="auto">
          <a:xfrm>
            <a:off x="24307800" y="27279600"/>
            <a:ext cx="1575474" cy="1814512"/>
          </a:xfrm>
          <a:prstGeom prst="rect">
            <a:avLst/>
          </a:prstGeom>
          <a:noFill/>
        </p:spPr>
      </p:pic>
      <p:pic>
        <p:nvPicPr>
          <p:cNvPr id="1044" name="Picture 20" descr="C:\Users\Joel\Documents\MATLAB\Visual Bits new\Pictures\minaret\image_0002.jpg"/>
          <p:cNvPicPr>
            <a:picLocks noChangeAspect="1" noChangeArrowheads="1"/>
          </p:cNvPicPr>
          <p:nvPr/>
        </p:nvPicPr>
        <p:blipFill>
          <a:blip r:embed="rId22" cstate="print"/>
          <a:srcRect/>
          <a:stretch>
            <a:fillRect/>
          </a:stretch>
        </p:blipFill>
        <p:spPr bwMode="auto">
          <a:xfrm>
            <a:off x="26136600" y="27813000"/>
            <a:ext cx="1462088" cy="2129254"/>
          </a:xfrm>
          <a:prstGeom prst="rect">
            <a:avLst/>
          </a:prstGeom>
          <a:noFill/>
        </p:spPr>
      </p:pic>
      <p:pic>
        <p:nvPicPr>
          <p:cNvPr id="1045" name="Picture 21" descr="C:\Users\Joel\Documents\MATLAB\Visual Bits new\Pictures\rhino\image_0001.jpg"/>
          <p:cNvPicPr>
            <a:picLocks noChangeAspect="1" noChangeArrowheads="1"/>
          </p:cNvPicPr>
          <p:nvPr/>
        </p:nvPicPr>
        <p:blipFill>
          <a:blip r:embed="rId23" cstate="print"/>
          <a:srcRect/>
          <a:stretch>
            <a:fillRect/>
          </a:stretch>
        </p:blipFill>
        <p:spPr bwMode="auto">
          <a:xfrm>
            <a:off x="23837900" y="29922789"/>
            <a:ext cx="1552014" cy="1319212"/>
          </a:xfrm>
          <a:prstGeom prst="rect">
            <a:avLst/>
          </a:prstGeom>
          <a:noFill/>
        </p:spPr>
      </p:pic>
      <p:graphicFrame>
        <p:nvGraphicFramePr>
          <p:cNvPr id="63" name="Table 62"/>
          <p:cNvGraphicFramePr>
            <a:graphicFrameLocks noGrp="1"/>
          </p:cNvGraphicFramePr>
          <p:nvPr/>
        </p:nvGraphicFramePr>
        <p:xfrm>
          <a:off x="30175200" y="12268200"/>
          <a:ext cx="10668000" cy="3596640"/>
        </p:xfrm>
        <a:graphic>
          <a:graphicData uri="http://schemas.openxmlformats.org/drawingml/2006/table">
            <a:tbl>
              <a:tblPr firstRow="1" bandRow="1">
                <a:tableStyleId>{5940675A-B579-460E-94D1-54222C63F5DA}</a:tableStyleId>
              </a:tblPr>
              <a:tblGrid>
                <a:gridCol w="5334000"/>
                <a:gridCol w="5334000"/>
              </a:tblGrid>
              <a:tr h="1198880">
                <a:tc>
                  <a:txBody>
                    <a:bodyPr/>
                    <a:lstStyle/>
                    <a:p>
                      <a:pPr algn="ctr"/>
                      <a:r>
                        <a:rPr lang="en-US" sz="4800" dirty="0" smtClean="0">
                          <a:solidFill>
                            <a:schemeClr val="bg1"/>
                          </a:solidFill>
                        </a:rPr>
                        <a:t>System</a:t>
                      </a:r>
                      <a:endParaRPr lang="en-US" sz="4800" dirty="0">
                        <a:solidFill>
                          <a:schemeClr val="bg1"/>
                        </a:solidFill>
                      </a:endParaRPr>
                    </a:p>
                  </a:txBody>
                  <a:tcPr>
                    <a:solidFill>
                      <a:srgbClr val="BC9A00"/>
                    </a:solidFill>
                  </a:tcPr>
                </a:tc>
                <a:tc>
                  <a:txBody>
                    <a:bodyPr/>
                    <a:lstStyle/>
                    <a:p>
                      <a:pPr algn="ctr"/>
                      <a:r>
                        <a:rPr lang="en-US" sz="4800" dirty="0" smtClean="0">
                          <a:solidFill>
                            <a:schemeClr val="bg1"/>
                          </a:solidFill>
                        </a:rPr>
                        <a:t>Accuracy</a:t>
                      </a:r>
                      <a:endParaRPr lang="en-US" sz="4800" dirty="0">
                        <a:solidFill>
                          <a:schemeClr val="bg1"/>
                        </a:solidFill>
                      </a:endParaRPr>
                    </a:p>
                  </a:txBody>
                  <a:tcPr>
                    <a:solidFill>
                      <a:srgbClr val="BC9A00"/>
                    </a:solidFill>
                  </a:tcPr>
                </a:tc>
              </a:tr>
              <a:tr h="1198880">
                <a:tc>
                  <a:txBody>
                    <a:bodyPr/>
                    <a:lstStyle/>
                    <a:p>
                      <a:pPr algn="ctr"/>
                      <a:r>
                        <a:rPr lang="en-US" sz="4800" dirty="0" smtClean="0"/>
                        <a:t>Visual Bits</a:t>
                      </a:r>
                      <a:endParaRPr lang="en-US" sz="4800" dirty="0"/>
                    </a:p>
                  </a:txBody>
                  <a:tcPr/>
                </a:tc>
                <a:tc>
                  <a:txBody>
                    <a:bodyPr/>
                    <a:lstStyle/>
                    <a:p>
                      <a:pPr algn="ctr"/>
                      <a:r>
                        <a:rPr lang="en-US" sz="4800" dirty="0" smtClean="0"/>
                        <a:t>89%</a:t>
                      </a:r>
                      <a:endParaRPr lang="en-US" sz="4800" dirty="0"/>
                    </a:p>
                  </a:txBody>
                  <a:tcPr/>
                </a:tc>
              </a:tr>
              <a:tr h="1198880">
                <a:tc>
                  <a:txBody>
                    <a:bodyPr/>
                    <a:lstStyle/>
                    <a:p>
                      <a:pPr algn="ctr"/>
                      <a:r>
                        <a:rPr lang="en-US" sz="4800" dirty="0" smtClean="0"/>
                        <a:t>K-means</a:t>
                      </a:r>
                      <a:endParaRPr lang="en-US" sz="4800" dirty="0"/>
                    </a:p>
                  </a:txBody>
                  <a:tcPr/>
                </a:tc>
                <a:tc>
                  <a:txBody>
                    <a:bodyPr/>
                    <a:lstStyle/>
                    <a:p>
                      <a:pPr algn="ctr"/>
                      <a:r>
                        <a:rPr lang="en-US" sz="4800" dirty="0" smtClean="0"/>
                        <a:t>86%</a:t>
                      </a:r>
                      <a:endParaRPr lang="en-US" sz="4800" dirty="0"/>
                    </a:p>
                  </a:txBody>
                  <a:tcPr/>
                </a:tc>
              </a:tr>
            </a:tbl>
          </a:graphicData>
        </a:graphic>
      </p:graphicFrame>
      <p:sp>
        <p:nvSpPr>
          <p:cNvPr id="64" name="TextBox 63"/>
          <p:cNvSpPr txBox="1"/>
          <p:nvPr/>
        </p:nvSpPr>
        <p:spPr>
          <a:xfrm>
            <a:off x="29260800" y="16230600"/>
            <a:ext cx="12496800" cy="461665"/>
          </a:xfrm>
          <a:prstGeom prst="rect">
            <a:avLst/>
          </a:prstGeom>
          <a:noFill/>
        </p:spPr>
        <p:txBody>
          <a:bodyPr wrap="square" rtlCol="0">
            <a:spAutoFit/>
          </a:bodyPr>
          <a:lstStyle/>
          <a:p>
            <a:pPr algn="ctr"/>
            <a:r>
              <a:rPr lang="en-US" sz="2400" dirty="0" smtClean="0"/>
              <a:t>Figure 5: Results.  Visual Bits system shows improvement upon standard clustering approaches</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2897</TotalTime>
  <Words>1665</Words>
  <Application>Microsoft Office PowerPoint</Application>
  <PresentationFormat>Custom</PresentationFormat>
  <Paragraphs>337</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Joel Jurik</dc:creator>
  <cp:lastModifiedBy>Joel Jurik</cp:lastModifiedBy>
  <cp:revision>116</cp:revision>
  <dcterms:created xsi:type="dcterms:W3CDTF">2009-07-21T15:03:36Z</dcterms:created>
  <dcterms:modified xsi:type="dcterms:W3CDTF">2009-07-27T14:00:05Z</dcterms:modified>
</cp:coreProperties>
</file>