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notesMasterIdLst>
    <p:notesMasterId r:id="rId17"/>
  </p:notesMasterIdLst>
  <p:sldIdLst>
    <p:sldId id="256" r:id="rId2"/>
    <p:sldId id="259" r:id="rId3"/>
    <p:sldId id="264" r:id="rId4"/>
    <p:sldId id="270" r:id="rId5"/>
    <p:sldId id="271" r:id="rId6"/>
    <p:sldId id="273" r:id="rId7"/>
    <p:sldId id="272" r:id="rId8"/>
    <p:sldId id="274" r:id="rId9"/>
    <p:sldId id="276" r:id="rId10"/>
    <p:sldId id="281" r:id="rId11"/>
    <p:sldId id="282" r:id="rId12"/>
    <p:sldId id="285" r:id="rId13"/>
    <p:sldId id="284" r:id="rId14"/>
    <p:sldId id="286" r:id="rId15"/>
    <p:sldId id="27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764" autoAdjust="0"/>
    <p:restoredTop sz="94737" autoAdjust="0"/>
  </p:normalViewPr>
  <p:slideViewPr>
    <p:cSldViewPr>
      <p:cViewPr varScale="1">
        <p:scale>
          <a:sx n="66" d="100"/>
          <a:sy n="66" d="100"/>
        </p:scale>
        <p:origin x="-53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9EB29F-A93B-4633-9B85-432F8177313A}" type="datetimeFigureOut">
              <a:rPr lang="en-US" smtClean="0"/>
              <a:pPr/>
              <a:t>7/16/2010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FB3AE4-5233-48FF-B8A6-05AE2CAEB51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FB3AE4-5233-48FF-B8A6-05AE2CAEB515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FB3AE4-5233-48FF-B8A6-05AE2CAEB515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6"/>
          <p:cNvGrpSpPr/>
          <p:nvPr/>
        </p:nvGrpSpPr>
        <p:grpSpPr>
          <a:xfrm>
            <a:off x="0" y="3268345"/>
            <a:ext cx="9144000" cy="146304"/>
            <a:chOff x="0" y="3268345"/>
            <a:chExt cx="9144000" cy="146304"/>
          </a:xfrm>
        </p:grpSpPr>
        <p:sp>
          <p:nvSpPr>
            <p:cNvPr id="13" name="Rectangle 12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752600"/>
            <a:ext cx="7924800" cy="1470025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05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pPr/>
              <a:t>7/16/2010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pPr/>
              <a:t>7/16/2010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2" name="Group 7"/>
          <p:cNvGrpSpPr/>
          <p:nvPr/>
        </p:nvGrpSpPr>
        <p:grpSpPr>
          <a:xfrm flipH="1">
            <a:off x="0" y="1371600"/>
            <a:ext cx="9144000" cy="73152"/>
            <a:chOff x="0" y="3268345"/>
            <a:chExt cx="9144000" cy="146304"/>
          </a:xfrm>
        </p:grpSpPr>
        <p:sp>
          <p:nvSpPr>
            <p:cNvPr id="9" name="Rectangle 8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8"/>
            <a:ext cx="18288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1722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39712" y="6356350"/>
            <a:ext cx="1868424" cy="365125"/>
          </a:xfrm>
        </p:spPr>
        <p:txBody>
          <a:bodyPr/>
          <a:lstStyle/>
          <a:p>
            <a:fld id="{755CB78C-A1DB-4590-A426-ECE04A16D38E}" type="datetimeFigureOut">
              <a:rPr lang="en-US" smtClean="0"/>
              <a:pPr/>
              <a:t>7/16/2010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 rot="5400000" flipH="1">
            <a:off x="3332988" y="3384804"/>
            <a:ext cx="6867144" cy="73152"/>
            <a:chOff x="0" y="3268345"/>
            <a:chExt cx="9144000" cy="146304"/>
          </a:xfrm>
        </p:grpSpPr>
        <p:sp>
          <p:nvSpPr>
            <p:cNvPr id="8" name="Rectangle 7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9616"/>
            <a:ext cx="8229600" cy="462654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pPr/>
              <a:t>7/16/2010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3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5" name="Rectangle 14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Title 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7512" y="4406900"/>
            <a:ext cx="78272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2667000"/>
            <a:ext cx="78272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pPr/>
              <a:t>7/16/2010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12"/>
          <p:cNvGrpSpPr/>
          <p:nvPr/>
        </p:nvGrpSpPr>
        <p:grpSpPr>
          <a:xfrm flipH="1">
            <a:off x="0" y="4228465"/>
            <a:ext cx="9144000" cy="146304"/>
            <a:chOff x="0" y="3268345"/>
            <a:chExt cx="9144000" cy="146304"/>
          </a:xfrm>
        </p:grpSpPr>
        <p:sp>
          <p:nvSpPr>
            <p:cNvPr id="14" name="Rectangle 13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pPr/>
              <a:t>7/16/2010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2" name="Group 14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6" name="Rectangle 15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971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0020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971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pPr/>
              <a:t>7/16/2010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2" name="Group 16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8" name="Rectangle 17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pPr/>
              <a:t>7/16/2010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2" name="Group 12"/>
          <p:cNvGrpSpPr/>
          <p:nvPr/>
        </p:nvGrpSpPr>
        <p:grpSpPr>
          <a:xfrm flipH="1">
            <a:off x="0" y="1371600"/>
            <a:ext cx="9144000" cy="73152"/>
            <a:chOff x="0" y="3268345"/>
            <a:chExt cx="9144000" cy="146304"/>
          </a:xfrm>
        </p:grpSpPr>
        <p:sp>
          <p:nvSpPr>
            <p:cNvPr id="14" name="Rectangle 13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pPr/>
              <a:t>7/16/2010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5" name="Group 10"/>
          <p:cNvGrpSpPr/>
          <p:nvPr/>
        </p:nvGrpSpPr>
        <p:grpSpPr>
          <a:xfrm>
            <a:off x="-9144" y="-18288"/>
            <a:ext cx="9144000" cy="146304"/>
            <a:chOff x="0" y="3268345"/>
            <a:chExt cx="9144000" cy="146304"/>
          </a:xfrm>
        </p:grpSpPr>
        <p:sp>
          <p:nvSpPr>
            <p:cNvPr id="12" name="Rectangle 11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5495544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6592824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7690104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79375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371600"/>
            <a:ext cx="5111750" cy="4754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371600"/>
            <a:ext cx="3008313" cy="47545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pPr/>
              <a:t>7/16/2010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8" name="Group 13"/>
          <p:cNvGrpSpPr/>
          <p:nvPr/>
        </p:nvGrpSpPr>
        <p:grpSpPr>
          <a:xfrm flipH="1">
            <a:off x="0" y="1143000"/>
            <a:ext cx="9144000" cy="73152"/>
            <a:chOff x="0" y="3268345"/>
            <a:chExt cx="9144000" cy="146304"/>
          </a:xfrm>
        </p:grpSpPr>
        <p:sp>
          <p:nvSpPr>
            <p:cNvPr id="15" name="Rectangle 14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/>
          <p:cNvSpPr>
            <a:spLocks noGrp="1"/>
          </p:cNvSpPr>
          <p:nvPr>
            <p:ph type="pic" sz="quarter" idx="13"/>
          </p:nvPr>
        </p:nvSpPr>
        <p:spPr>
          <a:xfrm>
            <a:off x="1801368" y="685800"/>
            <a:ext cx="5495544" cy="3886200"/>
          </a:xfrm>
          <a:solidFill>
            <a:schemeClr val="accent1"/>
          </a:solidFill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contrasting" dir="t"/>
          </a:scene3d>
          <a:sp3d contourW="12700" prstMaterial="softEdge">
            <a:bevelT prst="cross"/>
            <a:contourClr>
              <a:srgbClr val="FFFFFF"/>
            </a:contourClr>
          </a:sp3d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pPr/>
              <a:t>7/16/2010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3" name="Group 15"/>
          <p:cNvGrpSpPr/>
          <p:nvPr/>
        </p:nvGrpSpPr>
        <p:grpSpPr>
          <a:xfrm>
            <a:off x="-9144" y="-18288"/>
            <a:ext cx="9144000" cy="146304"/>
            <a:chOff x="0" y="3268345"/>
            <a:chExt cx="9144000" cy="146304"/>
          </a:xfrm>
        </p:grpSpPr>
        <p:sp>
          <p:nvSpPr>
            <p:cNvPr id="17" name="Rectangle 16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5495544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6592824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7690104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26" y="0"/>
            <a:ext cx="9144000" cy="6286520"/>
          </a:xfrm>
          <a:prstGeom prst="rect">
            <a:avLst/>
          </a:prstGeom>
          <a:gradFill flip="none" rotWithShape="1">
            <a:gsLst>
              <a:gs pos="1000">
                <a:schemeClr val="bg2">
                  <a:alpha val="0"/>
                </a:schemeClr>
              </a:gs>
              <a:gs pos="100000">
                <a:schemeClr val="bg1">
                  <a:alpha val="92000"/>
                </a:schemeClr>
              </a:gs>
            </a:gsLst>
            <a:lin ang="16200000" scaled="1"/>
            <a:tileRect/>
          </a:gradFill>
          <a:ln w="285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74536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ysClr val="windowText" lastClr="000000"/>
                </a:solidFill>
              </a:defRPr>
            </a:lvl1pPr>
          </a:lstStyle>
          <a:p>
            <a:fld id="{755CB78C-A1DB-4590-A426-ECE04A16D38E}" type="datetimeFigureOut">
              <a:rPr lang="en-US" smtClean="0"/>
              <a:pPr/>
              <a:t>7/16/2010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ysClr val="windowText" lastClr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0248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ysClr val="windowText" lastClr="000000"/>
                </a:solidFill>
              </a:defRPr>
            </a:lvl1pPr>
          </a:lstStyle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Placeholder 7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ln>
            <a:noFill/>
          </a:ln>
          <a:solidFill>
            <a:srgbClr val="FFFFFF"/>
          </a:solidFill>
          <a:effectLst>
            <a:glow rad="101600">
              <a:schemeClr val="tx2"/>
            </a:glo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/>
        </a:buClr>
        <a:buSzPct val="70000"/>
        <a:buFont typeface="Wingdings 2" pitchFamily="18" charset="2"/>
        <a:buChar char="¥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4"/>
        </a:buClr>
        <a:buSzPct val="60000"/>
        <a:buFont typeface="Wingdings 2" pitchFamily="18" charset="2"/>
        <a:buChar char="¥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5"/>
        </a:buClr>
        <a:buSzPct val="57000"/>
        <a:buFont typeface="Wingdings 2" pitchFamily="18" charset="2"/>
        <a:buChar char="¥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6"/>
        </a:buClr>
        <a:buSzPct val="55000"/>
        <a:buFont typeface="Wingdings 2" pitchFamily="18" charset="2"/>
        <a:buChar char="¥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2"/>
        </a:buClr>
        <a:buSzPct val="50000"/>
        <a:buFont typeface="Wingdings 2" pitchFamily="18" charset="2"/>
        <a:buChar char="¥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REU Report Meeting Week 9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Patrick Hynes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905000" y="3048000"/>
          <a:ext cx="548640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Neighbors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Optimization</a:t>
                      </a:r>
                    </a:p>
                    <a:p>
                      <a:pPr algn="ctr"/>
                      <a:r>
                        <a:rPr lang="en-US" dirty="0" smtClean="0"/>
                        <a:t>3 sets,</a:t>
                      </a:r>
                      <a:r>
                        <a:rPr lang="en-US" baseline="0" dirty="0" smtClean="0"/>
                        <a:t> 1 train, 10 test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 ‘shot’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50.85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 ‘shot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59.70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 ‘shot’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60.14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96</a:t>
                      </a:r>
                      <a:r>
                        <a:rPr lang="en-US" baseline="0" dirty="0" smtClean="0"/>
                        <a:t> ‘shot’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61.28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Person by Person Cross Validation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962400" y="1981200"/>
            <a:ext cx="2667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“96-4”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Method is heavily disturbed by these different videos</a:t>
            </a:r>
          </a:p>
          <a:p>
            <a:r>
              <a:rPr lang="en-US" dirty="0" smtClean="0"/>
              <a:t>Results show some possible inconsistencies that may need to be explored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Try different dimension reductions strategy</a:t>
            </a:r>
          </a:p>
          <a:p>
            <a:endParaRPr lang="en-US" dirty="0" smtClean="0"/>
          </a:p>
          <a:p>
            <a:r>
              <a:rPr lang="en-US" dirty="0" smtClean="0"/>
              <a:t>Anthony will have additional results on his Caltech experiments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Caltech Experiments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Trained on Caltech 256</a:t>
            </a:r>
          </a:p>
          <a:p>
            <a:r>
              <a:rPr lang="en-US" dirty="0" smtClean="0"/>
              <a:t>One Shot on Caltech 101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14400" y="3200400"/>
          <a:ext cx="7391400" cy="23625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7850"/>
                <a:gridCol w="1847850"/>
                <a:gridCol w="1847850"/>
                <a:gridCol w="1847850"/>
              </a:tblGrid>
              <a:tr h="685800">
                <a:tc>
                  <a:txBody>
                    <a:bodyPr/>
                    <a:lstStyle/>
                    <a:p>
                      <a:r>
                        <a:rPr lang="en-US" dirty="0" smtClean="0"/>
                        <a:t>Neighbors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Our Method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Fei-Fei</a:t>
                      </a:r>
                      <a:r>
                        <a:rPr lang="en-US" dirty="0" smtClean="0"/>
                        <a:t>, et 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Grauman</a:t>
                      </a:r>
                      <a:r>
                        <a:rPr lang="en-US" dirty="0" smtClean="0"/>
                        <a:t> and Darrell</a:t>
                      </a:r>
                      <a:endParaRPr lang="en-US" dirty="0"/>
                    </a:p>
                  </a:txBody>
                  <a:tcPr/>
                </a:tc>
              </a:tr>
              <a:tr h="55892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9.73%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----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17.5%</a:t>
                      </a:r>
                      <a:endParaRPr lang="en-US" b="0" dirty="0"/>
                    </a:p>
                  </a:txBody>
                  <a:tcPr/>
                </a:tc>
              </a:tr>
              <a:tr h="55892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11.00%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10.4%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28%</a:t>
                      </a:r>
                      <a:endParaRPr lang="en-US" dirty="0"/>
                    </a:p>
                  </a:txBody>
                  <a:tcPr/>
                </a:tc>
              </a:tr>
              <a:tr h="55892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14.73%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13.9%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----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Training on 256, Testing 101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FastSVD</a:t>
            </a:r>
            <a:r>
              <a:rPr lang="en-US" dirty="0" smtClean="0"/>
              <a:t> doesn’t give a similar benefit in this instance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FastSVD</a:t>
            </a:r>
            <a:r>
              <a:rPr lang="en-US" dirty="0" smtClean="0"/>
              <a:t> vs. PCA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0" y="2971800"/>
          <a:ext cx="6096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Neighbors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PCA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FastSVD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9.73%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5.40%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11.00%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5.97%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14.73%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7.36%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Can we do better at recognizing an action in a very different video?</a:t>
            </a:r>
          </a:p>
          <a:p>
            <a:r>
              <a:rPr lang="en-US" dirty="0" smtClean="0"/>
              <a:t>Reevaluate features</a:t>
            </a:r>
            <a:endParaRPr lang="en-US" dirty="0" smtClean="0"/>
          </a:p>
          <a:p>
            <a:r>
              <a:rPr lang="en-US" dirty="0" smtClean="0"/>
              <a:t>How can we improve on our one shot results and use that knowledge to help answer the first question?</a:t>
            </a:r>
          </a:p>
          <a:p>
            <a:r>
              <a:rPr lang="en-US" dirty="0" smtClean="0"/>
              <a:t>Run additional one-shot experiments</a:t>
            </a:r>
          </a:p>
          <a:p>
            <a:r>
              <a:rPr lang="en-US" dirty="0" smtClean="0"/>
              <a:t>Continue one-shot experiments with the Caltech datasets.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</a:p>
          <a:p>
            <a:r>
              <a:rPr lang="en-US" dirty="0" smtClean="0"/>
              <a:t>This </a:t>
            </a:r>
            <a:r>
              <a:rPr lang="en-US" dirty="0" smtClean="0"/>
              <a:t>Week’s Results</a:t>
            </a:r>
          </a:p>
          <a:p>
            <a:pPr lvl="1"/>
            <a:r>
              <a:rPr lang="en-US" dirty="0" smtClean="0"/>
              <a:t>YouTube </a:t>
            </a:r>
            <a:r>
              <a:rPr lang="en-US" dirty="0" smtClean="0"/>
              <a:t>Dataset</a:t>
            </a:r>
          </a:p>
          <a:p>
            <a:pPr lvl="1"/>
            <a:r>
              <a:rPr lang="en-US" dirty="0" smtClean="0"/>
              <a:t>Caltech</a:t>
            </a:r>
            <a:endParaRPr lang="en-US" dirty="0" smtClean="0"/>
          </a:p>
          <a:p>
            <a:r>
              <a:rPr lang="en-US" dirty="0" smtClean="0"/>
              <a:t>Next Steps</a:t>
            </a:r>
          </a:p>
          <a:p>
            <a:pPr lvl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 – One Shot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YouTube Dataset</a:t>
            </a:r>
            <a:endParaRPr lang="en-US" dirty="0"/>
          </a:p>
        </p:txBody>
      </p:sp>
      <p:pic>
        <p:nvPicPr>
          <p:cNvPr id="4098" name="Picture 2" descr="http://www.cs.ucf.edu/~liujg/realistic_actions/youtube_snap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286000"/>
            <a:ext cx="8496300" cy="4572000"/>
          </a:xfrm>
          <a:prstGeom prst="rect">
            <a:avLst/>
          </a:prstGeom>
          <a:noFill/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11 Categories, 100 Videos each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One-Shot Learning of Classes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Leave-One-Out Cross Validation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981200"/>
          <a:ext cx="8229600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Dimension Reduction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r>
                        <a:rPr lang="en-US" baseline="0" dirty="0" smtClean="0"/>
                        <a:t> Shot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 Shot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 Shot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 Shot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PCA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20.04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20.41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21.71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23.66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Fast SVD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27.42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29.04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33.05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36.21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Fast SVD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29.26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---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34.59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---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Fast SVD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32.83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---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38.16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---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Fast SVD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27.60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---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31.18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---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Fast SVD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32.03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---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37.58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---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Fast SVD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33.90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---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38.52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---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 Train , 6 Test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Youtube_confmat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76400" y="2387033"/>
            <a:ext cx="5943600" cy="4470967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“Videos </a:t>
            </a:r>
            <a:r>
              <a:rPr lang="en-US" dirty="0" smtClean="0"/>
              <a:t>in wild” </a:t>
            </a:r>
            <a:r>
              <a:rPr lang="en-US" dirty="0" smtClean="0"/>
              <a:t>Results </a:t>
            </a:r>
            <a:r>
              <a:rPr lang="en-US" dirty="0" smtClean="0"/>
              <a:t>Overall 71.5%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524000" y="1676400"/>
            <a:ext cx="563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Leave-One-Out Cross Validation</a:t>
            </a:r>
            <a:endParaRPr lang="en-US" sz="3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33400" y="2971800"/>
          <a:ext cx="8229599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132114"/>
                <a:gridCol w="1382486"/>
                <a:gridCol w="1143000"/>
                <a:gridCol w="1066800"/>
                <a:gridCol w="1110342"/>
                <a:gridCol w="117565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Training</a:t>
                      </a:r>
                      <a:r>
                        <a:rPr lang="en-US" baseline="0" dirty="0" smtClean="0"/>
                        <a:t> Classes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Testing Classes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Dimension</a:t>
                      </a:r>
                      <a:r>
                        <a:rPr lang="en-US" baseline="0" dirty="0" smtClean="0"/>
                        <a:t> Reduction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r>
                        <a:rPr lang="en-US" baseline="0" dirty="0" smtClean="0"/>
                        <a:t> Shot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 Shot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 Shot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 Shot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PCA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85.40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---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---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92.81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Fast SVD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81.68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89.04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91.69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93.24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Baseline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5800" y="1905000"/>
            <a:ext cx="78576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How well could we do, training on everything?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09600" y="3124200"/>
          <a:ext cx="7924800" cy="27413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960"/>
                <a:gridCol w="1584960"/>
                <a:gridCol w="1584960"/>
                <a:gridCol w="1584960"/>
                <a:gridCol w="1584960"/>
              </a:tblGrid>
              <a:tr h="70037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Train Examples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Test Examples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Dimension</a:t>
                      </a:r>
                      <a:r>
                        <a:rPr lang="en-US" baseline="0" dirty="0" smtClean="0"/>
                        <a:t> Reduction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 Shot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 Shot</a:t>
                      </a:r>
                      <a:endParaRPr lang="en-US" dirty="0"/>
                    </a:p>
                  </a:txBody>
                  <a:tcPr/>
                </a:tc>
              </a:tr>
              <a:tr h="40577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PCA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59.57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68.15</a:t>
                      </a:r>
                      <a:endParaRPr lang="en-US" dirty="0"/>
                    </a:p>
                  </a:txBody>
                  <a:tcPr/>
                </a:tc>
              </a:tr>
              <a:tr h="4178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SVDS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63.64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72.68</a:t>
                      </a:r>
                      <a:endParaRPr lang="en-US" dirty="0"/>
                    </a:p>
                  </a:txBody>
                  <a:tcPr/>
                </a:tc>
              </a:tr>
              <a:tr h="40577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Fast SVD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69.85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79.80</a:t>
                      </a:r>
                      <a:endParaRPr lang="en-US" dirty="0"/>
                    </a:p>
                  </a:txBody>
                  <a:tcPr/>
                </a:tc>
              </a:tr>
              <a:tr h="40577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Fast SVD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66.80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71.26</a:t>
                      </a:r>
                      <a:endParaRPr lang="en-US" dirty="0"/>
                    </a:p>
                  </a:txBody>
                  <a:tcPr/>
                </a:tc>
              </a:tr>
              <a:tr h="40577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Fast SVD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61.68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64.07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we compare more directly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66800" y="1524000"/>
            <a:ext cx="6553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Train and Test Using all Classes, but separate </a:t>
            </a:r>
            <a:r>
              <a:rPr lang="en-US" sz="3200" dirty="0" smtClean="0"/>
              <a:t>examples pulled randomly</a:t>
            </a:r>
            <a:endParaRPr lang="en-US" sz="3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Testing examples pulled in order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Testing examples pulled randomly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 Validation Results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066800" y="2362200"/>
          <a:ext cx="6248400" cy="1201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0"/>
                <a:gridCol w="2082800"/>
                <a:gridCol w="2082800"/>
              </a:tblGrid>
              <a:tr h="561340"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 Shot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Mean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 Shot Mean</a:t>
                      </a:r>
                      <a:endParaRPr lang="en-US" dirty="0"/>
                    </a:p>
                  </a:txBody>
                  <a:tcPr/>
                </a:tc>
              </a:tr>
              <a:tr h="561340">
                <a:tc>
                  <a:txBody>
                    <a:bodyPr/>
                    <a:lstStyle/>
                    <a:p>
                      <a:r>
                        <a:rPr lang="en-US" dirty="0" smtClean="0"/>
                        <a:t>90-10</a:t>
                      </a:r>
                    </a:p>
                    <a:p>
                      <a:r>
                        <a:rPr lang="en-US" dirty="0" smtClean="0"/>
                        <a:t>Fast</a:t>
                      </a:r>
                      <a:r>
                        <a:rPr lang="en-US" baseline="0" dirty="0" smtClean="0"/>
                        <a:t> SVD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54.03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63.38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066800" y="4876800"/>
          <a:ext cx="6248400" cy="1201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0"/>
                <a:gridCol w="2082800"/>
                <a:gridCol w="2082800"/>
              </a:tblGrid>
              <a:tr h="561340"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 Shot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Mean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 Shot Mean</a:t>
                      </a:r>
                      <a:endParaRPr lang="en-US" dirty="0"/>
                    </a:p>
                  </a:txBody>
                  <a:tcPr/>
                </a:tc>
              </a:tr>
              <a:tr h="561340">
                <a:tc>
                  <a:txBody>
                    <a:bodyPr/>
                    <a:lstStyle/>
                    <a:p>
                      <a:r>
                        <a:rPr lang="en-US" dirty="0" smtClean="0"/>
                        <a:t>90-10</a:t>
                      </a:r>
                    </a:p>
                    <a:p>
                      <a:r>
                        <a:rPr lang="en-US" dirty="0" smtClean="0"/>
                        <a:t>Fast</a:t>
                      </a:r>
                      <a:r>
                        <a:rPr lang="en-US" baseline="0" dirty="0" smtClean="0"/>
                        <a:t> SVD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64.57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75.91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untain">
  <a:themeElements>
    <a:clrScheme name="Mountain">
      <a:dk1>
        <a:srgbClr val="000000"/>
      </a:dk1>
      <a:lt1>
        <a:srgbClr val="FFFFFF"/>
      </a:lt1>
      <a:dk2>
        <a:srgbClr val="0536B3"/>
      </a:dk2>
      <a:lt2>
        <a:srgbClr val="7CB7F8"/>
      </a:lt2>
      <a:accent1>
        <a:srgbClr val="3F9EE4"/>
      </a:accent1>
      <a:accent2>
        <a:srgbClr val="77B559"/>
      </a:accent2>
      <a:accent3>
        <a:srgbClr val="E4A81B"/>
      </a:accent3>
      <a:accent4>
        <a:srgbClr val="108BB4"/>
      </a:accent4>
      <a:accent5>
        <a:srgbClr val="DA7328"/>
      </a:accent5>
      <a:accent6>
        <a:srgbClr val="AE589F"/>
      </a:accent6>
      <a:hlink>
        <a:srgbClr val="460245"/>
      </a:hlink>
      <a:folHlink>
        <a:srgbClr val="AC17D6"/>
      </a:folHlink>
    </a:clrScheme>
    <a:fontScheme name="Mountain">
      <a:majorFont>
        <a:latin typeface="Gill Sans MT"/>
        <a:ea typeface=""/>
        <a:cs typeface=""/>
        <a:font script="Cyrl" typeface="Arial"/>
        <a:font script="Grek" typeface="Arial"/>
        <a:font script="Jpan" typeface="HG丸ｺﾞｼｯｸM-PRO"/>
        <a:font script="Hang" typeface="HY 헤드라인 M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ill Sans MT"/>
        <a:ea typeface=""/>
        <a:cs typeface=""/>
        <a:font script="Cyrl" typeface="Arial"/>
        <a:font script="Grek" typeface="Arial"/>
        <a:font script="Jpan" typeface="HG丸ｺﾞｼｯｸM-PRO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untain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0000"/>
              </a:schemeClr>
            </a:gs>
            <a:gs pos="50000">
              <a:schemeClr val="phClr">
                <a:tint val="25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40000"/>
                <a:shade val="100000"/>
                <a:hueMod val="100000"/>
                <a:satMod val="100000"/>
              </a:schemeClr>
            </a:gs>
            <a:gs pos="30000">
              <a:schemeClr val="phClr">
                <a:tint val="100000"/>
                <a:shade val="100000"/>
                <a:hueMod val="100000"/>
                <a:satMod val="100000"/>
              </a:schemeClr>
            </a:gs>
            <a:gs pos="68000">
              <a:schemeClr val="phClr">
                <a:tint val="10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40000"/>
                <a:shade val="100000"/>
                <a:hueMod val="100000"/>
                <a:sat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br" rotWithShape="0">
              <a:srgbClr val="000000">
                <a:alpha val="0"/>
              </a:srgbClr>
            </a:outerShdw>
          </a:effectLst>
        </a:effectStyle>
        <a:effectStyle>
          <a:effectLst>
            <a:outerShdw blurRad="38100" dist="25400" dir="5400000" algn="ctr" rotWithShape="0">
              <a:srgbClr val="EBE9ED">
                <a:alpha val="0"/>
              </a:srgbClr>
            </a:outerShdw>
          </a:effectLst>
          <a:scene3d>
            <a:camera prst="orthographicFront">
              <a:rot lat="0" lon="0" rev="0"/>
            </a:camera>
            <a:lightRig rig="glow" dir="b"/>
          </a:scene3d>
          <a:sp3d contourW="6350" prstMaterial="softEdge">
            <a:bevelT w="25400" h="25400"/>
            <a:contourClr>
              <a:schemeClr val="phClr">
                <a:tint val="9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reflection blurRad="12700" stA="40000" endPos="40000" dist="25400" dir="5400000" sy="-100000" rotWithShape="0"/>
          </a:effectLst>
          <a:scene3d>
            <a:camera prst="perspectiveFront"/>
            <a:lightRig rig="glow" dir="b"/>
          </a:scene3d>
          <a:sp3d contourW="6350" prstMaterial="softEdge">
            <a:bevelT w="50800" h="25400"/>
            <a:contourClr>
              <a:schemeClr val="phClr">
                <a:tint val="100000"/>
                <a:shade val="8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95000"/>
                <a:satMod val="100000"/>
              </a:schemeClr>
            </a:gs>
            <a:gs pos="100000">
              <a:schemeClr val="phClr">
                <a:tint val="10000"/>
                <a:satMod val="300000"/>
              </a:schemeClr>
            </a:gs>
          </a:gsLst>
          <a:lin ang="13000000" scaled="0"/>
        </a:gradFill>
        <a:blipFill>
          <a:blip xmlns:r="http://schemas.openxmlformats.org/officeDocument/2006/relationships" r:embed="rId1">
            <a:duotone>
              <a:schemeClr val="phClr">
                <a:shade val="75000"/>
              </a:schemeClr>
              <a:schemeClr val="phClr">
                <a:tint val="55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</Template>
  <TotalTime>4589</TotalTime>
  <Words>434</Words>
  <Application>Microsoft Office PowerPoint</Application>
  <PresentationFormat>On-screen Show (4:3)</PresentationFormat>
  <Paragraphs>199</Paragraphs>
  <Slides>15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Mountain</vt:lpstr>
      <vt:lpstr>REU Report Meeting Week 9</vt:lpstr>
      <vt:lpstr>Outline – One Shot</vt:lpstr>
      <vt:lpstr>YouTube Dataset</vt:lpstr>
      <vt:lpstr>Methods</vt:lpstr>
      <vt:lpstr>5 Train , 6 Test</vt:lpstr>
      <vt:lpstr>“Videos in wild” Results Overall 71.5%</vt:lpstr>
      <vt:lpstr>Baseline</vt:lpstr>
      <vt:lpstr>Can we compare more directly</vt:lpstr>
      <vt:lpstr>Cross Validation Results</vt:lpstr>
      <vt:lpstr>Person by Person Cross Validation</vt:lpstr>
      <vt:lpstr>Conclusions</vt:lpstr>
      <vt:lpstr>Caltech Experiments</vt:lpstr>
      <vt:lpstr>Recall</vt:lpstr>
      <vt:lpstr>FastSVD vs. PCA</vt:lpstr>
      <vt:lpstr>Next Steps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REU Report Meeting Week 1</dc:title>
  <dc:creator>Patrick</dc:creator>
  <cp:lastModifiedBy>Patrick</cp:lastModifiedBy>
  <cp:revision>61</cp:revision>
  <dcterms:created xsi:type="dcterms:W3CDTF">2010-05-20T23:03:19Z</dcterms:created>
  <dcterms:modified xsi:type="dcterms:W3CDTF">2010-07-16T15:29:27Z</dcterms:modified>
</cp:coreProperties>
</file>