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34"/>
  </p:notesMasterIdLst>
  <p:handoutMasterIdLst>
    <p:handoutMasterId r:id="rId35"/>
  </p:handoutMasterIdLst>
  <p:sldIdLst>
    <p:sldId id="271" r:id="rId2"/>
    <p:sldId id="300" r:id="rId3"/>
    <p:sldId id="303" r:id="rId4"/>
    <p:sldId id="302" r:id="rId5"/>
    <p:sldId id="305" r:id="rId6"/>
    <p:sldId id="304" r:id="rId7"/>
    <p:sldId id="320" r:id="rId8"/>
    <p:sldId id="306" r:id="rId9"/>
    <p:sldId id="311" r:id="rId10"/>
    <p:sldId id="310" r:id="rId11"/>
    <p:sldId id="313" r:id="rId12"/>
    <p:sldId id="315" r:id="rId13"/>
    <p:sldId id="322" r:id="rId14"/>
    <p:sldId id="316" r:id="rId15"/>
    <p:sldId id="307" r:id="rId16"/>
    <p:sldId id="323" r:id="rId17"/>
    <p:sldId id="324" r:id="rId18"/>
    <p:sldId id="308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17" r:id="rId30"/>
    <p:sldId id="318" r:id="rId31"/>
    <p:sldId id="336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A0000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542" autoAdjust="0"/>
    <p:restoredTop sz="94660"/>
  </p:normalViewPr>
  <p:slideViewPr>
    <p:cSldViewPr>
      <p:cViewPr varScale="1">
        <p:scale>
          <a:sx n="98" d="100"/>
          <a:sy n="98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9BEC-F2BA-4AE5-9851-D3D0A763EB46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10D2-2FAF-42F9-9671-0DAAE281E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010387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A6FAE-E144-40E3-A209-8B3541F82679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0B78A-112A-4544-BE4E-B7EA62AC2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02941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B78A-112A-4544-BE4E-B7EA62AC29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6115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B78A-112A-4544-BE4E-B7EA62AC29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61154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B78A-112A-4544-BE4E-B7EA62AC29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61154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B78A-112A-4544-BE4E-B7EA62AC29D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6115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0B78A-112A-4544-BE4E-B7EA62AC29D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76115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83FE-F71B-4EEC-BB75-094307A8564A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6E83FE-F71B-4EEC-BB75-094307A8564A}" type="datetimeFigureOut">
              <a:rPr lang="en-US" smtClean="0"/>
              <a:pPr/>
              <a:t>7/15/10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0BBF04-7EDD-4BFA-A6A0-26D6E2AADC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%5CDCIM%5C100SANYO%5CWalking(10).MP4" TargetMode="External"/><Relationship Id="rId4" Type="http://schemas.openxmlformats.org/officeDocument/2006/relationships/hyperlink" Target="DCIM%5C100SANYO%5CWalking(10).MP4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%5CDCIM%5C100SANYO%5CDriving(1).MP4" TargetMode="External"/><Relationship Id="rId4" Type="http://schemas.openxmlformats.org/officeDocument/2006/relationships/hyperlink" Target="DCIM%5C100SANYO%5CDriving(1).MP4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%5CDCIM%5C100SANYO%5CDriving(2).MP4" TargetMode="External"/><Relationship Id="rId4" Type="http://schemas.openxmlformats.org/officeDocument/2006/relationships/hyperlink" Target="DCIM%5C100SANYO%5CDriving(2).MP4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47" y="1828800"/>
            <a:ext cx="8001000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Accurate </a:t>
            </a:r>
            <a:r>
              <a:rPr lang="en-US" sz="4000" b="1" dirty="0" smtClean="0"/>
              <a:t>Video Localization </a:t>
            </a:r>
          </a:p>
          <a:p>
            <a:pPr algn="ctr"/>
            <a:r>
              <a:rPr lang="en-US" sz="4000" b="1" dirty="0" smtClean="0"/>
              <a:t>Based </a:t>
            </a:r>
            <a:r>
              <a:rPr lang="en-US" sz="4000" b="1" dirty="0"/>
              <a:t>on 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Google </a:t>
            </a:r>
            <a:r>
              <a:rPr lang="en-US" sz="4000" b="1" dirty="0"/>
              <a:t>Maps Street </a:t>
            </a:r>
            <a:r>
              <a:rPr lang="en-US" sz="4000" b="1" dirty="0" smtClean="0"/>
              <a:t>View</a:t>
            </a:r>
            <a:endParaRPr lang="en-US" sz="4000" b="1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167842852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699">
        <p:fade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Ground Truth Path</a:t>
            </a:r>
            <a:endParaRPr lang="en-US" sz="3200" dirty="0"/>
          </a:p>
        </p:txBody>
      </p:sp>
      <p:pic>
        <p:nvPicPr>
          <p:cNvPr id="6" name="Picture 5" descr="GroundTru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14400"/>
            <a:ext cx="6039975" cy="575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 Frames (2 per second)</a:t>
            </a:r>
            <a:endParaRPr lang="en-US" sz="3200" dirty="0"/>
          </a:p>
        </p:txBody>
      </p:sp>
      <p:pic>
        <p:nvPicPr>
          <p:cNvPr id="4" name="Picture 3" descr="queryGPSguesses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817244"/>
            <a:ext cx="6344775" cy="604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Pruning</a:t>
            </a:r>
            <a:endParaRPr lang="en-US" sz="3200" dirty="0"/>
          </a:p>
        </p:txBody>
      </p:sp>
      <p:pic>
        <p:nvPicPr>
          <p:cNvPr id="6" name="Picture 5" descr="queryGPSguesses150_10_0_0.jpg"/>
          <p:cNvPicPr>
            <a:picLocks noChangeAspect="1"/>
          </p:cNvPicPr>
          <p:nvPr/>
        </p:nvPicPr>
        <p:blipFill>
          <a:blip r:embed="rId2" cstate="print"/>
          <a:srcRect t="11028" r="10500" b="10241"/>
          <a:stretch>
            <a:fillRect/>
          </a:stretch>
        </p:blipFill>
        <p:spPr>
          <a:xfrm>
            <a:off x="1371600" y="990600"/>
            <a:ext cx="6446829" cy="5399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638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all frames (2/sec)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638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pruning</a:t>
            </a:r>
            <a:endParaRPr lang="en-US" dirty="0"/>
          </a:p>
        </p:txBody>
      </p:sp>
      <p:pic>
        <p:nvPicPr>
          <p:cNvPr id="9" name="Picture 8" descr="queryGPSguesses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4275870" cy="4070985"/>
          </a:xfrm>
          <a:prstGeom prst="rect">
            <a:avLst/>
          </a:prstGeom>
        </p:spPr>
      </p:pic>
      <p:pic>
        <p:nvPicPr>
          <p:cNvPr id="11" name="Picture 10" descr="queryGPSguesses150_10_0_0zoomed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0"/>
            <a:ext cx="4343400" cy="41352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914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large group of matches was successfully kept. Extreme outliers were removed.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Pruning with Ground Truth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172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Numbering is the sequential ordering of the frames</a:t>
            </a:r>
            <a:endParaRPr lang="en-US" dirty="0"/>
          </a:p>
        </p:txBody>
      </p:sp>
      <p:pic>
        <p:nvPicPr>
          <p:cNvPr id="7" name="Picture 6" descr="queryGPSguesses150_10_0_0wGT.jpg"/>
          <p:cNvPicPr>
            <a:picLocks noChangeAspect="1"/>
          </p:cNvPicPr>
          <p:nvPr/>
        </p:nvPicPr>
        <p:blipFill>
          <a:blip r:embed="rId2" cstate="print"/>
          <a:srcRect l="14250" t="18118" r="13500" b="11816"/>
          <a:stretch>
            <a:fillRect/>
          </a:stretch>
        </p:blipFill>
        <p:spPr>
          <a:xfrm>
            <a:off x="1447800" y="735745"/>
            <a:ext cx="5753361" cy="531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990600"/>
            <a:ext cx="26670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 a first pruning to find the large group</a:t>
            </a:r>
          </a:p>
          <a:p>
            <a:r>
              <a:rPr lang="en-US" sz="2000" dirty="0" smtClean="0"/>
              <a:t>Because most points have a large number of frame matches, we use a second pruning to refine the results</a:t>
            </a:r>
          </a:p>
          <a:p>
            <a:r>
              <a:rPr lang="en-US" sz="2000" dirty="0" smtClean="0"/>
              <a:t>We choose a radius and threshold but use smaller numbers to eliminate locations with few frame matches</a:t>
            </a:r>
          </a:p>
          <a:p>
            <a:endParaRPr lang="en-US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Consecutive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pruning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Picture 4" descr="queryGPSguesses150_10_0_0wGT.jpg"/>
          <p:cNvPicPr>
            <a:picLocks noChangeAspect="1"/>
          </p:cNvPicPr>
          <p:nvPr/>
        </p:nvPicPr>
        <p:blipFill>
          <a:blip r:embed="rId2" cstate="print"/>
          <a:srcRect l="14250" t="18118" r="13500" b="11816"/>
          <a:stretch>
            <a:fillRect/>
          </a:stretch>
        </p:blipFill>
        <p:spPr>
          <a:xfrm>
            <a:off x="304800" y="1219200"/>
            <a:ext cx="5486400" cy="506536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33800" y="3429000"/>
            <a:ext cx="838200" cy="762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91000" y="3810000"/>
            <a:ext cx="381000" cy="15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91000" y="3505200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eryGPSguesses150_10_.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000" t="19694" r="9000" b="11028"/>
          <a:stretch>
            <a:fillRect/>
          </a:stretch>
        </p:blipFill>
        <p:spPr>
          <a:xfrm>
            <a:off x="1828800" y="1295400"/>
            <a:ext cx="5486400" cy="4761277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After a second round 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pruning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</a:t>
            </a:r>
            <a:endParaRPr lang="en-US" sz="3200" dirty="0"/>
          </a:p>
        </p:txBody>
      </p:sp>
      <p:pic>
        <p:nvPicPr>
          <p:cNvPr id="5" name="Picture 4" descr="queryGPSguesses150_10_0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4134975" cy="3936841"/>
          </a:xfrm>
          <a:prstGeom prst="rect">
            <a:avLst/>
          </a:prstGeom>
        </p:spPr>
      </p:pic>
      <p:pic>
        <p:nvPicPr>
          <p:cNvPr id="6" name="Picture 5" descr="queryGPSguesses150_10_.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4134975" cy="39368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638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round of pruning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638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round of pruning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Consecutive Pruning with Ground Truth</a:t>
            </a:r>
            <a:endParaRPr lang="en-US" sz="2800" dirty="0"/>
          </a:p>
        </p:txBody>
      </p:sp>
      <p:pic>
        <p:nvPicPr>
          <p:cNvPr id="6" name="Picture 5" descr="queryGPSguesses150_10_.1_1wGT.jpg"/>
          <p:cNvPicPr>
            <a:picLocks noChangeAspect="1"/>
          </p:cNvPicPr>
          <p:nvPr/>
        </p:nvPicPr>
        <p:blipFill>
          <a:blip r:embed="rId2" cstate="print"/>
          <a:srcRect l="10500" t="18906" r="20250" b="22057"/>
          <a:stretch>
            <a:fillRect/>
          </a:stretch>
        </p:blipFill>
        <p:spPr>
          <a:xfrm>
            <a:off x="1600200" y="1447800"/>
            <a:ext cx="5486400" cy="4452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81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Walking(10) Video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Video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34646" y="32443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Video Mac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424611606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699">
        <p:fade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81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Driving(1) Video – (0:54 – 1:50)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2971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Video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3048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Video Mac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424611606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699">
        <p:fade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Ground Truth Path</a:t>
            </a:r>
            <a:endParaRPr lang="en-US" sz="3200" dirty="0"/>
          </a:p>
        </p:txBody>
      </p:sp>
      <p:pic>
        <p:nvPicPr>
          <p:cNvPr id="7" name="Picture 6" descr="Ground Tru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400"/>
            <a:ext cx="5963775" cy="5678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 Frames (2 per second)</a:t>
            </a:r>
            <a:endParaRPr lang="en-US" sz="3200" dirty="0"/>
          </a:p>
        </p:txBody>
      </p:sp>
      <p:pic>
        <p:nvPicPr>
          <p:cNvPr id="6" name="Picture 5" descr="queryGPSguesses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817245"/>
            <a:ext cx="6344775" cy="604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First Pruning</a:t>
            </a:r>
            <a:endParaRPr lang="en-US" sz="3200" dirty="0"/>
          </a:p>
        </p:txBody>
      </p:sp>
      <p:pic>
        <p:nvPicPr>
          <p:cNvPr id="4" name="Picture 3" descr="queryGPSguesses150_10_0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14400"/>
            <a:ext cx="5686155" cy="5459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638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all frames (2/sec)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638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pruning</a:t>
            </a:r>
            <a:endParaRPr lang="en-US" dirty="0"/>
          </a:p>
        </p:txBody>
      </p:sp>
      <p:pic>
        <p:nvPicPr>
          <p:cNvPr id="10" name="Picture 9" descr="queryGPSguesses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4307551" cy="4101148"/>
          </a:xfrm>
          <a:prstGeom prst="rect">
            <a:avLst/>
          </a:prstGeom>
        </p:spPr>
      </p:pic>
      <p:pic>
        <p:nvPicPr>
          <p:cNvPr id="12" name="Picture 11" descr="queryGPSguesses150_10_0_0zoomed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0"/>
            <a:ext cx="4241522" cy="4072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One Pruning with Ground Truth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172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Numbering is the sequential ordering of the frames</a:t>
            </a:r>
            <a:endParaRPr lang="en-US" dirty="0"/>
          </a:p>
        </p:txBody>
      </p:sp>
      <p:pic>
        <p:nvPicPr>
          <p:cNvPr id="8" name="Picture 7" descr="queryGPSguesses150_10_0_0wG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762000"/>
            <a:ext cx="5552762" cy="5331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ueryGPSguesses150_10_0_0wG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371600"/>
            <a:ext cx="5552762" cy="53311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again choose a radius and threshold but use smaller numbers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Consecutive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pruning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05200" y="2209800"/>
            <a:ext cx="838200" cy="762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62400" y="2590800"/>
            <a:ext cx="381000" cy="15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2286000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>After a second round 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pruning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" name="Picture 5" descr="queryGPSguesses150_10_.1_1.jpg"/>
          <p:cNvPicPr>
            <a:picLocks noChangeAspect="1"/>
          </p:cNvPicPr>
          <p:nvPr/>
        </p:nvPicPr>
        <p:blipFill>
          <a:blip r:embed="rId2" cstate="print"/>
          <a:srcRect l="8319" t="18906" r="5294" b="3151"/>
          <a:stretch>
            <a:fillRect/>
          </a:stretch>
        </p:blipFill>
        <p:spPr>
          <a:xfrm>
            <a:off x="1524000" y="1066800"/>
            <a:ext cx="6205033" cy="5374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638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round of pruning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638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round of pruning</a:t>
            </a:r>
            <a:endParaRPr lang="en-US" dirty="0"/>
          </a:p>
        </p:txBody>
      </p:sp>
      <p:pic>
        <p:nvPicPr>
          <p:cNvPr id="9" name="Picture 8" descr="queryGPSguesses150_10_0_0.jpg"/>
          <p:cNvPicPr>
            <a:picLocks noChangeAspect="1"/>
          </p:cNvPicPr>
          <p:nvPr/>
        </p:nvPicPr>
        <p:blipFill>
          <a:blip r:embed="rId2" cstate="print"/>
          <a:srcRect l="9076" t="13392" r="8319" b="13392"/>
          <a:stretch>
            <a:fillRect/>
          </a:stretch>
        </p:blipFill>
        <p:spPr>
          <a:xfrm>
            <a:off x="0" y="1447800"/>
            <a:ext cx="4590887" cy="4191000"/>
          </a:xfrm>
          <a:prstGeom prst="rect">
            <a:avLst/>
          </a:prstGeom>
        </p:spPr>
      </p:pic>
      <p:pic>
        <p:nvPicPr>
          <p:cNvPr id="10" name="Picture 9" descr="queryGPSguesses150_10_.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444758"/>
            <a:ext cx="4374913" cy="4200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Consecutive Pruning with Ground Truth</a:t>
            </a:r>
            <a:endParaRPr lang="en-US" sz="2800" dirty="0"/>
          </a:p>
        </p:txBody>
      </p:sp>
      <p:pic>
        <p:nvPicPr>
          <p:cNvPr id="4" name="Picture 3" descr="queryGPSguesses150_10_.1_1wGT.jpg"/>
          <p:cNvPicPr>
            <a:picLocks noChangeAspect="1"/>
          </p:cNvPicPr>
          <p:nvPr/>
        </p:nvPicPr>
        <p:blipFill>
          <a:blip r:embed="rId2" cstate="print"/>
          <a:srcRect l="11345" t="19694" r="6807" b="3151"/>
          <a:stretch>
            <a:fillRect/>
          </a:stretch>
        </p:blipFill>
        <p:spPr>
          <a:xfrm>
            <a:off x="1676400" y="1066800"/>
            <a:ext cx="5486400" cy="496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04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Finding the optimal radius and threshold for each pruning step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1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Tested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Radii from 10 to 300 incremented by 10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Thresholds from 5 to 50 incremented by 5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Defined a frame as matched if it was within 70 meters of its ground truth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False positive = # incorrect frames after pruning/ #incorrect frames before pruning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True positive = # correct frames after pruning/ #correct frames before pruning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Ground Truth Path</a:t>
            </a:r>
            <a:endParaRPr lang="en-US" sz="3200" dirty="0"/>
          </a:p>
        </p:txBody>
      </p:sp>
      <p:pic>
        <p:nvPicPr>
          <p:cNvPr id="5" name="Picture 4" descr="GroundTruthP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914400"/>
            <a:ext cx="6002626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918" y="13716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28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Results for Walking(10) Video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09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dot represents one test.  Graph shows results for all 90,000 tests.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c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918" y="13716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28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Results for Walking(10) Video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352800"/>
            <a:ext cx="152400" cy="152400"/>
          </a:xfrm>
          <a:prstGeom prst="ellipse">
            <a:avLst/>
          </a:prstGeom>
          <a:noFill/>
          <a:ln>
            <a:solidFill>
              <a:srgbClr val="DA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609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dot represents one test.  Graph shows results for all 90,000 tests.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362200" y="1828800"/>
            <a:ext cx="152400" cy="152400"/>
          </a:xfrm>
          <a:prstGeom prst="ellipse">
            <a:avLst/>
          </a:prstGeom>
          <a:noFill/>
          <a:ln>
            <a:solidFill>
              <a:srgbClr val="DA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1752600"/>
            <a:ext cx="152400" cy="152400"/>
          </a:xfrm>
          <a:prstGeom prst="ellipse">
            <a:avLst/>
          </a:prstGeom>
          <a:noFill/>
          <a:ln>
            <a:solidFill>
              <a:srgbClr val="DA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912" y="2971800"/>
            <a:ext cx="800100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Thank You!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14474099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699">
        <p:fade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 Frames (2 per second)</a:t>
            </a:r>
            <a:endParaRPr lang="en-US" sz="3200" dirty="0"/>
          </a:p>
        </p:txBody>
      </p:sp>
      <p:pic>
        <p:nvPicPr>
          <p:cNvPr id="6" name="Picture 5" descr="queryGPSguesses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990601"/>
            <a:ext cx="6162695" cy="5867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queryGPSguessesALL.jpg"/>
          <p:cNvPicPr>
            <a:picLocks noChangeAspect="1"/>
          </p:cNvPicPr>
          <p:nvPr/>
        </p:nvPicPr>
        <p:blipFill>
          <a:blip r:embed="rId2" cstate="print"/>
          <a:srcRect l="12000" r="18000" b="17330"/>
          <a:stretch>
            <a:fillRect/>
          </a:stretch>
        </p:blipFill>
        <p:spPr>
          <a:xfrm>
            <a:off x="2362200" y="2138002"/>
            <a:ext cx="4038600" cy="4540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Removing incorrect matches with pruning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chose a proximity radius ‘r’ and a number of points as a threshold</a:t>
            </a:r>
          </a:p>
          <a:p>
            <a:r>
              <a:rPr lang="en-US" sz="2000" dirty="0" smtClean="0"/>
              <a:t>For each point, we check then number of points in that radius and compare with the threshold to find the big group of correct points</a:t>
            </a:r>
            <a:endParaRPr lang="en-US" sz="2000" dirty="0"/>
          </a:p>
        </p:txBody>
      </p:sp>
      <p:cxnSp>
        <p:nvCxnSpPr>
          <p:cNvPr id="6" name="Straight Arrow Connector 5"/>
          <p:cNvCxnSpPr>
            <a:endCxn id="4" idx="6"/>
          </p:cNvCxnSpPr>
          <p:nvPr/>
        </p:nvCxnSpPr>
        <p:spPr>
          <a:xfrm>
            <a:off x="3581400" y="5257800"/>
            <a:ext cx="381000" cy="15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57600" y="4953000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4876800"/>
            <a:ext cx="838200" cy="762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Pruning</a:t>
            </a:r>
            <a:endParaRPr lang="en-US" sz="3200" dirty="0"/>
          </a:p>
        </p:txBody>
      </p:sp>
      <p:pic>
        <p:nvPicPr>
          <p:cNvPr id="4" name="Picture 3" descr="queryGPSguesses130_25_0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6079" y="990600"/>
            <a:ext cx="6162696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</a:t>
            </a:r>
            <a:endParaRPr lang="en-US" sz="3200" dirty="0"/>
          </a:p>
        </p:txBody>
      </p:sp>
      <p:pic>
        <p:nvPicPr>
          <p:cNvPr id="5" name="Picture 4" descr="queryGPSguesses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4343400" cy="4135279"/>
          </a:xfrm>
          <a:prstGeom prst="rect">
            <a:avLst/>
          </a:prstGeom>
        </p:spPr>
      </p:pic>
      <p:pic>
        <p:nvPicPr>
          <p:cNvPr id="6" name="Picture 5" descr="queryGPSguesses130_25_0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13046"/>
            <a:ext cx="4343400" cy="4135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638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all frames (2/sec)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5638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pruning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eryGPSguesses130_25_0_0wG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250" t="15755" r="11250" b="11028"/>
          <a:stretch>
            <a:fillRect/>
          </a:stretch>
        </p:blipFill>
        <p:spPr>
          <a:xfrm>
            <a:off x="1676400" y="876955"/>
            <a:ext cx="5926470" cy="5330425"/>
          </a:xfr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Pruning with Ground Truth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248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Numbering is the sequential ordering of the frames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81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Driving(2) Video – (0:31 – end)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05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Video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34646" y="32443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Video Mac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424611606"/>
      </p:ext>
    </p:extLst>
  </p:cSld>
  <p:clrMapOvr>
    <a:masterClrMapping/>
  </p:clrMapOvr>
  <mc:AlternateContent>
    <mc:Choice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c="http://schemas.openxmlformats.org/markup-compatibility/2006" xmlns:mv="urn:schemas-microsoft-com:mac:vml" Requires="p14">
      <p:transition spd="med" p14:dur="699">
        <p:fade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1616</TotalTime>
  <Words>450</Words>
  <Application>Microsoft Office PowerPoint</Application>
  <PresentationFormat>On-screen Show (4:3)</PresentationFormat>
  <Paragraphs>76</Paragraphs>
  <Slides>32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Slide 1</vt:lpstr>
      <vt:lpstr>Slide 2</vt:lpstr>
      <vt:lpstr>Slide 3</vt:lpstr>
      <vt:lpstr>Slide 4</vt:lpstr>
      <vt:lpstr>Removing incorrect matches with pruning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Accurate Image Localization Based on Google Maps Street View - Amir Roshan Zamir</dc:title>
  <dc:creator>amir.roshanzamir@gmail.com</dc:creator>
  <cp:keywords>Accurate Image Localization Based on Google Maps Street View - Amir Roshan Zamir</cp:keywords>
  <cp:lastModifiedBy>ng</cp:lastModifiedBy>
  <cp:revision>205</cp:revision>
  <dcterms:created xsi:type="dcterms:W3CDTF">2010-07-15T22:53:27Z</dcterms:created>
  <dcterms:modified xsi:type="dcterms:W3CDTF">2010-07-15T22:53:48Z</dcterms:modified>
</cp:coreProperties>
</file>