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8"/>
  </p:notesMasterIdLst>
  <p:handoutMasterIdLst>
    <p:handoutMasterId r:id="rId9"/>
  </p:handoutMasterIdLst>
  <p:sldIdLst>
    <p:sldId id="271" r:id="rId2"/>
    <p:sldId id="367" r:id="rId3"/>
    <p:sldId id="307" r:id="rId4"/>
    <p:sldId id="382" r:id="rId5"/>
    <p:sldId id="385" r:id="rId6"/>
    <p:sldId id="38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66FF33"/>
    <a:srgbClr val="DA0000"/>
  </p:clrMru>
  <p:extLst>
    <p:ext uri="{E76CE94A-603C-4142-B9EB-6D1370010A27}">
      <p14:discardImageEditData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542" autoAdjust="0"/>
    <p:restoredTop sz="94660"/>
  </p:normalViewPr>
  <p:slideViewPr>
    <p:cSldViewPr>
      <p:cViewPr varScale="1">
        <p:scale>
          <a:sx n="66" d="100"/>
          <a:sy n="66" d="100"/>
        </p:scale>
        <p:origin x="-712"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A39BEC-F2BA-4AE5-9851-D3D0A763EB46}" type="datetimeFigureOut">
              <a:rPr lang="en-US" smtClean="0"/>
              <a:pPr/>
              <a:t>7/27/10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FA210D2-2FAF-42F9-9671-0DAAE281EDEB}" type="slidenum">
              <a:rPr lang="en-US" smtClean="0"/>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4010387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9A6FAE-E144-40E3-A209-8B3541F82679}" type="datetimeFigureOut">
              <a:rPr lang="en-US" smtClean="0"/>
              <a:pPr/>
              <a:t>7/27/10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00B78A-112A-4544-BE4E-B7EA62AC29DE}" type="slidenum">
              <a:rPr lang="en-US" smtClean="0"/>
              <a:pPr/>
              <a:t>‹#›</a:t>
            </a:fld>
            <a:endParaRPr lang="en-US"/>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2029411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6E83FE-F71B-4EEC-BB75-094307A8564A}" type="datetimeFigureOut">
              <a:rPr lang="en-US" smtClean="0"/>
              <a:pPr/>
              <a:t>7/27/10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6E83FE-F71B-4EEC-BB75-094307A8564A}"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6E83FE-F71B-4EEC-BB75-094307A8564A}"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6E83FE-F71B-4EEC-BB75-094307A8564A}"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6E83FE-F71B-4EEC-BB75-094307A8564A}" type="datetimeFigureOut">
              <a:rPr lang="en-US" smtClean="0"/>
              <a:pPr/>
              <a:t>7/27/10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6E83FE-F71B-4EEC-BB75-094307A8564A}" type="datetimeFigureOut">
              <a:rPr lang="en-US" smtClean="0"/>
              <a:pPr/>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6E83FE-F71B-4EEC-BB75-094307A8564A}" type="datetimeFigureOut">
              <a:rPr lang="en-US" smtClean="0"/>
              <a:pPr/>
              <a:t>7/27/10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6E83FE-F71B-4EEC-BB75-094307A8564A}" type="datetimeFigureOut">
              <a:rPr lang="en-US" smtClean="0"/>
              <a:pPr/>
              <a:t>7/27/10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E83FE-F71B-4EEC-BB75-094307A8564A}" type="datetimeFigureOut">
              <a:rPr lang="en-US" smtClean="0"/>
              <a:pPr/>
              <a:t>7/27/10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6E83FE-F71B-4EEC-BB75-094307A8564A}" type="datetimeFigureOut">
              <a:rPr lang="en-US" smtClean="0"/>
              <a:pPr/>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BBF04-7EDD-4BFA-A6A0-26D6E2AADC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6E83FE-F71B-4EEC-BB75-094307A8564A}" type="datetimeFigureOut">
              <a:rPr lang="en-US" smtClean="0"/>
              <a:pPr/>
              <a:t>7/27/10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30BBF04-7EDD-4BFA-A6A0-26D6E2AADC8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6E83FE-F71B-4EEC-BB75-094307A8564A}" type="datetimeFigureOut">
              <a:rPr lang="en-US" smtClean="0"/>
              <a:pPr/>
              <a:t>7/27/10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30BBF04-7EDD-4BFA-A6A0-26D6E2AADC8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Accurate Video Localization</a:t>
            </a:r>
            <a:endParaRPr lang="en-US" dirty="0"/>
          </a:p>
        </p:txBody>
      </p:sp>
      <p:sp>
        <p:nvSpPr>
          <p:cNvPr id="3" name="Subtitle 2"/>
          <p:cNvSpPr>
            <a:spLocks noGrp="1"/>
          </p:cNvSpPr>
          <p:nvPr>
            <p:ph type="subTitle" idx="1"/>
          </p:nvPr>
        </p:nvSpPr>
        <p:spPr/>
        <p:txBody>
          <a:bodyPr/>
          <a:lstStyle/>
          <a:p>
            <a:r>
              <a:rPr lang="en-US" dirty="0" smtClean="0"/>
              <a:t>Neil </a:t>
            </a:r>
            <a:r>
              <a:rPr lang="en-US" dirty="0" err="1" smtClean="0"/>
              <a:t>Gealy</a:t>
            </a:r>
            <a:endParaRPr lang="en-US" dirty="0" smtClean="0"/>
          </a:p>
          <a:p>
            <a:r>
              <a:rPr lang="en-US" dirty="0" smtClean="0"/>
              <a:t>7/20/10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381000"/>
            <a:ext cx="3200400" cy="707886"/>
          </a:xfrm>
          <a:prstGeom prst="rect">
            <a:avLst/>
          </a:prstGeom>
          <a:noFill/>
        </p:spPr>
        <p:txBody>
          <a:bodyPr wrap="square" rtlCol="0">
            <a:spAutoFit/>
          </a:bodyPr>
          <a:lstStyle/>
          <a:p>
            <a:r>
              <a:rPr lang="en-US" sz="4000" dirty="0" smtClean="0"/>
              <a:t>Pruning Plots</a:t>
            </a:r>
          </a:p>
        </p:txBody>
      </p:sp>
      <p:sp>
        <p:nvSpPr>
          <p:cNvPr id="3" name="TextBox 2"/>
          <p:cNvSpPr txBox="1"/>
          <p:nvPr/>
        </p:nvSpPr>
        <p:spPr>
          <a:xfrm>
            <a:off x="457200" y="1143000"/>
            <a:ext cx="7620000" cy="369332"/>
          </a:xfrm>
          <a:prstGeom prst="rect">
            <a:avLst/>
          </a:prstGeom>
          <a:noFill/>
        </p:spPr>
        <p:txBody>
          <a:bodyPr wrap="square" rtlCol="0">
            <a:spAutoFit/>
          </a:bodyPr>
          <a:lstStyle/>
          <a:p>
            <a:r>
              <a:rPr lang="en-US" dirty="0" smtClean="0"/>
              <a:t>We need to analyze these plots and try to find optimal pruning parameters. </a:t>
            </a:r>
            <a:endParaRPr lang="en-US" dirty="0"/>
          </a:p>
        </p:txBody>
      </p:sp>
      <p:sp>
        <p:nvSpPr>
          <p:cNvPr id="5" name="TextBox 4"/>
          <p:cNvSpPr txBox="1"/>
          <p:nvPr/>
        </p:nvSpPr>
        <p:spPr>
          <a:xfrm>
            <a:off x="762000" y="1905000"/>
            <a:ext cx="2743200" cy="923330"/>
          </a:xfrm>
          <a:prstGeom prst="rect">
            <a:avLst/>
          </a:prstGeom>
          <a:noFill/>
        </p:spPr>
        <p:txBody>
          <a:bodyPr wrap="square" rtlCol="0">
            <a:spAutoFit/>
          </a:bodyPr>
          <a:lstStyle/>
          <a:p>
            <a:r>
              <a:rPr lang="en-US" dirty="0" smtClean="0"/>
              <a:t>Single Pruning Results – </a:t>
            </a:r>
          </a:p>
          <a:p>
            <a:r>
              <a:rPr lang="en-US" dirty="0" smtClean="0"/>
              <a:t>Radius: 50m</a:t>
            </a:r>
          </a:p>
          <a:p>
            <a:r>
              <a:rPr lang="en-US" dirty="0" smtClean="0"/>
              <a:t>Threshold: 10</a:t>
            </a:r>
            <a:endParaRPr lang="en-US" dirty="0"/>
          </a:p>
        </p:txBody>
      </p:sp>
      <p:sp>
        <p:nvSpPr>
          <p:cNvPr id="6" name="TextBox 5"/>
          <p:cNvSpPr txBox="1"/>
          <p:nvPr/>
        </p:nvSpPr>
        <p:spPr>
          <a:xfrm>
            <a:off x="762000" y="3124200"/>
            <a:ext cx="3962400" cy="923330"/>
          </a:xfrm>
          <a:prstGeom prst="rect">
            <a:avLst/>
          </a:prstGeom>
          <a:noFill/>
        </p:spPr>
        <p:txBody>
          <a:bodyPr wrap="square" rtlCol="0">
            <a:spAutoFit/>
          </a:bodyPr>
          <a:lstStyle/>
          <a:p>
            <a:r>
              <a:rPr lang="en-US" dirty="0" smtClean="0"/>
              <a:t>Double Pruning Results – </a:t>
            </a:r>
          </a:p>
          <a:p>
            <a:r>
              <a:rPr lang="en-US" dirty="0" smtClean="0"/>
              <a:t>Radius:</a:t>
            </a:r>
          </a:p>
          <a:p>
            <a:r>
              <a:rPr lang="en-US" dirty="0" smtClean="0"/>
              <a:t>Threshold: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153400" cy="5486400"/>
          </a:xfrm>
        </p:spPr>
        <p:txBody>
          <a:bodyPr>
            <a:normAutofit/>
          </a:bodyPr>
          <a:lstStyle/>
          <a:p>
            <a:r>
              <a:rPr lang="en-US" sz="2000" dirty="0" smtClean="0"/>
              <a:t>Its purpose is to use measurements that are observed over time that contain noise and other inaccuracies, and produce values that tend to be closer to the true values of the measurements</a:t>
            </a:r>
          </a:p>
        </p:txBody>
      </p:sp>
      <p:sp>
        <p:nvSpPr>
          <p:cNvPr id="4" name="Title 1"/>
          <p:cNvSpPr txBox="1">
            <a:spLocks/>
          </p:cNvSpPr>
          <p:nvPr/>
        </p:nvSpPr>
        <p:spPr>
          <a:xfrm>
            <a:off x="457200" y="304800"/>
            <a:ext cx="8229600" cy="6096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3200" dirty="0" err="1" smtClean="0">
                <a:solidFill>
                  <a:schemeClr val="tx2"/>
                </a:solidFill>
                <a:ea typeface="+mj-ea"/>
                <a:cs typeface="+mj-cs"/>
              </a:rPr>
              <a:t>Kalman</a:t>
            </a:r>
            <a:r>
              <a:rPr lang="en-US" sz="3200" dirty="0" smtClean="0">
                <a:solidFill>
                  <a:schemeClr val="tx2"/>
                </a:solidFill>
                <a:ea typeface="+mj-ea"/>
                <a:cs typeface="+mj-cs"/>
              </a:rPr>
              <a:t> Filter</a:t>
            </a:r>
            <a:endParaRPr kumimoji="0" lang="en-US" sz="3200" b="0" i="0" u="none" strike="noStrike" kern="1200" cap="none" spc="0" normalizeH="0" baseline="0" noProof="0" dirty="0">
              <a:ln>
                <a:noFill/>
              </a:ln>
              <a:solidFill>
                <a:schemeClr val="tx2"/>
              </a:solidFill>
              <a:effectLst/>
              <a:uLnTx/>
              <a:uFillTx/>
              <a:latin typeface="+mn-lt"/>
              <a:ea typeface="+mj-ea"/>
              <a:cs typeface="+mj-cs"/>
            </a:endParaRPr>
          </a:p>
        </p:txBody>
      </p:sp>
      <p:pic>
        <p:nvPicPr>
          <p:cNvPr id="2052" name="Picture 4" descr="C:\Users\Amir\Desktop\630px-Kalman_filter_model_svg.png"/>
          <p:cNvPicPr>
            <a:picLocks noChangeAspect="1" noChangeArrowheads="1"/>
          </p:cNvPicPr>
          <p:nvPr/>
        </p:nvPicPr>
        <p:blipFill>
          <a:blip r:embed="rId2" cstate="print"/>
          <a:srcRect/>
          <a:stretch>
            <a:fillRect/>
          </a:stretch>
        </p:blipFill>
        <p:spPr bwMode="auto">
          <a:xfrm>
            <a:off x="152400" y="1981200"/>
            <a:ext cx="8681936" cy="2590800"/>
          </a:xfrm>
          <a:prstGeom prst="rect">
            <a:avLst/>
          </a:prstGeom>
          <a:noFill/>
        </p:spPr>
      </p:pic>
      <p:sp>
        <p:nvSpPr>
          <p:cNvPr id="18" name="Rectangle 17"/>
          <p:cNvSpPr/>
          <p:nvPr/>
        </p:nvSpPr>
        <p:spPr>
          <a:xfrm>
            <a:off x="304800" y="4724400"/>
            <a:ext cx="8229600" cy="1815882"/>
          </a:xfrm>
          <a:prstGeom prst="rect">
            <a:avLst/>
          </a:prstGeom>
        </p:spPr>
        <p:txBody>
          <a:bodyPr wrap="square">
            <a:spAutoFit/>
          </a:bodyPr>
          <a:lstStyle/>
          <a:p>
            <a:r>
              <a:rPr lang="en-US" sz="1600" b="1" dirty="0" err="1" smtClean="0"/>
              <a:t>F</a:t>
            </a:r>
            <a:r>
              <a:rPr lang="en-US" sz="1600" i="1" baseline="-25000" dirty="0" err="1" smtClean="0"/>
              <a:t>k</a:t>
            </a:r>
            <a:r>
              <a:rPr lang="en-US" sz="1600" dirty="0" smtClean="0"/>
              <a:t> is the state transition model which is applied to the previous state </a:t>
            </a:r>
            <a:r>
              <a:rPr lang="en-US" sz="1600" b="1" dirty="0" smtClean="0"/>
              <a:t>x</a:t>
            </a:r>
            <a:r>
              <a:rPr lang="en-US" sz="1600" i="1" baseline="-25000" dirty="0" smtClean="0"/>
              <a:t>k</a:t>
            </a:r>
            <a:r>
              <a:rPr lang="en-US" sz="1600" baseline="-25000" dirty="0" smtClean="0"/>
              <a:t>−1</a:t>
            </a:r>
            <a:endParaRPr lang="en-US" sz="1600" dirty="0" smtClean="0"/>
          </a:p>
          <a:p>
            <a:r>
              <a:rPr lang="en-US" sz="1600" b="1" dirty="0" err="1" smtClean="0"/>
              <a:t>B</a:t>
            </a:r>
            <a:r>
              <a:rPr lang="en-US" sz="1600" i="1" baseline="-25000" dirty="0" err="1" smtClean="0"/>
              <a:t>k</a:t>
            </a:r>
            <a:r>
              <a:rPr lang="en-US" sz="1600" dirty="0" smtClean="0"/>
              <a:t> is the control-input model which is applied to the control vector </a:t>
            </a:r>
            <a:r>
              <a:rPr lang="en-US" sz="1600" b="1" dirty="0" err="1" smtClean="0"/>
              <a:t>u</a:t>
            </a:r>
            <a:r>
              <a:rPr lang="en-US" sz="1600" i="1" baseline="-25000" dirty="0" err="1" smtClean="0"/>
              <a:t>k</a:t>
            </a:r>
            <a:endParaRPr lang="en-US" sz="1600" dirty="0" smtClean="0"/>
          </a:p>
          <a:p>
            <a:r>
              <a:rPr lang="en-US" sz="1600" b="1" dirty="0" smtClean="0"/>
              <a:t>w</a:t>
            </a:r>
            <a:r>
              <a:rPr lang="en-US" sz="1600" i="1" baseline="-25000" dirty="0" smtClean="0"/>
              <a:t>k</a:t>
            </a:r>
            <a:r>
              <a:rPr lang="en-US" sz="1600" dirty="0" smtClean="0"/>
              <a:t> is the process noise.</a:t>
            </a:r>
          </a:p>
          <a:p>
            <a:r>
              <a:rPr lang="en-US" sz="1600" b="1" dirty="0" err="1" smtClean="0"/>
              <a:t>z</a:t>
            </a:r>
            <a:r>
              <a:rPr lang="en-US" sz="1600" i="1" baseline="-25000" dirty="0" err="1" smtClean="0"/>
              <a:t>k</a:t>
            </a:r>
            <a:r>
              <a:rPr lang="en-US" sz="1600" dirty="0" smtClean="0"/>
              <a:t> is the measurement of the true state</a:t>
            </a:r>
          </a:p>
          <a:p>
            <a:r>
              <a:rPr lang="en-US" sz="1600" b="1" dirty="0" err="1" smtClean="0"/>
              <a:t>H</a:t>
            </a:r>
            <a:r>
              <a:rPr lang="en-US" sz="1600" i="1" baseline="-25000" dirty="0" err="1" smtClean="0"/>
              <a:t>k</a:t>
            </a:r>
            <a:r>
              <a:rPr lang="en-US" sz="1600" dirty="0" smtClean="0"/>
              <a:t> is the observation</a:t>
            </a:r>
          </a:p>
          <a:p>
            <a:r>
              <a:rPr lang="en-US" sz="1600" b="1" dirty="0" err="1" smtClean="0"/>
              <a:t>v</a:t>
            </a:r>
            <a:r>
              <a:rPr lang="en-US" sz="1600" i="1" baseline="-25000" dirty="0" err="1" smtClean="0"/>
              <a:t>k</a:t>
            </a:r>
            <a:r>
              <a:rPr lang="en-US" sz="1600" dirty="0" smtClean="0"/>
              <a:t> is the observation noise with covariance </a:t>
            </a:r>
            <a:r>
              <a:rPr lang="en-US" sz="1600" b="1" dirty="0" err="1" smtClean="0"/>
              <a:t>R</a:t>
            </a:r>
            <a:r>
              <a:rPr lang="en-US" sz="1600" i="1" baseline="-25000" dirty="0" err="1" smtClean="0"/>
              <a:t>k</a:t>
            </a:r>
            <a:r>
              <a:rPr lang="en-US" sz="1600" dirty="0" smtClean="0"/>
              <a:t>.</a:t>
            </a:r>
          </a:p>
          <a:p>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4" name="Picture 2" descr="C:\Users\Amir\Desktop\walking13lat.jpg"/>
          <p:cNvPicPr>
            <a:picLocks noChangeAspect="1" noChangeArrowheads="1"/>
          </p:cNvPicPr>
          <p:nvPr/>
        </p:nvPicPr>
        <p:blipFill>
          <a:blip r:embed="rId2" cstate="print"/>
          <a:srcRect/>
          <a:stretch>
            <a:fillRect/>
          </a:stretch>
        </p:blipFill>
        <p:spPr bwMode="auto">
          <a:xfrm>
            <a:off x="152400" y="600671"/>
            <a:ext cx="8763000" cy="6257329"/>
          </a:xfrm>
          <a:prstGeom prst="rect">
            <a:avLst/>
          </a:prstGeom>
          <a:noFill/>
        </p:spPr>
      </p:pic>
      <p:sp>
        <p:nvSpPr>
          <p:cNvPr id="7" name="Title 1"/>
          <p:cNvSpPr txBox="1">
            <a:spLocks/>
          </p:cNvSpPr>
          <p:nvPr/>
        </p:nvSpPr>
        <p:spPr>
          <a:xfrm>
            <a:off x="228600" y="152400"/>
            <a:ext cx="8229600" cy="457200"/>
          </a:xfrm>
          <a:prstGeom prst="rect">
            <a:avLst/>
          </a:prstGeom>
        </p:spPr>
        <p:txBody>
          <a:bodyPr vert="horz" lIns="0" rIns="0" bIns="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err="1" smtClean="0">
                <a:solidFill>
                  <a:schemeClr val="tx2"/>
                </a:solidFill>
                <a:ea typeface="+mj-ea"/>
                <a:cs typeface="+mj-cs"/>
              </a:rPr>
              <a:t>Kalman</a:t>
            </a:r>
            <a:r>
              <a:rPr lang="en-US" dirty="0" smtClean="0">
                <a:solidFill>
                  <a:schemeClr val="tx2"/>
                </a:solidFill>
                <a:ea typeface="+mj-ea"/>
                <a:cs typeface="+mj-cs"/>
              </a:rPr>
              <a:t> Filter</a:t>
            </a:r>
            <a:endParaRPr kumimoji="0" lang="en-US" b="0" i="0" u="none" strike="noStrike" kern="1200" cap="none" spc="0" normalizeH="0" baseline="0" noProof="0" dirty="0">
              <a:ln>
                <a:noFill/>
              </a:ln>
              <a:solidFill>
                <a:schemeClr val="tx2"/>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304800" y="381000"/>
            <a:ext cx="3200400" cy="707886"/>
          </a:xfrm>
          <a:prstGeom prst="rect">
            <a:avLst/>
          </a:prstGeom>
          <a:noFill/>
        </p:spPr>
        <p:txBody>
          <a:bodyPr wrap="square" rtlCol="0">
            <a:spAutoFit/>
          </a:bodyPr>
          <a:lstStyle/>
          <a:p>
            <a:r>
              <a:rPr lang="en-US" sz="4000" dirty="0" err="1" smtClean="0"/>
              <a:t>Kalman</a:t>
            </a:r>
            <a:r>
              <a:rPr lang="en-US" sz="4000" dirty="0" smtClean="0"/>
              <a:t> Filter</a:t>
            </a:r>
          </a:p>
        </p:txBody>
      </p:sp>
      <p:sp>
        <p:nvSpPr>
          <p:cNvPr id="3" name="TextBox 2"/>
          <p:cNvSpPr txBox="1"/>
          <p:nvPr/>
        </p:nvSpPr>
        <p:spPr>
          <a:xfrm>
            <a:off x="457200" y="1143000"/>
            <a:ext cx="7620000" cy="646331"/>
          </a:xfrm>
          <a:prstGeom prst="rect">
            <a:avLst/>
          </a:prstGeom>
          <a:noFill/>
        </p:spPr>
        <p:txBody>
          <a:bodyPr wrap="square" rtlCol="0">
            <a:spAutoFit/>
          </a:bodyPr>
          <a:lstStyle/>
          <a:p>
            <a:r>
              <a:rPr lang="en-US" dirty="0" smtClean="0"/>
              <a:t>When the difference between the </a:t>
            </a:r>
            <a:r>
              <a:rPr lang="en-US" dirty="0" err="1" smtClean="0"/>
              <a:t>Kalman</a:t>
            </a:r>
            <a:r>
              <a:rPr lang="en-US" dirty="0" smtClean="0"/>
              <a:t> output and the observation was greater than a threshold, I removed the frame.</a:t>
            </a:r>
            <a:endParaRPr lang="en-US" dirty="0"/>
          </a:p>
        </p:txBody>
      </p:sp>
      <p:pic>
        <p:nvPicPr>
          <p:cNvPr id="5" name="Picture 2" descr="C:\Users\Amir\Desktop\walking13lat.jpg"/>
          <p:cNvPicPr>
            <a:picLocks noChangeAspect="1" noChangeArrowheads="1"/>
          </p:cNvPicPr>
          <p:nvPr/>
        </p:nvPicPr>
        <p:blipFill>
          <a:blip r:embed="rId2" cstate="print"/>
          <a:srcRect l="8250" t="3151" r="32250" b="7352"/>
          <a:stretch>
            <a:fillRect/>
          </a:stretch>
        </p:blipFill>
        <p:spPr bwMode="auto">
          <a:xfrm>
            <a:off x="1741224" y="1981200"/>
            <a:ext cx="7402776" cy="4876800"/>
          </a:xfrm>
          <a:prstGeom prst="rect">
            <a:avLst/>
          </a:prstGeom>
          <a:noFill/>
        </p:spPr>
      </p:pic>
      <p:cxnSp>
        <p:nvCxnSpPr>
          <p:cNvPr id="7" name="Straight Arrow Connector 6"/>
          <p:cNvCxnSpPr/>
          <p:nvPr/>
        </p:nvCxnSpPr>
        <p:spPr>
          <a:xfrm rot="10800000">
            <a:off x="5562600" y="4267200"/>
            <a:ext cx="1219200" cy="1588"/>
          </a:xfrm>
          <a:prstGeom prst="straightConnector1">
            <a:avLst/>
          </a:prstGeom>
          <a:ln w="15875">
            <a:solidFill>
              <a:schemeClr val="accent4">
                <a:lumMod val="75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5562600" y="3505200"/>
            <a:ext cx="1219200" cy="1588"/>
          </a:xfrm>
          <a:prstGeom prst="straightConnector1">
            <a:avLst/>
          </a:prstGeom>
          <a:ln w="15875">
            <a:solidFill>
              <a:schemeClr val="accent4">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200400" y="3581400"/>
            <a:ext cx="2590800" cy="523220"/>
          </a:xfrm>
          <a:prstGeom prst="rect">
            <a:avLst/>
          </a:prstGeom>
          <a:noFill/>
        </p:spPr>
        <p:txBody>
          <a:bodyPr wrap="square" rtlCol="0">
            <a:spAutoFit/>
          </a:bodyPr>
          <a:lstStyle/>
          <a:p>
            <a:r>
              <a:rPr lang="en-US" sz="1400" dirty="0" smtClean="0">
                <a:solidFill>
                  <a:schemeClr val="accent4">
                    <a:lumMod val="75000"/>
                  </a:schemeClr>
                </a:solidFill>
              </a:rPr>
              <a:t>Difference exceeds threshold so remove this frame</a:t>
            </a:r>
            <a:r>
              <a:rPr lang="en-US" sz="1400" dirty="0" smtClean="0"/>
              <a:t> </a:t>
            </a:r>
            <a:endParaRPr lang="en-US" sz="1400" dirty="0"/>
          </a:p>
        </p:txBody>
      </p:sp>
      <p:cxnSp>
        <p:nvCxnSpPr>
          <p:cNvPr id="11" name="Straight Arrow Connector 10"/>
          <p:cNvCxnSpPr/>
          <p:nvPr/>
        </p:nvCxnSpPr>
        <p:spPr>
          <a:xfrm rot="5400000">
            <a:off x="5182394" y="3885406"/>
            <a:ext cx="762000" cy="1588"/>
          </a:xfrm>
          <a:prstGeom prst="straightConnector1">
            <a:avLst/>
          </a:prstGeom>
          <a:ln w="15875">
            <a:solidFill>
              <a:schemeClr val="accent4">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7" name="Picture 1" descr="C:\whereAmI\videoFramesOutput\25_1walking(6)p5_e10\applyfilterlatqueryGPS40_5_60_10.jpg"/>
          <p:cNvPicPr>
            <a:picLocks noChangeAspect="1" noChangeArrowheads="1"/>
          </p:cNvPicPr>
          <p:nvPr/>
        </p:nvPicPr>
        <p:blipFill>
          <a:blip r:embed="rId2" cstate="print"/>
          <a:srcRect l="10547" t="20481" r="11250" b="13392"/>
          <a:stretch>
            <a:fillRect/>
          </a:stretch>
        </p:blipFill>
        <p:spPr bwMode="auto">
          <a:xfrm>
            <a:off x="914400" y="609600"/>
            <a:ext cx="6764762" cy="5105400"/>
          </a:xfrm>
          <a:prstGeom prst="rect">
            <a:avLst/>
          </a:prstGeom>
          <a:noFill/>
        </p:spPr>
      </p:pic>
      <p:sp>
        <p:nvSpPr>
          <p:cNvPr id="5" name="TextBox 4"/>
          <p:cNvSpPr txBox="1"/>
          <p:nvPr/>
        </p:nvSpPr>
        <p:spPr>
          <a:xfrm>
            <a:off x="457200" y="228600"/>
            <a:ext cx="4191000" cy="381000"/>
          </a:xfrm>
          <a:prstGeom prst="rect">
            <a:avLst/>
          </a:prstGeom>
          <a:noFill/>
        </p:spPr>
        <p:txBody>
          <a:bodyPr wrap="square" rtlCol="0">
            <a:spAutoFit/>
          </a:bodyPr>
          <a:lstStyle/>
          <a:p>
            <a:r>
              <a:rPr lang="en-US" dirty="0" smtClean="0"/>
              <a:t>Results of </a:t>
            </a:r>
            <a:r>
              <a:rPr lang="en-US" dirty="0" err="1" smtClean="0"/>
              <a:t>Kalman</a:t>
            </a:r>
            <a:r>
              <a:rPr lang="en-US" dirty="0" smtClean="0"/>
              <a:t> Filter</a:t>
            </a:r>
            <a:endParaRPr lang="en-US" dirty="0"/>
          </a:p>
        </p:txBody>
      </p:sp>
      <p:sp>
        <p:nvSpPr>
          <p:cNvPr id="6" name="TextBox 5"/>
          <p:cNvSpPr txBox="1"/>
          <p:nvPr/>
        </p:nvSpPr>
        <p:spPr>
          <a:xfrm>
            <a:off x="228600" y="5791200"/>
            <a:ext cx="8610600" cy="646331"/>
          </a:xfrm>
          <a:prstGeom prst="rect">
            <a:avLst/>
          </a:prstGeom>
          <a:noFill/>
        </p:spPr>
        <p:txBody>
          <a:bodyPr wrap="square" rtlCol="0">
            <a:spAutoFit/>
          </a:bodyPr>
          <a:lstStyle/>
          <a:p>
            <a:r>
              <a:rPr lang="en-US" dirty="0" smtClean="0"/>
              <a:t>Orange dots were removed by </a:t>
            </a:r>
            <a:r>
              <a:rPr lang="en-US" dirty="0" err="1" smtClean="0"/>
              <a:t>Kalman</a:t>
            </a:r>
            <a:r>
              <a:rPr lang="en-US" dirty="0" smtClean="0"/>
              <a:t> Filter method previously described using .00009 threshold.</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2014</TotalTime>
  <Words>188</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Design Template</vt:lpstr>
      </vt:variant>
      <vt:variant>
        <vt:i4>1</vt:i4>
      </vt:variant>
      <vt:variant>
        <vt:lpstr>Slide Titles</vt:lpstr>
      </vt:variant>
      <vt:variant>
        <vt:i4>6</vt:i4>
      </vt:variant>
    </vt:vector>
  </HeadingPairs>
  <TitlesOfParts>
    <vt:vector size="7" baseType="lpstr">
      <vt:lpstr>Flow</vt:lpstr>
      <vt:lpstr>Accurate Video Localization</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Accurate Image Localization Based on Google Maps Street View - Amir Roshan Zamir</dc:title>
  <dc:creator>amir.roshanzamir@gmail.com</dc:creator>
  <cp:keywords>Accurate Image Localization Based on Google Maps Street View - Amir Roshan Zamir</cp:keywords>
  <cp:lastModifiedBy>ng</cp:lastModifiedBy>
  <cp:revision>247</cp:revision>
  <dcterms:created xsi:type="dcterms:W3CDTF">2010-07-27T17:03:43Z</dcterms:created>
  <dcterms:modified xsi:type="dcterms:W3CDTF">2010-07-27T17:53:29Z</dcterms:modified>
</cp:coreProperties>
</file>