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sldIdLst>
    <p:sldId id="256" r:id="rId2"/>
    <p:sldId id="257" r:id="rId3"/>
    <p:sldId id="260" r:id="rId4"/>
    <p:sldId id="262" r:id="rId5"/>
    <p:sldId id="263" r:id="rId6"/>
    <p:sldId id="275" r:id="rId7"/>
    <p:sldId id="264" r:id="rId8"/>
    <p:sldId id="265" r:id="rId9"/>
    <p:sldId id="274" r:id="rId10"/>
    <p:sldId id="273" r:id="rId11"/>
    <p:sldId id="267" r:id="rId12"/>
    <p:sldId id="27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9" d="100"/>
          <a:sy n="99" d="100"/>
        </p:scale>
        <p:origin x="-1920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ECD5-515E-4817-8A06-1D2ED2C83850}" type="datetime4">
              <a:rPr lang="en-US" smtClean="0"/>
              <a:pPr/>
              <a:t>June 3,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52983DA4-3B24-449B-95CA-514EB7E30A99}" type="datetime4">
              <a:rPr lang="en-US" smtClean="0"/>
              <a:pPr/>
              <a:t>June 3, 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0D2-3948-4F8F-BE5D-E7E7D97880B2}" type="datetime4">
              <a:rPr lang="en-US" smtClean="0"/>
              <a:pPr/>
              <a:t>June 3, 2011</a:t>
            </a:fld>
            <a:endParaRPr lang="en-US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942120D2-3948-4F8F-BE5D-E7E7D97880B2}" type="datetime4">
              <a:rPr lang="en-US" smtClean="0"/>
              <a:pPr/>
              <a:t>June 3, 2011</a:t>
            </a:fld>
            <a:endParaRPr lang="en-US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942120D2-3948-4F8F-BE5D-E7E7D97880B2}" type="datetime4">
              <a:rPr lang="en-US" smtClean="0"/>
              <a:pPr/>
              <a:t>June 3, 2011</a:t>
            </a:fld>
            <a:endParaRPr lang="en-US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F4-DDCB-41FF-83F5-A48440F36FA7}" type="datetime4">
              <a:rPr lang="en-US" smtClean="0"/>
              <a:pPr/>
              <a:t>June 3,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6348-D703-428C-A1C4-7D6796EF5F41}" type="datetime4">
              <a:rPr lang="en-US" smtClean="0"/>
              <a:pPr/>
              <a:t>June 3,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D1919-1B5F-4141-B613-3E5C6008A186}" type="datetime4">
              <a:rPr lang="en-US" smtClean="0"/>
              <a:pPr/>
              <a:t>June 3,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20D2-3948-4F8F-BE5D-E7E7D97880B2}" type="datetime4">
              <a:rPr lang="en-US" smtClean="0"/>
              <a:pPr/>
              <a:t>June 3, 2011</a:t>
            </a:fld>
            <a:endParaRPr lang="en-US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2427-B1DD-49E6-9F05-DE0F1467D7DC}" type="datetime4">
              <a:rPr lang="en-US" smtClean="0"/>
              <a:pPr/>
              <a:t>June 3,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BCCA7B5-8BC9-491C-A887-7C3E7ED947D8}" type="datetime4">
              <a:rPr lang="en-US" smtClean="0"/>
              <a:pPr/>
              <a:t>June 3, 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DA18ED0-40F2-434C-A848-B92581875164}" type="datetime4">
              <a:rPr lang="en-US" smtClean="0"/>
              <a:pPr/>
              <a:t>June 3, 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437F-F4F9-44A9-B4D3-9191CA04E889}" type="datetime4">
              <a:rPr lang="en-US" smtClean="0"/>
              <a:pPr/>
              <a:t>June 3, 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4E59-01D0-4537-B876-7E5EC75B028D}" type="datetime4">
              <a:rPr lang="en-US" smtClean="0"/>
              <a:pPr/>
              <a:t>June 3, 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655A2E49-18A1-40BC-BA5D-5A2EC8FDDF15}" type="datetime4">
              <a:rPr lang="en-US" smtClean="0"/>
              <a:pPr/>
              <a:t>June 3, 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42120D2-3948-4F8F-BE5D-E7E7D97880B2}" type="datetime4">
              <a:rPr lang="en-US" smtClean="0"/>
              <a:pPr/>
              <a:t>June 3, 2011</a:t>
            </a:fld>
            <a:endParaRPr lang="en-US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</p:sldLayoutIdLst>
  <p:hf sldNum="0" hdr="0" ftr="0" dt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Week 3: 5/30 – 6/3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Jeffrey Loppert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543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5712"/>
            <a:ext cx="8913813" cy="914400"/>
          </a:xfrm>
        </p:spPr>
        <p:txBody>
          <a:bodyPr/>
          <a:lstStyle/>
          <a:p>
            <a:r>
              <a:rPr lang="en-US" dirty="0" err="1" smtClean="0"/>
              <a:t>DevKit</a:t>
            </a:r>
            <a:r>
              <a:rPr lang="en-US" dirty="0" smtClean="0"/>
              <a:t> Results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4319" y="1435622"/>
            <a:ext cx="85777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Creates Detector for the airplane category over 5717 images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Feature Detection, Bounding Box, Ground Truth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Uses a trivial feature extractor – mean RGB values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Function to run detector versus 5823 test images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</a:t>
            </a:r>
            <a:r>
              <a:rPr lang="en-US" dirty="0" smtClean="0"/>
              <a:t>ompute </a:t>
            </a:r>
            <a:r>
              <a:rPr lang="en-US" dirty="0"/>
              <a:t>confidence of positive classification and bounding </a:t>
            </a:r>
            <a:r>
              <a:rPr lang="en-US" dirty="0" smtClean="0"/>
              <a:t>boxes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Evaluates using Precision/Recall and Average Precision (AP)</a:t>
            </a:r>
            <a:endParaRPr lang="en-US" dirty="0"/>
          </a:p>
        </p:txBody>
      </p:sp>
      <p:pic>
        <p:nvPicPr>
          <p:cNvPr id="3" name="Picture 2" descr="aeroplane_percision_rec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45" y="3743946"/>
            <a:ext cx="4069168" cy="3051877"/>
          </a:xfrm>
          <a:prstGeom prst="rect">
            <a:avLst/>
          </a:prstGeom>
        </p:spPr>
      </p:pic>
      <p:pic>
        <p:nvPicPr>
          <p:cNvPr id="6" name="Picture 5" descr="aeroplane_detection_exam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94" y="3743946"/>
            <a:ext cx="4152072" cy="311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8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5712"/>
            <a:ext cx="8913813" cy="914400"/>
          </a:xfrm>
        </p:spPr>
        <p:txBody>
          <a:bodyPr/>
          <a:lstStyle/>
          <a:p>
            <a:r>
              <a:rPr lang="en-US" dirty="0" smtClean="0"/>
              <a:t>Available code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4319" y="1435622"/>
            <a:ext cx="857770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Discriminatively Trained Deformable Part Models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Pedro </a:t>
            </a:r>
            <a:r>
              <a:rPr lang="en-US" dirty="0" err="1"/>
              <a:t>Felzenszwalb</a:t>
            </a:r>
            <a:r>
              <a:rPr lang="en-US" dirty="0"/>
              <a:t>, Ross </a:t>
            </a:r>
            <a:r>
              <a:rPr lang="en-US" dirty="0" err="1"/>
              <a:t>Girshick</a:t>
            </a:r>
            <a:r>
              <a:rPr lang="en-US" dirty="0"/>
              <a:t>, David </a:t>
            </a:r>
            <a:r>
              <a:rPr lang="en-US" dirty="0" err="1"/>
              <a:t>McAllester</a:t>
            </a:r>
            <a:r>
              <a:rPr lang="en-US" dirty="0"/>
              <a:t>, Deva </a:t>
            </a:r>
            <a:r>
              <a:rPr lang="en-US" dirty="0" err="1"/>
              <a:t>Ramanan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L</a:t>
            </a:r>
            <a:r>
              <a:rPr lang="en-US" dirty="0" smtClean="0"/>
              <a:t>earning</a:t>
            </a:r>
            <a:r>
              <a:rPr lang="en-US" dirty="0"/>
              <a:t>-based system for detecting and localizing objects in </a:t>
            </a:r>
            <a:r>
              <a:rPr lang="en-US" dirty="0" smtClean="0"/>
              <a:t>images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System </a:t>
            </a:r>
            <a:r>
              <a:rPr lang="en-US" dirty="0"/>
              <a:t>represents objects using mixtures of deformable part </a:t>
            </a:r>
            <a:r>
              <a:rPr lang="en-US" dirty="0" smtClean="0"/>
              <a:t>models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These </a:t>
            </a:r>
            <a:r>
              <a:rPr lang="en-US" dirty="0"/>
              <a:t>models are trained using a discriminative method that only requires bounding boxes for the objects in an image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Strong </a:t>
            </a:r>
            <a:r>
              <a:rPr lang="en-US" dirty="0"/>
              <a:t>low-level features based on histograms of oriented gradients (HOG</a:t>
            </a:r>
            <a:r>
              <a:rPr lang="en-US" dirty="0" smtClean="0"/>
              <a:t>)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Matching </a:t>
            </a:r>
            <a:r>
              <a:rPr lang="en-US" dirty="0"/>
              <a:t>algorithms for deformable part-based models (pictorial structures)</a:t>
            </a:r>
            <a:r>
              <a:rPr lang="en-US" dirty="0" smtClean="0"/>
              <a:t>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Discriminative </a:t>
            </a:r>
            <a:r>
              <a:rPr lang="en-US" dirty="0"/>
              <a:t>learning with latent variables (latent SVM</a:t>
            </a:r>
            <a:r>
              <a:rPr lang="en-US" dirty="0" smtClean="0"/>
              <a:t>)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The system is implemented in </a:t>
            </a:r>
            <a:r>
              <a:rPr lang="en-US" dirty="0" err="1"/>
              <a:t>Matlab</a:t>
            </a:r>
            <a:r>
              <a:rPr lang="en-US" dirty="0"/>
              <a:t>, with a few helper functions written in C/C</a:t>
            </a:r>
            <a:r>
              <a:rPr lang="en-US" dirty="0" smtClean="0"/>
              <a:t>+</a:t>
            </a:r>
            <a:r>
              <a:rPr lang="en-US" dirty="0"/>
              <a:t>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256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5712"/>
            <a:ext cx="8913813" cy="914400"/>
          </a:xfrm>
        </p:spPr>
        <p:txBody>
          <a:bodyPr/>
          <a:lstStyle/>
          <a:p>
            <a:r>
              <a:rPr lang="en-US" dirty="0" smtClean="0"/>
              <a:t>Armed Person Detection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4319" y="1435622"/>
            <a:ext cx="857770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Current Process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Take </a:t>
            </a:r>
            <a:r>
              <a:rPr lang="en-US" dirty="0" smtClean="0"/>
              <a:t>an Image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Annotate  Human and Gun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Use training images to extract bounding boxes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Extract image patches from bounding boxes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Determine Model Size for all image patches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Resize all image patches to model size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Generate Negative Samples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Extract Histogram of Oriented Gradients (HOG) features from each patch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Train Linear SVM over positive and negative </a:t>
            </a:r>
            <a:r>
              <a:rPr lang="en-US" dirty="0" smtClean="0"/>
              <a:t>samples</a:t>
            </a:r>
          </a:p>
          <a:p>
            <a:pPr lvl="1"/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Apply processes to one VOC class for next week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Many functions included in </a:t>
            </a:r>
            <a:r>
              <a:rPr lang="en-US" dirty="0" err="1" smtClean="0"/>
              <a:t>Devkit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 smtClean="0"/>
              <a:t>Felzenszwalb’s</a:t>
            </a:r>
            <a:r>
              <a:rPr lang="en-US" dirty="0" smtClean="0"/>
              <a:t> code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61887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5712"/>
            <a:ext cx="8913813" cy="914400"/>
          </a:xfrm>
        </p:spPr>
        <p:txBody>
          <a:bodyPr/>
          <a:lstStyle/>
          <a:p>
            <a:r>
              <a:rPr lang="en-US" dirty="0" smtClean="0"/>
              <a:t>Week 2 Reflections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4319" y="1435622"/>
            <a:ext cx="857770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Construct Presentation incrementally, not all at once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Use Presentation a journal to document progress, successful &amp; failed experiments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If something doesn’t work, ask for help </a:t>
            </a:r>
            <a:r>
              <a:rPr lang="en-US" dirty="0" smtClean="0"/>
              <a:t>– </a:t>
            </a:r>
            <a:r>
              <a:rPr lang="en-US" dirty="0" smtClean="0"/>
              <a:t>incompatible software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Efficiently manage time – plan out days in advance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903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5712"/>
            <a:ext cx="8913813" cy="914400"/>
          </a:xfrm>
        </p:spPr>
        <p:txBody>
          <a:bodyPr/>
          <a:lstStyle/>
          <a:p>
            <a:r>
              <a:rPr lang="en-US" dirty="0" smtClean="0"/>
              <a:t>Weekend Progress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4319" y="1435622"/>
            <a:ext cx="85777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Selected research topic</a:t>
            </a:r>
            <a:r>
              <a:rPr lang="en-US" dirty="0" smtClean="0"/>
              <a:t> </a:t>
            </a:r>
            <a:r>
              <a:rPr lang="en-US" dirty="0"/>
              <a:t>- Armed Person </a:t>
            </a:r>
            <a:r>
              <a:rPr lang="en-US" dirty="0" smtClean="0"/>
              <a:t>Detection</a:t>
            </a:r>
          </a:p>
          <a:p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Assignment 4 </a:t>
            </a:r>
            <a:r>
              <a:rPr lang="en-US" dirty="0" smtClean="0"/>
              <a:t>improvements </a:t>
            </a:r>
            <a:r>
              <a:rPr lang="en-US" dirty="0" smtClean="0"/>
              <a:t>- </a:t>
            </a:r>
            <a:r>
              <a:rPr lang="en-US" dirty="0" smtClean="0"/>
              <a:t>added </a:t>
            </a:r>
            <a:r>
              <a:rPr lang="en-US" dirty="0" smtClean="0"/>
              <a:t>working video demonstration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Previously, displayed static images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Using </a:t>
            </a:r>
            <a:r>
              <a:rPr lang="en-US" dirty="0" err="1"/>
              <a:t>avidemux</a:t>
            </a:r>
            <a:r>
              <a:rPr lang="en-US" dirty="0"/>
              <a:t> to create a video from image </a:t>
            </a:r>
            <a:r>
              <a:rPr lang="en-US" dirty="0" smtClean="0"/>
              <a:t>sequence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finalv2-000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994" y="3151966"/>
            <a:ext cx="3458429" cy="2593822"/>
          </a:xfrm>
          <a:prstGeom prst="rect">
            <a:avLst/>
          </a:prstGeom>
        </p:spPr>
      </p:pic>
      <p:pic>
        <p:nvPicPr>
          <p:cNvPr id="6" name="finalv3-0000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1839" y="2871092"/>
            <a:ext cx="4468450" cy="3351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319" y="6110912"/>
            <a:ext cx="8455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Camera to pans towards bottom left - why building appears to move</a:t>
            </a:r>
          </a:p>
        </p:txBody>
      </p:sp>
    </p:spTree>
    <p:extLst>
      <p:ext uri="{BB962C8B-B14F-4D97-AF65-F5344CB8AC3E}">
        <p14:creationId xmlns:p14="http://schemas.microsoft.com/office/powerpoint/2010/main" val="2210929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5712"/>
            <a:ext cx="8913813" cy="914400"/>
          </a:xfrm>
        </p:spPr>
        <p:txBody>
          <a:bodyPr/>
          <a:lstStyle/>
          <a:p>
            <a:r>
              <a:rPr lang="en-US" dirty="0" smtClean="0"/>
              <a:t>Week 3</a:t>
            </a:r>
            <a:r>
              <a:rPr lang="en-US" dirty="0" smtClean="0"/>
              <a:t> Progress Summary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4319" y="1435622"/>
            <a:ext cx="857770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5/29 - Topic selected, initial contact with Hamid, downloaded suggested research </a:t>
            </a:r>
            <a:r>
              <a:rPr lang="en-US" dirty="0" smtClean="0"/>
              <a:t>papers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5/30 – Memorial day, my birthday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5/31 – Read initial research papers</a:t>
            </a:r>
            <a:endParaRPr lang="en-US" dirty="0"/>
          </a:p>
          <a:p>
            <a:pPr marL="1200150" lvl="2" indent="-285750">
              <a:buFont typeface="Arial"/>
              <a:buChar char="•"/>
            </a:pPr>
            <a:r>
              <a:rPr lang="en-US" smtClean="0"/>
              <a:t>A </a:t>
            </a:r>
            <a:r>
              <a:rPr lang="en-US" dirty="0"/>
              <a:t>Discriminatively Trained, </a:t>
            </a:r>
            <a:r>
              <a:rPr lang="en-US" dirty="0" err="1"/>
              <a:t>Multiscale</a:t>
            </a:r>
            <a:r>
              <a:rPr lang="en-US" dirty="0"/>
              <a:t>, Deformable Part </a:t>
            </a:r>
            <a:r>
              <a:rPr lang="en-US" dirty="0" smtClean="0"/>
              <a:t>Model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/>
              <a:t>Latent hierarchical structural learning for object detection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6/1 – Meet with Hamid</a:t>
            </a:r>
            <a:r>
              <a:rPr lang="en-US" dirty="0"/>
              <a:t>, Pascal Visual Object </a:t>
            </a:r>
            <a:r>
              <a:rPr lang="en-US" dirty="0" smtClean="0"/>
              <a:t>Class (VOC) Challenge, Dataset, </a:t>
            </a:r>
            <a:r>
              <a:rPr lang="en-US" dirty="0" err="1" smtClean="0"/>
              <a:t>DevKit</a:t>
            </a:r>
            <a:r>
              <a:rPr lang="en-US" dirty="0"/>
              <a:t>, Pedro </a:t>
            </a:r>
            <a:r>
              <a:rPr lang="en-US" dirty="0" err="1" smtClean="0"/>
              <a:t>Felzenszwalb’s</a:t>
            </a:r>
            <a:r>
              <a:rPr lang="en-US" dirty="0"/>
              <a:t> Discriminatively Trained Deformable Part Models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6/2 – Troubleshoot </a:t>
            </a:r>
            <a:r>
              <a:rPr lang="en-US" dirty="0" err="1" smtClean="0"/>
              <a:t>Matlab</a:t>
            </a:r>
            <a:r>
              <a:rPr lang="en-US" dirty="0" smtClean="0"/>
              <a:t>, </a:t>
            </a:r>
            <a:r>
              <a:rPr lang="en-US" dirty="0" err="1" smtClean="0"/>
              <a:t>DevKit</a:t>
            </a:r>
            <a:r>
              <a:rPr lang="en-US" dirty="0" smtClean="0"/>
              <a:t> Example </a:t>
            </a:r>
            <a:r>
              <a:rPr lang="en-US" dirty="0" smtClean="0"/>
              <a:t>Results</a:t>
            </a:r>
            <a:r>
              <a:rPr lang="en-US" dirty="0" smtClean="0"/>
              <a:t>, </a:t>
            </a:r>
            <a:r>
              <a:rPr lang="en-US" dirty="0" smtClean="0"/>
              <a:t>Meet with Hamid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95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5712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What is Pascal VOC?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4319" y="1435622"/>
            <a:ext cx="85777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The goal of the challenge is to recognize objects from a number of visual object classes in realistic scenes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/>
              <a:t>T</a:t>
            </a:r>
            <a:r>
              <a:rPr lang="en-US" dirty="0" smtClean="0"/>
              <a:t>hree </a:t>
            </a:r>
            <a:r>
              <a:rPr lang="en-US" dirty="0"/>
              <a:t>main competitions: classification, detection, and </a:t>
            </a:r>
            <a:r>
              <a:rPr lang="en-US" dirty="0" smtClean="0"/>
              <a:t>segmentation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Three </a:t>
            </a:r>
            <a:r>
              <a:rPr lang="en-US" dirty="0"/>
              <a:t>"taster" competition: person layout, action classification, and </a:t>
            </a:r>
            <a:r>
              <a:rPr lang="en-US" dirty="0" err="1"/>
              <a:t>ImageNet</a:t>
            </a:r>
            <a:r>
              <a:rPr lang="en-US" dirty="0"/>
              <a:t> large scale </a:t>
            </a:r>
            <a:r>
              <a:rPr lang="en-US" dirty="0" smtClean="0"/>
              <a:t>recognition. </a:t>
            </a:r>
          </a:p>
          <a:p>
            <a:pPr lvl="1"/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Detection</a:t>
            </a:r>
            <a:r>
              <a:rPr lang="en-US" dirty="0"/>
              <a:t>: Predicting the bounding box and label of each object from the twenty target classes in the test </a:t>
            </a:r>
            <a:r>
              <a:rPr lang="en-US" dirty="0" smtClean="0"/>
              <a:t>image.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/>
              <a:t>W</a:t>
            </a:r>
            <a:r>
              <a:rPr lang="en-US" dirty="0" smtClean="0"/>
              <a:t>here </a:t>
            </a:r>
            <a:r>
              <a:rPr lang="en-US" dirty="0"/>
              <a:t>are the instances of a particular object class in </a:t>
            </a:r>
            <a:r>
              <a:rPr lang="en-US" dirty="0" smtClean="0"/>
              <a:t>the image </a:t>
            </a:r>
            <a:r>
              <a:rPr lang="en-US" dirty="0"/>
              <a:t>(if any)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30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5712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Why use Pascal VOC?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4319" y="1435622"/>
            <a:ext cx="8577706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Provides </a:t>
            </a:r>
            <a:r>
              <a:rPr lang="en-US" dirty="0"/>
              <a:t>challenging images and high quality annotation</a:t>
            </a:r>
            <a:r>
              <a:rPr lang="en-US" dirty="0" smtClean="0"/>
              <a:t>, together </a:t>
            </a:r>
            <a:r>
              <a:rPr lang="en-US" dirty="0"/>
              <a:t>with a standard evaluation </a:t>
            </a:r>
            <a:r>
              <a:rPr lang="en-US" dirty="0" smtClean="0"/>
              <a:t>methodology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 </a:t>
            </a:r>
            <a:r>
              <a:rPr lang="en-US" dirty="0"/>
              <a:t>“</a:t>
            </a:r>
            <a:r>
              <a:rPr lang="en-US" dirty="0" smtClean="0"/>
              <a:t>plug and </a:t>
            </a:r>
            <a:r>
              <a:rPr lang="en-US" dirty="0"/>
              <a:t>play” training and testing harness so that </a:t>
            </a:r>
            <a:r>
              <a:rPr lang="en-US" dirty="0" smtClean="0"/>
              <a:t>performance of </a:t>
            </a:r>
            <a:r>
              <a:rPr lang="en-US" dirty="0"/>
              <a:t>algorithms can be </a:t>
            </a:r>
            <a:r>
              <a:rPr lang="en-US" dirty="0" smtClean="0"/>
              <a:t>compared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Data set investigates </a:t>
            </a:r>
            <a:r>
              <a:rPr lang="en-US" dirty="0"/>
              <a:t>the performance of recognition methods on a wide spectrum of natural images.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Datasets contain </a:t>
            </a:r>
            <a:r>
              <a:rPr lang="en-US" dirty="0"/>
              <a:t>signiﬁcant variability in terms of object size, orientation, pose, illumination, position and occlusion.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It </a:t>
            </a:r>
            <a:r>
              <a:rPr lang="en-US" dirty="0"/>
              <a:t>is </a:t>
            </a:r>
            <a:r>
              <a:rPr lang="en-US" dirty="0" smtClean="0"/>
              <a:t>also important </a:t>
            </a:r>
            <a:r>
              <a:rPr lang="en-US" dirty="0"/>
              <a:t>that the datasets do not exhibit systematic bias</a:t>
            </a:r>
            <a:r>
              <a:rPr lang="en-US" dirty="0" smtClean="0"/>
              <a:t>, for </a:t>
            </a:r>
            <a:r>
              <a:rPr lang="en-US" dirty="0"/>
              <a:t>example, </a:t>
            </a:r>
            <a:r>
              <a:rPr lang="en-US" dirty="0" err="1"/>
              <a:t>favouring</a:t>
            </a:r>
            <a:r>
              <a:rPr lang="en-US" dirty="0"/>
              <a:t> images with </a:t>
            </a:r>
            <a:r>
              <a:rPr lang="en-US" dirty="0" err="1"/>
              <a:t>centred</a:t>
            </a:r>
            <a:r>
              <a:rPr lang="en-US" dirty="0"/>
              <a:t> objects or </a:t>
            </a:r>
            <a:r>
              <a:rPr lang="en-US" dirty="0" smtClean="0"/>
              <a:t>good illumination</a:t>
            </a:r>
            <a:r>
              <a:rPr lang="en-US" dirty="0"/>
              <a:t>.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Similarly</a:t>
            </a:r>
            <a:r>
              <a:rPr lang="en-US" dirty="0"/>
              <a:t>, to ensure accurate training and evaluation, it is necessary for the image annotations to be consistent, accurate and exhaustive for the speciﬁed classes.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874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5712"/>
            <a:ext cx="8913813" cy="914400"/>
          </a:xfrm>
        </p:spPr>
        <p:txBody>
          <a:bodyPr/>
          <a:lstStyle/>
          <a:p>
            <a:r>
              <a:rPr lang="en-US" dirty="0" smtClean="0"/>
              <a:t>Pascal VOC Dataset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4319" y="1435622"/>
            <a:ext cx="857770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training data provided consists of a set </a:t>
            </a:r>
            <a:r>
              <a:rPr lang="en-US" dirty="0" smtClean="0"/>
              <a:t>of 28,952 images 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each </a:t>
            </a:r>
            <a:r>
              <a:rPr lang="en-US" dirty="0"/>
              <a:t>image has an annotation file giving a bounding box and object class label for each </a:t>
            </a:r>
            <a:r>
              <a:rPr lang="en-US" dirty="0" smtClean="0"/>
              <a:t>object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multiple </a:t>
            </a:r>
            <a:r>
              <a:rPr lang="en-US" dirty="0"/>
              <a:t>objects from multiple classes may be present in the same image</a:t>
            </a:r>
            <a:r>
              <a:rPr lang="en-US" dirty="0" smtClean="0"/>
              <a:t>.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May 25: the development kit including the training/validation data </a:t>
            </a:r>
            <a:r>
              <a:rPr lang="en-US" dirty="0" smtClean="0"/>
              <a:t>was released, extends previous years dataset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test set will be made available for the actual </a:t>
            </a:r>
            <a:r>
              <a:rPr lang="en-US" dirty="0" smtClean="0"/>
              <a:t>competition June </a:t>
            </a:r>
            <a:r>
              <a:rPr lang="en-US" dirty="0" smtClean="0"/>
              <a:t>2011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No </a:t>
            </a:r>
            <a:r>
              <a:rPr lang="en-US" dirty="0"/>
              <a:t>ground truth for the test data will be released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The VOC2011 data includes images obtained from the "</a:t>
            </a:r>
            <a:r>
              <a:rPr lang="en-US" dirty="0" err="1"/>
              <a:t>flickr</a:t>
            </a:r>
            <a:r>
              <a:rPr lang="en-US" dirty="0"/>
              <a:t>"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407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5712"/>
            <a:ext cx="8913813" cy="914400"/>
          </a:xfrm>
        </p:spPr>
        <p:txBody>
          <a:bodyPr/>
          <a:lstStyle/>
          <a:p>
            <a:r>
              <a:rPr lang="en-US" dirty="0" smtClean="0"/>
              <a:t>Dataset example</a:t>
            </a:r>
            <a:endParaRPr lang="en-US" dirty="0"/>
          </a:p>
        </p:txBody>
      </p:sp>
      <p:pic>
        <p:nvPicPr>
          <p:cNvPr id="3" name="Picture 2" descr="Screen shot 2011-06-01 at 4.28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0" y="1543767"/>
            <a:ext cx="3882383" cy="4909129"/>
          </a:xfrm>
          <a:prstGeom prst="rect">
            <a:avLst/>
          </a:prstGeom>
        </p:spPr>
      </p:pic>
      <p:pic>
        <p:nvPicPr>
          <p:cNvPr id="7" name="Picture 6" descr="Screen shot 2011-06-01 at 4.31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923" y="1412382"/>
            <a:ext cx="4620734" cy="2076227"/>
          </a:xfrm>
          <a:prstGeom prst="rect">
            <a:avLst/>
          </a:prstGeom>
        </p:spPr>
      </p:pic>
      <p:pic>
        <p:nvPicPr>
          <p:cNvPr id="10" name="Picture 9" descr="aeroplane_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78" y="3607404"/>
            <a:ext cx="3742515" cy="28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88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5712"/>
            <a:ext cx="8913813" cy="914400"/>
          </a:xfrm>
        </p:spPr>
        <p:txBody>
          <a:bodyPr/>
          <a:lstStyle/>
          <a:p>
            <a:r>
              <a:rPr lang="en-US" dirty="0" smtClean="0"/>
              <a:t>Pascal VOC </a:t>
            </a:r>
            <a:r>
              <a:rPr lang="en-US" dirty="0" err="1" smtClean="0"/>
              <a:t>DevKit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4319" y="1435622"/>
            <a:ext cx="8577706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The development kit consists of the training/validation </a:t>
            </a:r>
            <a:r>
              <a:rPr lang="en-US" dirty="0" smtClean="0"/>
              <a:t>data, MATLAB </a:t>
            </a:r>
            <a:r>
              <a:rPr lang="en-US" dirty="0"/>
              <a:t>code for reading the annotation data, support files, and example implementations for each </a:t>
            </a:r>
            <a:r>
              <a:rPr lang="en-US" dirty="0" smtClean="0"/>
              <a:t>competition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Example </a:t>
            </a:r>
            <a:r>
              <a:rPr lang="en-US" dirty="0"/>
              <a:t>code for </a:t>
            </a:r>
            <a:endParaRPr lang="en-US" dirty="0" smtClean="0"/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computing </a:t>
            </a:r>
            <a:r>
              <a:rPr lang="en-US" dirty="0"/>
              <a:t>precision/recall </a:t>
            </a:r>
            <a:r>
              <a:rPr lang="en-US" dirty="0" smtClean="0"/>
              <a:t>curves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segmentation accuracy</a:t>
            </a:r>
            <a:endParaRPr lang="en-US" dirty="0"/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viewing annotation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The file </a:t>
            </a:r>
            <a:r>
              <a:rPr lang="en-US" dirty="0" err="1"/>
              <a:t>example_detector.m</a:t>
            </a:r>
            <a:r>
              <a:rPr lang="en-US" dirty="0"/>
              <a:t> contains a complete implementation of the detection task.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For </a:t>
            </a:r>
            <a:r>
              <a:rPr lang="en-US" dirty="0"/>
              <a:t>each VOC object class a simple (and not very successful!) detector is trained on the train set; 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detector is then applied to the </a:t>
            </a:r>
            <a:r>
              <a:rPr lang="en-US" dirty="0" err="1"/>
              <a:t>val</a:t>
            </a:r>
            <a:r>
              <a:rPr lang="en-US" dirty="0"/>
              <a:t> set and the output saved to a results file in the format required by the </a:t>
            </a:r>
            <a:r>
              <a:rPr lang="en-US" dirty="0" smtClean="0"/>
              <a:t>challenge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 </a:t>
            </a:r>
            <a:r>
              <a:rPr lang="en-US" dirty="0"/>
              <a:t>precision/recall curve is plotted and the `average precision' (AP) measure displayed.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613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1658</TotalTime>
  <Words>877</Words>
  <Application>Microsoft Macintosh PowerPoint</Application>
  <PresentationFormat>On-screen Show (4:3)</PresentationFormat>
  <Paragraphs>117</Paragraphs>
  <Slides>12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Perception</vt:lpstr>
      <vt:lpstr>Week 3: 5/30 – 6/3 </vt:lpstr>
      <vt:lpstr>Week 2 Reflections</vt:lpstr>
      <vt:lpstr>Weekend Progress</vt:lpstr>
      <vt:lpstr>Week 3 Progress Summary</vt:lpstr>
      <vt:lpstr>What is Pascal VOC?</vt:lpstr>
      <vt:lpstr>Why use Pascal VOC?</vt:lpstr>
      <vt:lpstr>Pascal VOC Dataset</vt:lpstr>
      <vt:lpstr>Dataset example</vt:lpstr>
      <vt:lpstr>Pascal VOC DevKit</vt:lpstr>
      <vt:lpstr>DevKit Results</vt:lpstr>
      <vt:lpstr>Available code</vt:lpstr>
      <vt:lpstr>Armed Person Detection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1</dc:title>
  <dc:creator>Jeffrey Loppert</dc:creator>
  <cp:lastModifiedBy>Jeffrey Loppert</cp:lastModifiedBy>
  <cp:revision>114</cp:revision>
  <dcterms:created xsi:type="dcterms:W3CDTF">2011-05-20T13:39:59Z</dcterms:created>
  <dcterms:modified xsi:type="dcterms:W3CDTF">2011-06-03T14:09:35Z</dcterms:modified>
</cp:coreProperties>
</file>