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17"/>
  </p:notesMasterIdLst>
  <p:sldIdLst>
    <p:sldId id="256" r:id="rId2"/>
    <p:sldId id="262" r:id="rId3"/>
    <p:sldId id="269" r:id="rId4"/>
    <p:sldId id="272" r:id="rId5"/>
    <p:sldId id="271" r:id="rId6"/>
    <p:sldId id="265" r:id="rId7"/>
    <p:sldId id="273" r:id="rId8"/>
    <p:sldId id="263" r:id="rId9"/>
    <p:sldId id="274" r:id="rId10"/>
    <p:sldId id="275" r:id="rId11"/>
    <p:sldId id="276" r:id="rId12"/>
    <p:sldId id="266" r:id="rId13"/>
    <p:sldId id="264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594" autoAdjust="0"/>
    <p:restoredTop sz="94729" autoAdjust="0"/>
  </p:normalViewPr>
  <p:slideViewPr>
    <p:cSldViewPr snapToGrid="0" snapToObjects="1">
      <p:cViewPr>
        <p:scale>
          <a:sx n="99" d="100"/>
          <a:sy n="99" d="100"/>
        </p:scale>
        <p:origin x="-2808" y="-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0260D-5FF8-F544-A2EE-7D0E7446D76A}" type="datetimeFigureOut">
              <a:rPr lang="en-US" smtClean="0"/>
              <a:t>6/17/11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65DA9-8575-D340-9446-BA6EF87377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2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65DA9-8575-D340-9446-BA6EF87377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2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ECD5-515E-4817-8A06-1D2ED2C83850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2983DA4-3B24-449B-95CA-514EB7E30A99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June 17,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42120D2-3948-4F8F-BE5D-E7E7D97880B2}" type="datetime4">
              <a:rPr lang="en-US" smtClean="0"/>
              <a:pPr/>
              <a:t>June 17,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42120D2-3948-4F8F-BE5D-E7E7D97880B2}" type="datetime4">
              <a:rPr lang="en-US" smtClean="0"/>
              <a:pPr/>
              <a:t>June 17,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B59F4-DDCB-41FF-83F5-A48440F36FA7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56348-D703-428C-A1C4-7D6796EF5F41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 userDrawn="1"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D1919-1B5F-4141-B613-3E5C6008A186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120D2-3948-4F8F-BE5D-E7E7D97880B2}" type="datetime4">
              <a:rPr lang="en-US" smtClean="0"/>
              <a:pPr/>
              <a:t>June 17,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22427-B1DD-49E6-9F05-DE0F1467D7DC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BCCA7B5-8BC9-491C-A887-7C3E7ED947D8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DA18ED0-40F2-434C-A848-B92581875164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5437F-F4F9-44A9-B4D3-9191CA04E889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24E59-01D0-4537-B876-7E5EC75B028D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655A2E49-18A1-40BC-BA5D-5A2EC8FDDF15}" type="datetime4">
              <a:rPr lang="en-US" smtClean="0"/>
              <a:pPr/>
              <a:t>June 17,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2EBF8-7CF5-44B7-B2BF-E22DE4D070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42120D2-3948-4F8F-BE5D-E7E7D97880B2}" type="datetime4">
              <a:rPr lang="en-US" smtClean="0"/>
              <a:pPr/>
              <a:t>June 17, 2011</a:t>
            </a:fld>
            <a:endParaRPr lang="en-US" dirty="0" err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D72EBF8-7CF5-44B7-B2BF-E22DE4D0703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jpg"/><Relationship Id="rId12" Type="http://schemas.openxmlformats.org/officeDocument/2006/relationships/image" Target="../media/image27.jpg"/><Relationship Id="rId13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21.jpg"/><Relationship Id="rId7" Type="http://schemas.openxmlformats.org/officeDocument/2006/relationships/image" Target="../media/image22.jpg"/><Relationship Id="rId8" Type="http://schemas.openxmlformats.org/officeDocument/2006/relationships/image" Target="../media/image23.jpg"/><Relationship Id="rId9" Type="http://schemas.openxmlformats.org/officeDocument/2006/relationships/image" Target="../media/image24.jpg"/><Relationship Id="rId10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g"/><Relationship Id="rId12" Type="http://schemas.openxmlformats.org/officeDocument/2006/relationships/image" Target="../media/image19.jpg"/><Relationship Id="rId13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0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dirty="0"/>
              <a:t>5</a:t>
            </a:r>
            <a:r>
              <a:rPr lang="en-US" dirty="0" smtClean="0"/>
              <a:t>: </a:t>
            </a:r>
            <a:r>
              <a:rPr lang="en-US" dirty="0"/>
              <a:t>6</a:t>
            </a:r>
            <a:r>
              <a:rPr lang="en-US" dirty="0" smtClean="0"/>
              <a:t>/13 </a:t>
            </a:r>
            <a:r>
              <a:rPr lang="en-US" dirty="0" smtClean="0"/>
              <a:t>– 6/</a:t>
            </a:r>
            <a:r>
              <a:rPr lang="en-US" dirty="0" smtClean="0"/>
              <a:t>17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Jeffrey Loppert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43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pic>
        <p:nvPicPr>
          <p:cNvPr id="6" name="Picture 5" descr="2008_002221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0" y="1311688"/>
            <a:ext cx="1007721" cy="737476"/>
          </a:xfrm>
          <a:prstGeom prst="rect">
            <a:avLst/>
          </a:prstGeom>
        </p:spPr>
      </p:pic>
      <p:pic>
        <p:nvPicPr>
          <p:cNvPr id="7" name="Picture 6" descr="2008_002221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4" y="2115306"/>
            <a:ext cx="1571628" cy="1152821"/>
          </a:xfrm>
          <a:prstGeom prst="rect">
            <a:avLst/>
          </a:prstGeom>
        </p:spPr>
      </p:pic>
      <p:pic>
        <p:nvPicPr>
          <p:cNvPr id="8" name="Picture 7" descr="2008_002221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0" y="3345867"/>
            <a:ext cx="1847401" cy="1361243"/>
          </a:xfrm>
          <a:prstGeom prst="rect">
            <a:avLst/>
          </a:prstGeom>
        </p:spPr>
      </p:pic>
      <p:pic>
        <p:nvPicPr>
          <p:cNvPr id="9" name="Picture 8" descr="2008_002221_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9" y="4848213"/>
            <a:ext cx="2163758" cy="15993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543" y="1418793"/>
            <a:ext cx="69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pic>
        <p:nvPicPr>
          <p:cNvPr id="3" name="Picture 2" descr="prob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93" y="1273565"/>
            <a:ext cx="1122321" cy="841741"/>
          </a:xfrm>
          <a:prstGeom prst="rect">
            <a:avLst/>
          </a:prstGeom>
        </p:spPr>
      </p:pic>
      <p:pic>
        <p:nvPicPr>
          <p:cNvPr id="4" name="Picture 3" descr="prob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02" y="2075662"/>
            <a:ext cx="1675634" cy="1256726"/>
          </a:xfrm>
          <a:prstGeom prst="rect">
            <a:avLst/>
          </a:prstGeom>
        </p:spPr>
      </p:pic>
      <p:pic>
        <p:nvPicPr>
          <p:cNvPr id="5" name="Picture 4" descr="prob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252" y="3280955"/>
            <a:ext cx="2155252" cy="1616439"/>
          </a:xfrm>
          <a:prstGeom prst="rect">
            <a:avLst/>
          </a:prstGeom>
        </p:spPr>
      </p:pic>
      <p:pic>
        <p:nvPicPr>
          <p:cNvPr id="10" name="Picture 9" descr="prob3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90" y="4822557"/>
            <a:ext cx="2559123" cy="1919342"/>
          </a:xfrm>
          <a:prstGeom prst="rect">
            <a:avLst/>
          </a:prstGeom>
        </p:spPr>
      </p:pic>
      <p:pic>
        <p:nvPicPr>
          <p:cNvPr id="11" name="Picture 10" descr="scale6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60" y="1239992"/>
            <a:ext cx="1452014" cy="1089011"/>
          </a:xfrm>
          <a:prstGeom prst="rect">
            <a:avLst/>
          </a:prstGeom>
        </p:spPr>
      </p:pic>
      <p:pic>
        <p:nvPicPr>
          <p:cNvPr id="12" name="Picture 11" descr="scale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02" y="2051166"/>
            <a:ext cx="2092605" cy="1569454"/>
          </a:xfrm>
          <a:prstGeom prst="rect">
            <a:avLst/>
          </a:prstGeom>
        </p:spPr>
      </p:pic>
      <p:pic>
        <p:nvPicPr>
          <p:cNvPr id="13" name="Picture 12" descr="scale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92" y="3268127"/>
            <a:ext cx="2452592" cy="1839444"/>
          </a:xfrm>
          <a:prstGeom prst="rect">
            <a:avLst/>
          </a:prstGeom>
        </p:spPr>
      </p:pic>
      <p:pic>
        <p:nvPicPr>
          <p:cNvPr id="23" name="Picture 22" descr="scale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0" y="4677594"/>
            <a:ext cx="2894401" cy="217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869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913838" y="1729334"/>
            <a:ext cx="69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2242" y="1729334"/>
            <a:ext cx="58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279" y="5464594"/>
            <a:ext cx="74141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</a:t>
            </a:r>
          </a:p>
          <a:p>
            <a:r>
              <a:rPr lang="en-US" dirty="0" smtClean="0"/>
              <a:t>#</a:t>
            </a:r>
            <a:r>
              <a:rPr lang="en-US" dirty="0"/>
              <a:t>### max response is -&gt; prob:0.0035778 h:21 w:21 level:1 scale:1</a:t>
            </a:r>
          </a:p>
          <a:p>
            <a:r>
              <a:rPr lang="en-US" dirty="0"/>
              <a:t>Elapsed time is 478.760217 seconds.</a:t>
            </a:r>
          </a:p>
        </p:txBody>
      </p:sp>
      <p:pic>
        <p:nvPicPr>
          <p:cNvPr id="4" name="Picture 3" descr="resu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56" y="2065257"/>
            <a:ext cx="4576324" cy="3163453"/>
          </a:xfrm>
          <a:prstGeom prst="rect">
            <a:avLst/>
          </a:prstGeom>
        </p:spPr>
      </p:pic>
      <p:pic>
        <p:nvPicPr>
          <p:cNvPr id="5" name="Picture 4" descr="2008_002221_1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2" y="2283329"/>
            <a:ext cx="3399067" cy="253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5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Evaluation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 evaluation tool </a:t>
            </a:r>
            <a:r>
              <a:rPr lang="en-US" dirty="0" smtClean="0"/>
              <a:t>in </a:t>
            </a:r>
            <a:r>
              <a:rPr lang="en-US" dirty="0" err="1" smtClean="0"/>
              <a:t>devkit</a:t>
            </a:r>
            <a:r>
              <a:rPr lang="en-US" dirty="0" smtClean="0"/>
              <a:t> to compare results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Example output for a single image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File name	</a:t>
            </a:r>
            <a:r>
              <a:rPr lang="en-US" dirty="0" smtClean="0"/>
              <a:t>	confidence </a:t>
            </a:r>
            <a:r>
              <a:rPr lang="en-US" dirty="0" smtClean="0"/>
              <a:t>value	bounding box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2008_000002 </a:t>
            </a:r>
            <a:r>
              <a:rPr lang="en-US" dirty="0"/>
              <a:t>0.027039 313.000000 177.000000 160.000000 64.000000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Using </a:t>
            </a:r>
            <a:r>
              <a:rPr lang="en-US" dirty="0" smtClean="0"/>
              <a:t>detection method is far too time </a:t>
            </a:r>
            <a:r>
              <a:rPr lang="en-US" dirty="0" smtClean="0"/>
              <a:t>consuming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Not </a:t>
            </a:r>
            <a:r>
              <a:rPr lang="en-US" dirty="0" smtClean="0"/>
              <a:t>practical to run over test set of </a:t>
            </a:r>
            <a:r>
              <a:rPr lang="en-US" dirty="0" smtClean="0"/>
              <a:t>5823 va</a:t>
            </a:r>
            <a:r>
              <a:rPr lang="en-US" dirty="0" smtClean="0"/>
              <a:t>lidation</a:t>
            </a:r>
            <a:r>
              <a:rPr lang="en-US" dirty="0" smtClean="0"/>
              <a:t> image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Elapsed </a:t>
            </a:r>
            <a:r>
              <a:rPr lang="en-US" dirty="0"/>
              <a:t>time is 367.663056 seconds</a:t>
            </a:r>
            <a:r>
              <a:rPr lang="en-US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Over </a:t>
            </a:r>
            <a:r>
              <a:rPr lang="en-US" dirty="0" smtClean="0"/>
              <a:t>validation </a:t>
            </a:r>
            <a:r>
              <a:rPr lang="en-US" dirty="0" smtClean="0"/>
              <a:t>set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2140901.975088 seconds </a:t>
            </a:r>
            <a:r>
              <a:rPr lang="en-US" dirty="0"/>
              <a:t>= 594.694993 </a:t>
            </a:r>
            <a:r>
              <a:rPr lang="en-US" dirty="0" smtClean="0"/>
              <a:t>hours =</a:t>
            </a:r>
            <a:r>
              <a:rPr lang="nl-NL" dirty="0" smtClean="0"/>
              <a:t> </a:t>
            </a:r>
            <a:r>
              <a:rPr lang="nl-NL" dirty="0"/>
              <a:t>3.53985115 </a:t>
            </a:r>
            <a:r>
              <a:rPr lang="nl-NL" dirty="0" smtClean="0"/>
              <a:t>weeks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19564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Concern – </a:t>
            </a:r>
            <a:r>
              <a:rPr lang="en-US" dirty="0" smtClean="0"/>
              <a:t>How </a:t>
            </a:r>
            <a:r>
              <a:rPr lang="en-US" dirty="0" smtClean="0"/>
              <a:t>we are </a:t>
            </a:r>
            <a:r>
              <a:rPr lang="en-US" dirty="0" smtClean="0"/>
              <a:t>meant </a:t>
            </a:r>
            <a:r>
              <a:rPr lang="en-US" dirty="0" smtClean="0"/>
              <a:t>to </a:t>
            </a:r>
            <a:r>
              <a:rPr lang="en-US" dirty="0" smtClean="0"/>
              <a:t>interpret results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Unsure how to represent images that do not contain an object of interest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</a:t>
            </a:r>
            <a:r>
              <a:rPr lang="en-US" dirty="0" smtClean="0"/>
              <a:t>mage </a:t>
            </a:r>
            <a:r>
              <a:rPr lang="en-US" dirty="0" smtClean="0"/>
              <a:t>where no bounding box was </a:t>
            </a:r>
            <a:r>
              <a:rPr lang="en-US" dirty="0" smtClean="0"/>
              <a:t>detected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Current</a:t>
            </a:r>
            <a:r>
              <a:rPr lang="en-US" dirty="0" smtClean="0"/>
              <a:t> </a:t>
            </a:r>
            <a:r>
              <a:rPr lang="en-US" dirty="0" smtClean="0"/>
              <a:t>method always detects a region of interest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but has a low confidence value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#### max response is -&gt; prob:0.027039 h:22 w:22 level:1 scale:1</a:t>
            </a:r>
            <a:endParaRPr lang="en-US" dirty="0" smtClean="0"/>
          </a:p>
        </p:txBody>
      </p:sp>
      <p:pic>
        <p:nvPicPr>
          <p:cNvPr id="7" name="Picture 6" descr="untit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48" y="4043207"/>
            <a:ext cx="4071943" cy="281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4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Planned to use this method as a base line to test a new detection idea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Based on a deformable parts </a:t>
            </a:r>
            <a:r>
              <a:rPr lang="en-US" dirty="0" smtClean="0"/>
              <a:t>method proposed by </a:t>
            </a:r>
            <a:r>
              <a:rPr lang="en-US" dirty="0" err="1" smtClean="0"/>
              <a:t>Felzenszwalb</a:t>
            </a:r>
            <a:r>
              <a:rPr lang="en-US" dirty="0" smtClean="0"/>
              <a:t> et al and </a:t>
            </a:r>
            <a:r>
              <a:rPr lang="en-US" dirty="0" err="1" smtClean="0"/>
              <a:t>Poselet</a:t>
            </a:r>
            <a:r>
              <a:rPr lang="en-US" dirty="0" smtClean="0"/>
              <a:t> </a:t>
            </a:r>
            <a:r>
              <a:rPr lang="en-US" dirty="0" err="1" smtClean="0"/>
              <a:t>Activions</a:t>
            </a:r>
            <a:r>
              <a:rPr lang="en-US" dirty="0" smtClean="0"/>
              <a:t> by </a:t>
            </a:r>
            <a:r>
              <a:rPr lang="en-US" dirty="0" err="1" smtClean="0"/>
              <a:t>Bourdev</a:t>
            </a:r>
            <a:r>
              <a:rPr lang="en-US" dirty="0" smtClean="0"/>
              <a:t> et al.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U</a:t>
            </a:r>
            <a:r>
              <a:rPr lang="en-US" dirty="0" smtClean="0"/>
              <a:t>se a </a:t>
            </a:r>
            <a:r>
              <a:rPr lang="en-US" dirty="0" smtClean="0"/>
              <a:t>Hidden Markov </a:t>
            </a:r>
            <a:r>
              <a:rPr lang="en-US" dirty="0" smtClean="0"/>
              <a:t>Model over a </a:t>
            </a:r>
            <a:r>
              <a:rPr lang="en-US" dirty="0" smtClean="0"/>
              <a:t>Pyramid </a:t>
            </a:r>
            <a:r>
              <a:rPr lang="en-US" dirty="0" smtClean="0"/>
              <a:t>scheme to model an object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02843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Action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New </a:t>
            </a:r>
            <a:r>
              <a:rPr lang="en-US" dirty="0" smtClean="0"/>
              <a:t>focus</a:t>
            </a:r>
            <a:r>
              <a:rPr lang="en-US" dirty="0" smtClean="0"/>
              <a:t>!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pply </a:t>
            </a:r>
            <a:r>
              <a:rPr lang="en-US" dirty="0" smtClean="0"/>
              <a:t>this method to </a:t>
            </a:r>
            <a:r>
              <a:rPr lang="en-US" dirty="0" smtClean="0"/>
              <a:t>action detection </a:t>
            </a:r>
            <a:r>
              <a:rPr lang="en-US" dirty="0" smtClean="0"/>
              <a:t>in a video </a:t>
            </a:r>
            <a:r>
              <a:rPr lang="en-US" dirty="0" smtClean="0"/>
              <a:t>sequence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Plan to use the KTH dataset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Starting </a:t>
            </a:r>
            <a:r>
              <a:rPr lang="en-US" dirty="0" smtClean="0"/>
              <a:t>testing </a:t>
            </a:r>
            <a:r>
              <a:rPr lang="en-US" dirty="0" err="1" smtClean="0"/>
              <a:t>Bourdev</a:t>
            </a:r>
            <a:r>
              <a:rPr lang="en-US" dirty="0" smtClean="0"/>
              <a:t> </a:t>
            </a:r>
            <a:r>
              <a:rPr lang="en-US" dirty="0" smtClean="0"/>
              <a:t>et al.’s </a:t>
            </a:r>
            <a:r>
              <a:rPr lang="en-US" dirty="0" err="1" smtClean="0"/>
              <a:t>Poselet</a:t>
            </a:r>
            <a:r>
              <a:rPr lang="en-US" dirty="0" smtClean="0"/>
              <a:t> </a:t>
            </a:r>
            <a:r>
              <a:rPr lang="en-US" dirty="0" smtClean="0"/>
              <a:t>Activations and </a:t>
            </a:r>
            <a:r>
              <a:rPr lang="en-US" dirty="0" err="1" smtClean="0"/>
              <a:t>Felzenszwalb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err="1" smtClean="0"/>
              <a:t>al’s</a:t>
            </a:r>
            <a:r>
              <a:rPr lang="en-US" dirty="0" smtClean="0"/>
              <a:t> Deformable Parts source </a:t>
            </a:r>
            <a:r>
              <a:rPr lang="en-US" dirty="0" smtClean="0"/>
              <a:t>code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Problems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err="1" smtClean="0"/>
              <a:t>Poselet</a:t>
            </a:r>
            <a:r>
              <a:rPr lang="en-US" dirty="0" smtClean="0"/>
              <a:t> source code is based on a different annotation set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Not all source code may be available, only </a:t>
            </a:r>
            <a:r>
              <a:rPr lang="en-US" dirty="0" err="1" smtClean="0"/>
              <a:t>executables</a:t>
            </a:r>
            <a:r>
              <a:rPr lang="en-US" dirty="0" smtClean="0"/>
              <a:t> </a:t>
            </a:r>
          </a:p>
          <a:p>
            <a:pPr marL="1200150" lvl="2" indent="-285750">
              <a:buFont typeface="Arial"/>
              <a:buChar char="•"/>
            </a:pPr>
            <a:endParaRPr lang="en-US" dirty="0" smtClean="0"/>
          </a:p>
          <a:p>
            <a:pPr marL="1200150" lvl="2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169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Pre-processing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Extract positive/negative samples and compute HOG features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Training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Used an SVM and Histogram Intersection feature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Testing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Detect over several different scales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Evaluate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 Pascal </a:t>
            </a:r>
            <a:r>
              <a:rPr lang="en-US" dirty="0" err="1" smtClean="0"/>
              <a:t>devkit</a:t>
            </a:r>
            <a:r>
              <a:rPr lang="en-US" dirty="0" smtClean="0"/>
              <a:t> to compare against example </a:t>
            </a:r>
            <a:r>
              <a:rPr lang="en-US" dirty="0" err="1" smtClean="0"/>
              <a:t>metod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-2143125" y="431156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scales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</a:rPr>
              <a:t>1.0000    0.8710    0.7419    0.6129    0.4839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2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Pre-processing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Set</a:t>
            </a:r>
            <a:r>
              <a:rPr lang="en-US" dirty="0" smtClean="0"/>
              <a:t> of 5717 images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5717 Negative, </a:t>
            </a:r>
            <a:r>
              <a:rPr lang="en-US" dirty="0" smtClean="0"/>
              <a:t>470 Positive samples</a:t>
            </a:r>
          </a:p>
          <a:p>
            <a:pPr marL="1200150" lvl="2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Calculate </a:t>
            </a:r>
            <a:r>
              <a:rPr lang="en-US" dirty="0" smtClean="0"/>
              <a:t>a model size based on the mean </a:t>
            </a:r>
            <a:r>
              <a:rPr lang="en-US" dirty="0" smtClean="0"/>
              <a:t>ratio w/h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Ratio rounded to 2.5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Empirically decided height 8 (8x8 pixel) blocks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Width based on ratio – 20 (8x8 pixel) blocks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Model width = 160 pixels	</a:t>
            </a:r>
            <a:r>
              <a:rPr lang="en-US" dirty="0" smtClean="0"/>
              <a:t>Model height = 64 pixels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Extract a model sized negative sample from each image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Less than 50% overlap with object bounding box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/>
              <a:t>Randomly selecting a point to extract bounding box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/>
              <a:t>Could infinite loop - keep selecting poor points</a:t>
            </a:r>
          </a:p>
          <a:p>
            <a:pPr marL="1657350" lvl="3" indent="-285750">
              <a:buFont typeface="Arial"/>
              <a:buChar char="•"/>
            </a:pPr>
            <a:r>
              <a:rPr lang="en-US" dirty="0"/>
              <a:t>Stopped after 20 tries – returned blank image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5478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pic>
        <p:nvPicPr>
          <p:cNvPr id="3" name="Picture 2" descr="2008_002221_1_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92" y="3531698"/>
            <a:ext cx="2032000" cy="812800"/>
          </a:xfrm>
          <a:prstGeom prst="rect">
            <a:avLst/>
          </a:prstGeom>
        </p:spPr>
      </p:pic>
      <p:pic>
        <p:nvPicPr>
          <p:cNvPr id="7" name="Picture 6" descr="2008_002221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59" y="1607616"/>
            <a:ext cx="6183666" cy="463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50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3" name="Picture 2" descr="2008_000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9" y="5547971"/>
            <a:ext cx="2032000" cy="812800"/>
          </a:xfrm>
          <a:prstGeom prst="rect">
            <a:avLst/>
          </a:prstGeom>
        </p:spPr>
      </p:pic>
      <p:pic>
        <p:nvPicPr>
          <p:cNvPr id="7" name="Picture 6" descr="2008_00000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5" y="1744565"/>
            <a:ext cx="4012268" cy="3546845"/>
          </a:xfrm>
          <a:prstGeom prst="rect">
            <a:avLst/>
          </a:prstGeom>
        </p:spPr>
      </p:pic>
      <p:pic>
        <p:nvPicPr>
          <p:cNvPr id="8" name="Picture 7" descr="2008_00009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84" y="5547971"/>
            <a:ext cx="2032000" cy="812800"/>
          </a:xfrm>
          <a:prstGeom prst="rect">
            <a:avLst/>
          </a:prstGeom>
        </p:spPr>
      </p:pic>
      <p:pic>
        <p:nvPicPr>
          <p:cNvPr id="9" name="Picture 8" descr="2008_00009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13" y="1744565"/>
            <a:ext cx="4540987" cy="34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6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Using different code to generate hog </a:t>
            </a:r>
            <a:r>
              <a:rPr lang="en-US" dirty="0" smtClean="0"/>
              <a:t>features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Felzenswalb’s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xtended HOG </a:t>
            </a:r>
            <a:r>
              <a:rPr lang="en-US" dirty="0"/>
              <a:t>F</a:t>
            </a:r>
            <a:r>
              <a:rPr lang="en-US" dirty="0" smtClean="0"/>
              <a:t>eatures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Believe calculated by averaging a sliding window reference…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26496"/>
              </p:ext>
            </p:extLst>
          </p:nvPr>
        </p:nvGraphicFramePr>
        <p:xfrm>
          <a:off x="1908874" y="2846403"/>
          <a:ext cx="4903422" cy="21901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4474"/>
                <a:gridCol w="1634474"/>
                <a:gridCol w="1634474"/>
              </a:tblGrid>
              <a:tr h="730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0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663383"/>
              </p:ext>
            </p:extLst>
          </p:nvPr>
        </p:nvGraphicFramePr>
        <p:xfrm>
          <a:off x="1757598" y="2668158"/>
          <a:ext cx="3515196" cy="1731737"/>
        </p:xfrm>
        <a:graphic>
          <a:graphicData uri="http://schemas.openxmlformats.org/drawingml/2006/table">
            <a:tbl>
              <a:tblPr/>
              <a:tblGrid>
                <a:gridCol w="3515196"/>
              </a:tblGrid>
              <a:tr h="17317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A2C816"/>
                      </a:solidFill>
                      <a:prstDash val="solid"/>
                    </a:lnL>
                    <a:lnR w="12700" cmpd="sng">
                      <a:solidFill>
                        <a:srgbClr val="A2C816"/>
                      </a:solidFill>
                      <a:prstDash val="solid"/>
                    </a:lnR>
                    <a:lnT w="12700" cmpd="sng">
                      <a:solidFill>
                        <a:srgbClr val="A2C816"/>
                      </a:solidFill>
                      <a:prstDash val="solid"/>
                    </a:lnT>
                    <a:lnB w="12700" cmpd="sng">
                      <a:solidFill>
                        <a:srgbClr val="A2C816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181178"/>
              </p:ext>
            </p:extLst>
          </p:nvPr>
        </p:nvGraphicFramePr>
        <p:xfrm>
          <a:off x="3425392" y="2591190"/>
          <a:ext cx="3489537" cy="1872842"/>
        </p:xfrm>
        <a:graphic>
          <a:graphicData uri="http://schemas.openxmlformats.org/drawingml/2006/table">
            <a:tbl>
              <a:tblPr/>
              <a:tblGrid>
                <a:gridCol w="3489537"/>
              </a:tblGrid>
              <a:tr h="18728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E07602"/>
                      </a:solidFill>
                      <a:prstDash val="solid"/>
                    </a:lnL>
                    <a:lnR w="38100" cmpd="sng">
                      <a:solidFill>
                        <a:srgbClr val="E07602"/>
                      </a:solidFill>
                      <a:prstDash val="solid"/>
                    </a:lnR>
                    <a:lnT w="38100" cmpd="sng">
                      <a:solidFill>
                        <a:srgbClr val="E07602"/>
                      </a:solidFill>
                      <a:prstDash val="solid"/>
                    </a:lnT>
                    <a:lnB w="38100" cmpd="sng">
                      <a:solidFill>
                        <a:srgbClr val="E0760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818840"/>
              </p:ext>
            </p:extLst>
          </p:nvPr>
        </p:nvGraphicFramePr>
        <p:xfrm>
          <a:off x="1642135" y="3463473"/>
          <a:ext cx="3643488" cy="1872842"/>
        </p:xfrm>
        <a:graphic>
          <a:graphicData uri="http://schemas.openxmlformats.org/drawingml/2006/table">
            <a:tbl>
              <a:tblPr/>
              <a:tblGrid>
                <a:gridCol w="3643488"/>
              </a:tblGrid>
              <a:tr h="18728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21449B"/>
                      </a:solidFill>
                      <a:prstDash val="solid"/>
                    </a:lnL>
                    <a:lnR w="38100" cmpd="sng">
                      <a:solidFill>
                        <a:srgbClr val="21449B"/>
                      </a:solidFill>
                      <a:prstDash val="solid"/>
                    </a:lnR>
                    <a:lnT w="38100" cmpd="sng">
                      <a:solidFill>
                        <a:srgbClr val="21449B"/>
                      </a:solidFill>
                      <a:prstDash val="solid"/>
                    </a:lnT>
                    <a:lnB w="38100" cmpd="sng">
                      <a:solidFill>
                        <a:srgbClr val="21449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055748"/>
              </p:ext>
            </p:extLst>
          </p:nvPr>
        </p:nvGraphicFramePr>
        <p:xfrm>
          <a:off x="3399733" y="3386507"/>
          <a:ext cx="3771780" cy="2219189"/>
        </p:xfrm>
        <a:graphic>
          <a:graphicData uri="http://schemas.openxmlformats.org/drawingml/2006/table">
            <a:tbl>
              <a:tblPr/>
              <a:tblGrid>
                <a:gridCol w="3771780"/>
              </a:tblGrid>
              <a:tr h="22191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rgbClr val="E4C402">
                          <a:lumMod val="60000"/>
                          <a:lumOff val="40000"/>
                        </a:srgbClr>
                      </a:solidFill>
                      <a:prstDash val="solid"/>
                    </a:lnL>
                    <a:lnR w="38100" cmpd="sng">
                      <a:solidFill>
                        <a:srgbClr val="E4C402">
                          <a:lumMod val="60000"/>
                          <a:lumOff val="40000"/>
                        </a:srgbClr>
                      </a:solidFill>
                      <a:prstDash val="solid"/>
                    </a:lnR>
                    <a:lnT w="38100" cmpd="sng">
                      <a:solidFill>
                        <a:srgbClr val="E4C402">
                          <a:lumMod val="60000"/>
                          <a:lumOff val="40000"/>
                        </a:srgbClr>
                      </a:solidFill>
                      <a:prstDash val="solid"/>
                    </a:lnT>
                    <a:lnB w="38100" cmpd="sng">
                      <a:solidFill>
                        <a:srgbClr val="E4C402">
                          <a:lumMod val="60000"/>
                          <a:lumOff val="40000"/>
                        </a:srgb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7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pic>
        <p:nvPicPr>
          <p:cNvPr id="3" name="Picture 2" descr="2008_002221_1_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86" y="2294142"/>
            <a:ext cx="2032000" cy="812800"/>
          </a:xfrm>
          <a:prstGeom prst="rect">
            <a:avLst/>
          </a:prstGeom>
        </p:spPr>
      </p:pic>
      <p:pic>
        <p:nvPicPr>
          <p:cNvPr id="6" name="Picture 5" descr="2008_002221_1_f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50" y="2058691"/>
            <a:ext cx="4384373" cy="1629793"/>
          </a:xfrm>
          <a:prstGeom prst="rect">
            <a:avLst/>
          </a:prstGeom>
        </p:spPr>
      </p:pic>
      <p:pic>
        <p:nvPicPr>
          <p:cNvPr id="7" name="Picture 6" descr="2008_002221_1_f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850" y="4278046"/>
            <a:ext cx="4384373" cy="13888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1249" y="1688161"/>
            <a:ext cx="1947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 - 7x19 Block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1249" y="384687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- 5x16 Block</a:t>
            </a:r>
          </a:p>
        </p:txBody>
      </p:sp>
    </p:spTree>
    <p:extLst>
      <p:ext uri="{BB962C8B-B14F-4D97-AF65-F5344CB8AC3E}">
        <p14:creationId xmlns:p14="http://schemas.microsoft.com/office/powerpoint/2010/main" val="67582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4319" y="1435622"/>
            <a:ext cx="8577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Training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Used </a:t>
            </a:r>
            <a:r>
              <a:rPr lang="en-US" dirty="0"/>
              <a:t>Histogram Intersection with </a:t>
            </a:r>
            <a:r>
              <a:rPr lang="en-US" dirty="0" smtClean="0"/>
              <a:t>SVM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Used </a:t>
            </a:r>
            <a:r>
              <a:rPr lang="en-US" dirty="0"/>
              <a:t>various scales of the </a:t>
            </a:r>
            <a:r>
              <a:rPr lang="en-US" dirty="0" smtClean="0"/>
              <a:t>image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Calculate </a:t>
            </a:r>
            <a:r>
              <a:rPr lang="en-US" dirty="0"/>
              <a:t>the probability on each scale. </a:t>
            </a:r>
            <a:endParaRPr lang="en-US" dirty="0" smtClean="0"/>
          </a:p>
          <a:p>
            <a:pPr marL="742950" lvl="1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Take </a:t>
            </a:r>
            <a:r>
              <a:rPr lang="en-US" dirty="0"/>
              <a:t>the highest probability as the </a:t>
            </a:r>
            <a:r>
              <a:rPr lang="en-US" dirty="0" smtClean="0"/>
              <a:t>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8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5712"/>
            <a:ext cx="8913813" cy="914400"/>
          </a:xfrm>
        </p:spPr>
        <p:txBody>
          <a:bodyPr/>
          <a:lstStyle/>
          <a:p>
            <a:r>
              <a:rPr lang="en-US" dirty="0" smtClean="0"/>
              <a:t>Object Detection</a:t>
            </a:r>
            <a:endParaRPr lang="en-US" dirty="0"/>
          </a:p>
        </p:txBody>
      </p:sp>
      <p:pic>
        <p:nvPicPr>
          <p:cNvPr id="6" name="Picture 5" descr="2008_002221_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70" y="1311688"/>
            <a:ext cx="1007721" cy="737476"/>
          </a:xfrm>
          <a:prstGeom prst="rect">
            <a:avLst/>
          </a:prstGeom>
        </p:spPr>
      </p:pic>
      <p:pic>
        <p:nvPicPr>
          <p:cNvPr id="7" name="Picture 6" descr="2008_002221_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04" y="2115306"/>
            <a:ext cx="1571628" cy="1152821"/>
          </a:xfrm>
          <a:prstGeom prst="rect">
            <a:avLst/>
          </a:prstGeom>
        </p:spPr>
      </p:pic>
      <p:pic>
        <p:nvPicPr>
          <p:cNvPr id="8" name="Picture 7" descr="2008_002221_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0" y="3345867"/>
            <a:ext cx="1847401" cy="1361243"/>
          </a:xfrm>
          <a:prstGeom prst="rect">
            <a:avLst/>
          </a:prstGeom>
        </p:spPr>
      </p:pic>
      <p:pic>
        <p:nvPicPr>
          <p:cNvPr id="9" name="Picture 8" descr="2008_002221_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9" y="4848213"/>
            <a:ext cx="2163758" cy="1599300"/>
          </a:xfrm>
          <a:prstGeom prst="rect">
            <a:avLst/>
          </a:prstGeom>
        </p:spPr>
      </p:pic>
      <p:pic>
        <p:nvPicPr>
          <p:cNvPr id="14" name="Picture 13" descr="2008_002221_1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36" y="1292205"/>
            <a:ext cx="1009279" cy="756959"/>
          </a:xfrm>
          <a:prstGeom prst="rect">
            <a:avLst/>
          </a:prstGeom>
        </p:spPr>
      </p:pic>
      <p:pic>
        <p:nvPicPr>
          <p:cNvPr id="15" name="Picture 14" descr="2008_002221_1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42" y="1232971"/>
            <a:ext cx="1105319" cy="828989"/>
          </a:xfrm>
          <a:prstGeom prst="rect">
            <a:avLst/>
          </a:prstGeom>
        </p:spPr>
      </p:pic>
      <p:pic>
        <p:nvPicPr>
          <p:cNvPr id="16" name="Picture 15" descr="2008_002221_1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947" y="2115306"/>
            <a:ext cx="1537094" cy="1152821"/>
          </a:xfrm>
          <a:prstGeom prst="rect">
            <a:avLst/>
          </a:prstGeom>
        </p:spPr>
      </p:pic>
      <p:pic>
        <p:nvPicPr>
          <p:cNvPr id="17" name="Picture 16" descr="2008_002221_1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171" y="1995600"/>
            <a:ext cx="1696703" cy="1272527"/>
          </a:xfrm>
          <a:prstGeom prst="rect">
            <a:avLst/>
          </a:prstGeom>
        </p:spPr>
      </p:pic>
      <p:pic>
        <p:nvPicPr>
          <p:cNvPr id="18" name="Picture 17" descr="2008_002221_1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219" y="3345868"/>
            <a:ext cx="2003127" cy="1502346"/>
          </a:xfrm>
          <a:prstGeom prst="rect">
            <a:avLst/>
          </a:prstGeom>
        </p:spPr>
      </p:pic>
      <p:pic>
        <p:nvPicPr>
          <p:cNvPr id="19" name="Picture 18" descr="2008_002221_1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14" y="3126972"/>
            <a:ext cx="2344976" cy="1758732"/>
          </a:xfrm>
          <a:prstGeom prst="rect">
            <a:avLst/>
          </a:prstGeom>
        </p:spPr>
      </p:pic>
      <p:pic>
        <p:nvPicPr>
          <p:cNvPr id="20" name="Picture 19" descr="2008_002221_9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085" y="4885704"/>
            <a:ext cx="2629728" cy="1972296"/>
          </a:xfrm>
          <a:prstGeom prst="rect">
            <a:avLst/>
          </a:prstGeom>
        </p:spPr>
      </p:pic>
      <p:pic>
        <p:nvPicPr>
          <p:cNvPr id="21" name="Picture 20" descr="2008_002221_8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490" y="4732766"/>
            <a:ext cx="2745445" cy="20590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8543" y="1418793"/>
            <a:ext cx="589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9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3018</TotalTime>
  <Words>415</Words>
  <Application>Microsoft Macintosh PowerPoint</Application>
  <PresentationFormat>On-screen Show (4:3)</PresentationFormat>
  <Paragraphs>106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Perception</vt:lpstr>
      <vt:lpstr>Week 5: 6/13 – 6/17 </vt:lpstr>
      <vt:lpstr>Object Detection</vt:lpstr>
      <vt:lpstr>Object Detection</vt:lpstr>
      <vt:lpstr>Object Detection</vt:lpstr>
      <vt:lpstr>Object Detection</vt:lpstr>
      <vt:lpstr>Object Detection</vt:lpstr>
      <vt:lpstr>Object Detection</vt:lpstr>
      <vt:lpstr>Object Detection</vt:lpstr>
      <vt:lpstr>Object Detection</vt:lpstr>
      <vt:lpstr>Object Detection</vt:lpstr>
      <vt:lpstr>Object Detection</vt:lpstr>
      <vt:lpstr>Object Detection</vt:lpstr>
      <vt:lpstr>Object Detection</vt:lpstr>
      <vt:lpstr>Object Detection</vt:lpstr>
      <vt:lpstr>Action Detection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Jeffrey Loppert</dc:creator>
  <cp:lastModifiedBy>Jeffrey Loppert</cp:lastModifiedBy>
  <cp:revision>160</cp:revision>
  <dcterms:created xsi:type="dcterms:W3CDTF">2011-05-20T13:39:59Z</dcterms:created>
  <dcterms:modified xsi:type="dcterms:W3CDTF">2011-06-17T17:35:25Z</dcterms:modified>
</cp:coreProperties>
</file>