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8" r:id="rId4"/>
    <p:sldId id="259" r:id="rId5"/>
    <p:sldId id="260" r:id="rId6"/>
    <p:sldId id="262" r:id="rId7"/>
    <p:sldId id="264" r:id="rId8"/>
    <p:sldId id="265" r:id="rId9"/>
    <p:sldId id="266"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0B23B123-DF87-4BAF-9FC2-26637F0A9B6B}" type="datetimeFigureOut">
              <a:rPr lang="en-US" smtClean="0"/>
              <a:pPr/>
              <a:t>5/20/2011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AA28A30-0137-4FA3-B486-AE646AB91DF5}" type="slidenum">
              <a:rPr lang="en-US" smtClean="0"/>
              <a:pPr/>
              <a:t>‹#›</a:t>
            </a:fld>
            <a:endParaRPr lang="en-US" dirty="0"/>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B23B123-DF87-4BAF-9FC2-26637F0A9B6B}" type="datetimeFigureOut">
              <a:rPr lang="en-US" smtClean="0"/>
              <a:pPr/>
              <a:t>5/20/2011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AA28A30-0137-4FA3-B486-AE646AB91DF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B23B123-DF87-4BAF-9FC2-26637F0A9B6B}" type="datetimeFigureOut">
              <a:rPr lang="en-US" smtClean="0"/>
              <a:pPr/>
              <a:t>5/20/2011</a:t>
            </a:fld>
            <a:endParaRPr lang="en-US" dirty="0"/>
          </a:p>
        </p:txBody>
      </p:sp>
      <p:sp>
        <p:nvSpPr>
          <p:cNvPr id="5" name="Footer Placeholder 4"/>
          <p:cNvSpPr>
            <a:spLocks noGrp="1"/>
          </p:cNvSpPr>
          <p:nvPr>
            <p:ph type="ftr" sz="quarter" idx="11"/>
          </p:nvPr>
        </p:nvSpPr>
        <p:spPr>
          <a:xfrm>
            <a:off x="2640597" y="6377459"/>
            <a:ext cx="3836404" cy="365125"/>
          </a:xfrm>
        </p:spPr>
        <p:txBody>
          <a:bodyPr/>
          <a:lstStyle/>
          <a:p>
            <a:endParaRPr lang="en-US" dirty="0"/>
          </a:p>
        </p:txBody>
      </p:sp>
      <p:sp>
        <p:nvSpPr>
          <p:cNvPr id="6" name="Slide Number Placeholder 5"/>
          <p:cNvSpPr>
            <a:spLocks noGrp="1"/>
          </p:cNvSpPr>
          <p:nvPr>
            <p:ph type="sldNum" sz="quarter" idx="12"/>
          </p:nvPr>
        </p:nvSpPr>
        <p:spPr/>
        <p:txBody>
          <a:bodyPr/>
          <a:lstStyle/>
          <a:p>
            <a:fld id="{6AA28A30-0137-4FA3-B486-AE646AB91DF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B23B123-DF87-4BAF-9FC2-26637F0A9B6B}" type="datetimeFigureOut">
              <a:rPr lang="en-US" smtClean="0"/>
              <a:pPr/>
              <a:t>5/20/2011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AA28A30-0137-4FA3-B486-AE646AB91DF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B23B123-DF87-4BAF-9FC2-26637F0A9B6B}" type="datetimeFigureOut">
              <a:rPr lang="en-US" smtClean="0"/>
              <a:pPr/>
              <a:t>5/20/2011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AA28A30-0137-4FA3-B486-AE646AB91DF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B23B123-DF87-4BAF-9FC2-26637F0A9B6B}" type="datetimeFigureOut">
              <a:rPr lang="en-US" smtClean="0"/>
              <a:pPr/>
              <a:t>5/20/2011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AA28A30-0137-4FA3-B486-AE646AB91DF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B23B123-DF87-4BAF-9FC2-26637F0A9B6B}" type="datetimeFigureOut">
              <a:rPr lang="en-US" smtClean="0"/>
              <a:pPr/>
              <a:t>5/20/2011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AA28A30-0137-4FA3-B486-AE646AB91DF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B23B123-DF87-4BAF-9FC2-26637F0A9B6B}" type="datetimeFigureOut">
              <a:rPr lang="en-US" smtClean="0"/>
              <a:pPr/>
              <a:t>5/20/2011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AA28A30-0137-4FA3-B486-AE646AB91DF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23B123-DF87-4BAF-9FC2-26637F0A9B6B}" type="datetimeFigureOut">
              <a:rPr lang="en-US" smtClean="0"/>
              <a:pPr/>
              <a:t>5/20/2011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AA28A30-0137-4FA3-B486-AE646AB91DF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B23B123-DF87-4BAF-9FC2-26637F0A9B6B}" type="datetimeFigureOut">
              <a:rPr lang="en-US" smtClean="0"/>
              <a:pPr/>
              <a:t>5/20/2011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AA28A30-0137-4FA3-B486-AE646AB91DF5}" type="slidenum">
              <a:rPr lang="en-US" smtClean="0"/>
              <a:pPr/>
              <a:t>‹#›</a:t>
            </a:fld>
            <a:endParaRPr lang="en-US" dirty="0"/>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0B23B123-DF87-4BAF-9FC2-26637F0A9B6B}" type="datetimeFigureOut">
              <a:rPr lang="en-US" smtClean="0"/>
              <a:pPr/>
              <a:t>5/20/2011</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dirty="0"/>
          </a:p>
        </p:txBody>
      </p:sp>
      <p:sp>
        <p:nvSpPr>
          <p:cNvPr id="7" name="Slide Number Placeholder 6"/>
          <p:cNvSpPr>
            <a:spLocks noGrp="1"/>
          </p:cNvSpPr>
          <p:nvPr>
            <p:ph type="sldNum" sz="quarter" idx="12"/>
          </p:nvPr>
        </p:nvSpPr>
        <p:spPr>
          <a:xfrm>
            <a:off x="8339328" y="1170432"/>
            <a:ext cx="733864" cy="201168"/>
          </a:xfrm>
        </p:spPr>
        <p:txBody>
          <a:bodyPr/>
          <a:lstStyle/>
          <a:p>
            <a:fld id="{6AA28A30-0137-4FA3-B486-AE646AB91DF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0B23B123-DF87-4BAF-9FC2-26637F0A9B6B}" type="datetimeFigureOut">
              <a:rPr lang="en-US" smtClean="0"/>
              <a:pPr/>
              <a:t>5/20/2011</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6AA28A30-0137-4FA3-B486-AE646AB91DF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Research Focus</a:t>
            </a:r>
            <a:br>
              <a:rPr lang="en-US" dirty="0" smtClean="0"/>
            </a:br>
            <a:r>
              <a:rPr lang="en-US" dirty="0" smtClean="0"/>
              <a:t>Human Action Recognition</a:t>
            </a:r>
            <a:endParaRPr lang="en-US" dirty="0"/>
          </a:p>
        </p:txBody>
      </p:sp>
      <p:sp>
        <p:nvSpPr>
          <p:cNvPr id="3" name="Subtitle 2"/>
          <p:cNvSpPr>
            <a:spLocks noGrp="1"/>
          </p:cNvSpPr>
          <p:nvPr>
            <p:ph type="subTitle" idx="1"/>
          </p:nvPr>
        </p:nvSpPr>
        <p:spPr/>
        <p:txBody>
          <a:bodyPr/>
          <a:lstStyle/>
          <a:p>
            <a:r>
              <a:rPr lang="en-US" dirty="0" smtClean="0">
                <a:solidFill>
                  <a:schemeClr val="tx1"/>
                </a:solidFill>
              </a:rPr>
              <a:t>Taylor </a:t>
            </a:r>
            <a:r>
              <a:rPr lang="en-US" dirty="0" smtClean="0">
                <a:solidFill>
                  <a:schemeClr val="tx1"/>
                </a:solidFill>
              </a:rPr>
              <a:t>Rassmann</a:t>
            </a:r>
            <a:endParaRPr lang="en-US" dirty="0" smtClean="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Approach</a:t>
            </a:r>
            <a:endParaRPr lang="en-US" dirty="0"/>
          </a:p>
        </p:txBody>
      </p:sp>
      <p:sp>
        <p:nvSpPr>
          <p:cNvPr id="3" name="Content Placeholder 2"/>
          <p:cNvSpPr>
            <a:spLocks noGrp="1"/>
          </p:cNvSpPr>
          <p:nvPr>
            <p:ph idx="1"/>
          </p:nvPr>
        </p:nvSpPr>
        <p:spPr/>
        <p:txBody>
          <a:bodyPr/>
          <a:lstStyle/>
          <a:p>
            <a:r>
              <a:rPr lang="en-US" dirty="0" smtClean="0"/>
              <a:t>New salient regions algorithm found.</a:t>
            </a:r>
          </a:p>
          <a:p>
            <a:r>
              <a:rPr lang="en-US" dirty="0" smtClean="0"/>
              <a:t>This algorithm focuses on “interesting regions” of optical flow during a video.</a:t>
            </a:r>
          </a:p>
          <a:p>
            <a:r>
              <a:rPr lang="en-US" dirty="0" smtClean="0"/>
              <a:t>Combination of salient regions and kinematic features to focus on more “noisy” videos in the UCF50 action dataset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Action Recognition</a:t>
            </a:r>
            <a:endParaRPr lang="en-US" dirty="0"/>
          </a:p>
        </p:txBody>
      </p:sp>
      <p:sp>
        <p:nvSpPr>
          <p:cNvPr id="3" name="Content Placeholder 2"/>
          <p:cNvSpPr>
            <a:spLocks noGrp="1"/>
          </p:cNvSpPr>
          <p:nvPr>
            <p:ph idx="1"/>
          </p:nvPr>
        </p:nvSpPr>
        <p:spPr/>
        <p:txBody>
          <a:bodyPr/>
          <a:lstStyle/>
          <a:p>
            <a:r>
              <a:rPr lang="en-US" dirty="0" smtClean="0"/>
              <a:t>Optical flow vectors are obtained from video sequences.</a:t>
            </a:r>
          </a:p>
          <a:p>
            <a:r>
              <a:rPr lang="en-US" dirty="0" smtClean="0"/>
              <a:t>As the optical flow changes over time, it creates a model for which human action recognition can be derived.</a:t>
            </a:r>
          </a:p>
          <a:p>
            <a:r>
              <a:rPr lang="en-US" dirty="0" smtClean="0"/>
              <a:t>Applications</a:t>
            </a:r>
          </a:p>
          <a:p>
            <a:pPr lvl="1"/>
            <a:r>
              <a:rPr lang="en-US" dirty="0" err="1" smtClean="0"/>
              <a:t>Youtube</a:t>
            </a:r>
            <a:r>
              <a:rPr lang="en-US" dirty="0" smtClean="0"/>
              <a:t> video </a:t>
            </a:r>
            <a:r>
              <a:rPr lang="en-US" dirty="0" err="1" smtClean="0"/>
              <a:t>analyzation</a:t>
            </a:r>
            <a:r>
              <a:rPr lang="en-US" dirty="0" smtClean="0"/>
              <a:t> and tagging</a:t>
            </a:r>
          </a:p>
          <a:p>
            <a:pPr lvl="1"/>
            <a:r>
              <a:rPr lang="en-US" dirty="0" smtClean="0"/>
              <a:t>Detecting abnormal behavior in crowds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Action Recognition</a:t>
            </a:r>
            <a:endParaRPr lang="en-US" dirty="0"/>
          </a:p>
        </p:txBody>
      </p:sp>
      <p:sp>
        <p:nvSpPr>
          <p:cNvPr id="3" name="Content Placeholder 2"/>
          <p:cNvSpPr>
            <a:spLocks noGrp="1"/>
          </p:cNvSpPr>
          <p:nvPr>
            <p:ph idx="1"/>
          </p:nvPr>
        </p:nvSpPr>
        <p:spPr/>
        <p:txBody>
          <a:bodyPr>
            <a:normAutofit/>
          </a:bodyPr>
          <a:lstStyle/>
          <a:p>
            <a:r>
              <a:rPr lang="en-US" dirty="0" smtClean="0"/>
              <a:t>Two of the older datasets have become obsolete over time. This is because many approaches are able to attain a 95 percent or higher accuracy.</a:t>
            </a:r>
          </a:p>
          <a:p>
            <a:pPr lvl="1"/>
            <a:r>
              <a:rPr lang="en-US" dirty="0" smtClean="0"/>
              <a:t>Weizmann Action Data Set</a:t>
            </a:r>
          </a:p>
          <a:p>
            <a:pPr lvl="1"/>
            <a:r>
              <a:rPr lang="en-US" dirty="0" err="1" smtClean="0"/>
              <a:t>KTH</a:t>
            </a:r>
            <a:r>
              <a:rPr lang="en-US" dirty="0" smtClean="0"/>
              <a:t> Action Data Set</a:t>
            </a:r>
          </a:p>
          <a:p>
            <a:r>
              <a:rPr lang="en-US" dirty="0" smtClean="0"/>
              <a:t>UCF has proposed a new dataset that has a more robust set of actions to be analyzed.</a:t>
            </a:r>
          </a:p>
          <a:p>
            <a:pPr lvl="1"/>
            <a:r>
              <a:rPr lang="en-US" dirty="0" smtClean="0"/>
              <a:t>UCF50</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Action Recognition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“Most of the available action recognition datasets are not realistic and are staged by actors.  In our dataset, the primary focus is to provide the computer vision community with an action recognition dataset consisting of realistic videos which are taken from </a:t>
            </a:r>
            <a:r>
              <a:rPr lang="en-US" dirty="0" err="1" smtClean="0"/>
              <a:t>youtube</a:t>
            </a:r>
            <a:r>
              <a:rPr lang="en-US" dirty="0" smtClean="0"/>
              <a:t>.”</a:t>
            </a:r>
          </a:p>
          <a:p>
            <a:r>
              <a:rPr lang="en-US" dirty="0" smtClean="0"/>
              <a:t>“Our dataset is very challenging due to large variations in camera motion, object appearance and pose, object scale, viewpoint, cluttered background, illumination conditions, etc.”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Action Recognition</a:t>
            </a:r>
            <a:endParaRPr lang="en-US" dirty="0"/>
          </a:p>
        </p:txBody>
      </p:sp>
      <p:sp>
        <p:nvSpPr>
          <p:cNvPr id="3" name="Content Placeholder 2"/>
          <p:cNvSpPr>
            <a:spLocks noGrp="1"/>
          </p:cNvSpPr>
          <p:nvPr>
            <p:ph idx="1"/>
          </p:nvPr>
        </p:nvSpPr>
        <p:spPr/>
        <p:txBody>
          <a:bodyPr/>
          <a:lstStyle/>
          <a:p>
            <a:r>
              <a:rPr lang="en-US" dirty="0" smtClean="0"/>
              <a:t>“For all the 50 categories, the videos are grouped into 25 groups, where each group consists of more than 4 action clips.”</a:t>
            </a:r>
          </a:p>
          <a:p>
            <a:r>
              <a:rPr lang="en-US" dirty="0" smtClean="0"/>
              <a:t>“The video clips in the same group may share some common features, such as the same person, similar background, similar viewpoint, and so on.”</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Previous </a:t>
            </a:r>
            <a:r>
              <a:rPr lang="en-US" dirty="0" smtClean="0"/>
              <a:t>Approach</a:t>
            </a:r>
            <a:endParaRPr lang="en-US" dirty="0"/>
          </a:p>
        </p:txBody>
      </p:sp>
      <p:sp>
        <p:nvSpPr>
          <p:cNvPr id="3" name="Content Placeholder 2"/>
          <p:cNvSpPr>
            <a:spLocks noGrp="1"/>
          </p:cNvSpPr>
          <p:nvPr>
            <p:ph idx="1"/>
          </p:nvPr>
        </p:nvSpPr>
        <p:spPr/>
        <p:txBody>
          <a:bodyPr/>
          <a:lstStyle/>
          <a:p>
            <a:r>
              <a:rPr lang="en-US" dirty="0" smtClean="0"/>
              <a:t>Deriving kinematic features from optical flow and using multiple instance learning</a:t>
            </a:r>
          </a:p>
          <a:p>
            <a:pPr lvl="1"/>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a:t>
            </a:r>
            <a:endParaRPr lang="en-US" dirty="0"/>
          </a:p>
        </p:txBody>
      </p:sp>
      <p:sp>
        <p:nvSpPr>
          <p:cNvPr id="3" name="Content Placeholder 2"/>
          <p:cNvSpPr>
            <a:spLocks noGrp="1"/>
          </p:cNvSpPr>
          <p:nvPr>
            <p:ph idx="1"/>
          </p:nvPr>
        </p:nvSpPr>
        <p:spPr>
          <a:xfrm>
            <a:off x="457200" y="1600200"/>
            <a:ext cx="8229600" cy="4876800"/>
          </a:xfrm>
        </p:spPr>
        <p:txBody>
          <a:bodyPr/>
          <a:lstStyle/>
          <a:p>
            <a:r>
              <a:rPr lang="en-US" dirty="0" smtClean="0"/>
              <a:t>Set of kinematic features derived from optical flow</a:t>
            </a:r>
          </a:p>
          <a:p>
            <a:r>
              <a:rPr lang="en-US" dirty="0" smtClean="0"/>
              <a:t>Five features:</a:t>
            </a:r>
          </a:p>
          <a:p>
            <a:pPr lvl="1"/>
            <a:r>
              <a:rPr lang="en-US" dirty="0" smtClean="0"/>
              <a:t>Divergence</a:t>
            </a:r>
          </a:p>
          <a:p>
            <a:pPr lvl="1"/>
            <a:r>
              <a:rPr lang="en-US" dirty="0" smtClean="0"/>
              <a:t>Vorticity</a:t>
            </a:r>
          </a:p>
          <a:p>
            <a:pPr lvl="1"/>
            <a:r>
              <a:rPr lang="en-US" dirty="0" smtClean="0"/>
              <a:t>Symmetric and anti-symmetric flow fields</a:t>
            </a:r>
          </a:p>
          <a:p>
            <a:pPr lvl="1"/>
            <a:r>
              <a:rPr lang="en-US" dirty="0" smtClean="0"/>
              <a:t>Second </a:t>
            </a:r>
            <a:r>
              <a:rPr lang="en-US" dirty="0"/>
              <a:t>and third principal invariants of </a:t>
            </a:r>
            <a:r>
              <a:rPr lang="en-US" dirty="0" smtClean="0"/>
              <a:t>flow gradient </a:t>
            </a:r>
            <a:r>
              <a:rPr lang="en-US" dirty="0"/>
              <a:t>and rate of strain </a:t>
            </a:r>
            <a:r>
              <a:rPr lang="en-US" dirty="0" smtClean="0"/>
              <a:t>tensor</a:t>
            </a:r>
          </a:p>
          <a:p>
            <a:pPr lvl="1"/>
            <a:r>
              <a:rPr lang="en-US" dirty="0" smtClean="0"/>
              <a:t>Third </a:t>
            </a:r>
            <a:r>
              <a:rPr lang="en-US" dirty="0"/>
              <a:t>principal invariant of rate of rotation tensor</a:t>
            </a:r>
          </a:p>
        </p:txBody>
      </p:sp>
      <p:sp>
        <p:nvSpPr>
          <p:cNvPr id="4" name="Slide Number Placeholder 3"/>
          <p:cNvSpPr>
            <a:spLocks noGrp="1"/>
          </p:cNvSpPr>
          <p:nvPr>
            <p:ph type="sldNum" sz="quarter" idx="12"/>
          </p:nvPr>
        </p:nvSpPr>
        <p:spPr/>
        <p:txBody>
          <a:bodyPr/>
          <a:lstStyle/>
          <a:p>
            <a:fld id="{7168948E-F6FA-4F8B-B1A3-2BD330214806}"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600200"/>
            <a:ext cx="8229600" cy="584775"/>
          </a:xfrm>
        </p:spPr>
        <p:txBody>
          <a:bodyPr>
            <a:spAutoFit/>
          </a:bodyPr>
          <a:lstStyle/>
          <a:p>
            <a:endParaRPr lang="en-US" dirty="0"/>
          </a:p>
        </p:txBody>
      </p:sp>
      <p:sp>
        <p:nvSpPr>
          <p:cNvPr id="5" name="Slide Number Placeholder 4"/>
          <p:cNvSpPr>
            <a:spLocks noGrp="1"/>
          </p:cNvSpPr>
          <p:nvPr>
            <p:ph type="sldNum" sz="quarter" idx="12"/>
          </p:nvPr>
        </p:nvSpPr>
        <p:spPr/>
        <p:txBody>
          <a:bodyPr/>
          <a:lstStyle/>
          <a:p>
            <a:fld id="{7168948E-F6FA-4F8B-B1A3-2BD330214806}" type="slidenum">
              <a:rPr lang="en-US" smtClean="0"/>
              <a:pPr/>
              <a:t>8</a:t>
            </a:fld>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1524000" y="304800"/>
            <a:ext cx="6115050" cy="5934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600200" y="228600"/>
            <a:ext cx="6324600" cy="137160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fld id="{7168948E-F6FA-4F8B-B1A3-2BD330214806}" type="slidenum">
              <a:rPr lang="en-US" smtClean="0"/>
              <a:pPr/>
              <a:t>9</a:t>
            </a:fld>
            <a:endParaRPr lang="en-US" dirty="0"/>
          </a:p>
        </p:txBody>
      </p:sp>
      <p:pic>
        <p:nvPicPr>
          <p:cNvPr id="2051" name="Picture 3"/>
          <p:cNvPicPr>
            <a:picLocks noChangeAspect="1" noChangeArrowheads="1"/>
          </p:cNvPicPr>
          <p:nvPr/>
        </p:nvPicPr>
        <p:blipFill>
          <a:blip r:embed="rId3" cstate="print"/>
          <a:srcRect/>
          <a:stretch>
            <a:fillRect/>
          </a:stretch>
        </p:blipFill>
        <p:spPr bwMode="auto">
          <a:xfrm>
            <a:off x="1828800" y="1524000"/>
            <a:ext cx="6172200" cy="4572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84</TotalTime>
  <Words>283</Words>
  <Application>Microsoft Office PowerPoint</Application>
  <PresentationFormat>On-screen Show (4:3)</PresentationFormat>
  <Paragraphs>37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Module</vt:lpstr>
      <vt:lpstr>Research Focus Human Action Recognition</vt:lpstr>
      <vt:lpstr>Human Action Recognition</vt:lpstr>
      <vt:lpstr>Human Action Recognition</vt:lpstr>
      <vt:lpstr>Human Action Recognition</vt:lpstr>
      <vt:lpstr>Human Action Recognition</vt:lpstr>
      <vt:lpstr>Previous Approach</vt:lpstr>
      <vt:lpstr>Idea</vt:lpstr>
      <vt:lpstr>Slide 8</vt:lpstr>
      <vt:lpstr>Slide 9</vt:lpstr>
      <vt:lpstr>Proposed Approach</vt:lpstr>
    </vt:vector>
  </TitlesOfParts>
  <Company>Lenovo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Focus</dc:title>
  <dc:creator>Taylor Rassmann</dc:creator>
  <cp:lastModifiedBy>Taylor Rassmann</cp:lastModifiedBy>
  <cp:revision>39</cp:revision>
  <dcterms:created xsi:type="dcterms:W3CDTF">2011-05-20T02:09:02Z</dcterms:created>
  <dcterms:modified xsi:type="dcterms:W3CDTF">2011-05-20T15:35:18Z</dcterms:modified>
</cp:coreProperties>
</file>