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56" r:id="rId2"/>
    <p:sldId id="265" r:id="rId3"/>
    <p:sldId id="266" r:id="rId4"/>
    <p:sldId id="267" r:id="rId5"/>
    <p:sldId id="268" r:id="rId6"/>
    <p:sldId id="269" r:id="rId7"/>
    <p:sldId id="258" r:id="rId8"/>
    <p:sldId id="259" r:id="rId9"/>
    <p:sldId id="263" r:id="rId10"/>
    <p:sldId id="260" r:id="rId11"/>
    <p:sldId id="261" r:id="rId12"/>
    <p:sldId id="264" r:id="rId13"/>
    <p:sldId id="262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8176306-36ED-4C82-BA30-6122DB32B778}" type="datetimeFigureOut">
              <a:rPr lang="en-US" smtClean="0"/>
              <a:pPr/>
              <a:t>7/29/2011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283D1B-84E8-40BB-A54C-0F0C8BDE3A4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283D1B-84E8-40BB-A54C-0F0C8BDE3A4B}" type="slidenum">
              <a:rPr lang="en-US" smtClean="0"/>
              <a:pPr/>
              <a:t>3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3D33C-CCDB-416D-BA6B-91C2D67442C6}" type="datetimeFigureOut">
              <a:rPr lang="en-US" smtClean="0"/>
              <a:pPr/>
              <a:t>7/29/2011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63391-B97B-46A1-A620-2242042C606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3D33C-CCDB-416D-BA6B-91C2D67442C6}" type="datetimeFigureOut">
              <a:rPr lang="en-US" smtClean="0"/>
              <a:pPr/>
              <a:t>7/29/2011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63391-B97B-46A1-A620-2242042C606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3D33C-CCDB-416D-BA6B-91C2D67442C6}" type="datetimeFigureOut">
              <a:rPr lang="en-US" smtClean="0"/>
              <a:pPr/>
              <a:t>7/29/2011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63391-B97B-46A1-A620-2242042C606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3D33C-CCDB-416D-BA6B-91C2D67442C6}" type="datetimeFigureOut">
              <a:rPr lang="en-US" smtClean="0"/>
              <a:pPr/>
              <a:t>7/29/2011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63391-B97B-46A1-A620-2242042C606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3D33C-CCDB-416D-BA6B-91C2D67442C6}" type="datetimeFigureOut">
              <a:rPr lang="en-US" smtClean="0"/>
              <a:pPr/>
              <a:t>7/29/2011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63391-B97B-46A1-A620-2242042C606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3D33C-CCDB-416D-BA6B-91C2D67442C6}" type="datetimeFigureOut">
              <a:rPr lang="en-US" smtClean="0"/>
              <a:pPr/>
              <a:t>7/29/2011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63391-B97B-46A1-A620-2242042C606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3D33C-CCDB-416D-BA6B-91C2D67442C6}" type="datetimeFigureOut">
              <a:rPr lang="en-US" smtClean="0"/>
              <a:pPr/>
              <a:t>7/29/2011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63391-B97B-46A1-A620-2242042C606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3D33C-CCDB-416D-BA6B-91C2D67442C6}" type="datetimeFigureOut">
              <a:rPr lang="en-US" smtClean="0"/>
              <a:pPr/>
              <a:t>7/29/2011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63391-B97B-46A1-A620-2242042C606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3D33C-CCDB-416D-BA6B-91C2D67442C6}" type="datetimeFigureOut">
              <a:rPr lang="en-US" smtClean="0"/>
              <a:pPr/>
              <a:t>7/29/2011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63391-B97B-46A1-A620-2242042C606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3D33C-CCDB-416D-BA6B-91C2D67442C6}" type="datetimeFigureOut">
              <a:rPr lang="en-US" smtClean="0"/>
              <a:pPr/>
              <a:t>7/29/2011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63391-B97B-46A1-A620-2242042C606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1513D33C-CCDB-416D-BA6B-91C2D67442C6}" type="datetimeFigureOut">
              <a:rPr lang="en-US" smtClean="0"/>
              <a:pPr/>
              <a:t>7/29/2011</a:t>
            </a:fld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A0363391-B97B-46A1-A620-2242042C606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1513D33C-CCDB-416D-BA6B-91C2D67442C6}" type="datetimeFigureOut">
              <a:rPr lang="en-US" smtClean="0"/>
              <a:pPr/>
              <a:t>7/29/2011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A0363391-B97B-46A1-A620-2242042C606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Human Action Recognition</a:t>
            </a:r>
            <a:br>
              <a:rPr lang="en-US" dirty="0" smtClean="0"/>
            </a:br>
            <a:r>
              <a:rPr lang="en-US" dirty="0" smtClean="0"/>
              <a:t>Week 11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Taylor Rassmann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Hierarchical SVMs: Method 1 Results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Configuration: Least confused paired with the most confused</a:t>
            </a:r>
          </a:p>
          <a:p>
            <a:r>
              <a:rPr lang="en-US" dirty="0" smtClean="0"/>
              <a:t>25 levels deep after selection, training, and then testing</a:t>
            </a:r>
          </a:p>
          <a:p>
            <a:r>
              <a:rPr lang="en-US" dirty="0" smtClean="0"/>
              <a:t>Initial Acc = 0.6989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600200" y="4262120"/>
          <a:ext cx="6096000" cy="2595880"/>
        </p:xfrm>
        <a:graphic>
          <a:graphicData uri="http://schemas.openxmlformats.org/drawingml/2006/table">
            <a:tbl>
              <a:tblPr bandRow="1">
                <a:tableStyleId>{073A0DAA-6AF3-43AB-8588-CEC1D06C72B9}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Level 1 Acc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0.6968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Level 2  Acc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0.6980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Level 3 Acc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0.6959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Level 4 Acc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0.6956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Level</a:t>
                      </a:r>
                      <a:r>
                        <a:rPr lang="en-US" baseline="0" dirty="0" smtClean="0"/>
                        <a:t> 5 Acc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0.6947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…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…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Level  25 Acc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0.6418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Hierarchical SVMs: Method 2 Results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Configuration: Most confused pairs grouped together</a:t>
            </a:r>
          </a:p>
          <a:p>
            <a:r>
              <a:rPr lang="en-US" dirty="0" smtClean="0"/>
              <a:t>25 levels deep after selection, training, and then testing</a:t>
            </a:r>
          </a:p>
          <a:p>
            <a:r>
              <a:rPr lang="en-US" dirty="0" smtClean="0"/>
              <a:t>Initial Acc = 0.7019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600200" y="4262120"/>
          <a:ext cx="6096000" cy="2595880"/>
        </p:xfrm>
        <a:graphic>
          <a:graphicData uri="http://schemas.openxmlformats.org/drawingml/2006/table">
            <a:tbl>
              <a:tblPr bandRow="1">
                <a:tableStyleId>{073A0DAA-6AF3-43AB-8588-CEC1D06C72B9}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Level 1 Acc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0.6983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Level 2  Acc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0.6980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Level 3 Acc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0.6968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Level 4 Acc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0.6962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Level</a:t>
                      </a:r>
                      <a:r>
                        <a:rPr lang="en-US" baseline="0" dirty="0" smtClean="0"/>
                        <a:t> 5 Acc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0.6983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…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…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Level  25 Acc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0.6866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Hierarchical SVMs: Method 3 Results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Configuration: Least confused pair with most confused. (Least confused not taken out)</a:t>
            </a:r>
          </a:p>
          <a:p>
            <a:r>
              <a:rPr lang="en-US" dirty="0" smtClean="0"/>
              <a:t>49 levels deep after selection</a:t>
            </a:r>
          </a:p>
          <a:p>
            <a:r>
              <a:rPr lang="en-US" dirty="0" smtClean="0"/>
              <a:t>Training and testing still need to be completed</a:t>
            </a:r>
          </a:p>
          <a:p>
            <a:endParaRPr lang="en-US" dirty="0" smtClean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600200" y="4262120"/>
          <a:ext cx="6096000" cy="2595880"/>
        </p:xfrm>
        <a:graphic>
          <a:graphicData uri="http://schemas.openxmlformats.org/drawingml/2006/table">
            <a:tbl>
              <a:tblPr bandRow="1">
                <a:tableStyleId>{073A0DAA-6AF3-43AB-8588-CEC1D06C72B9}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Level 1 Acc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Level 2  Acc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Level 3 Acc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Level 4 Acc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Level</a:t>
                      </a:r>
                      <a:r>
                        <a:rPr lang="en-US" baseline="0" dirty="0" smtClean="0"/>
                        <a:t> 5 Acc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…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Level  49 Acc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638800" y="4678740"/>
            <a:ext cx="3048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 smtClean="0"/>
              <a:t>?</a:t>
            </a:r>
            <a:endParaRPr lang="en-US" sz="9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Current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Continue research into different hierarchical clustering methods</a:t>
            </a:r>
          </a:p>
          <a:p>
            <a:r>
              <a:rPr lang="en-US" dirty="0" smtClean="0"/>
              <a:t>Finish training and testing with method three of hierarchical SVMs</a:t>
            </a:r>
          </a:p>
          <a:p>
            <a:r>
              <a:rPr lang="en-US" dirty="0" smtClean="0"/>
              <a:t>Write final report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Hierarchical Clustering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Grouping data objects into X tree of clusters and uses distance matrices as clustering criteria</a:t>
            </a:r>
          </a:p>
          <a:p>
            <a:r>
              <a:rPr lang="en-US" dirty="0" smtClean="0"/>
              <a:t>Two Hierarchical Clustering Categories:</a:t>
            </a:r>
          </a:p>
          <a:p>
            <a:pPr lvl="1"/>
            <a:r>
              <a:rPr lang="en-US" dirty="0" smtClean="0"/>
              <a:t>Agglomerative (bottom-up): merging clusters iteratively</a:t>
            </a:r>
          </a:p>
          <a:p>
            <a:pPr lvl="1"/>
            <a:r>
              <a:rPr lang="en-US" dirty="0" smtClean="0"/>
              <a:t>Divisive (top-down): splitting clusters iteratively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Hierarchical Clustering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AGNES Method:</a:t>
            </a:r>
          </a:p>
          <a:p>
            <a:pPr lvl="1"/>
            <a:r>
              <a:rPr lang="en-US" dirty="0" smtClean="0"/>
              <a:t>Merges nodes that have the least dissimilarity</a:t>
            </a:r>
          </a:p>
          <a:p>
            <a:pPr lvl="1"/>
            <a:r>
              <a:rPr lang="en-US" dirty="0" smtClean="0"/>
              <a:t>Continues in a non-descending way</a:t>
            </a:r>
          </a:p>
          <a:p>
            <a:pPr lvl="1"/>
            <a:r>
              <a:rPr lang="en-US" dirty="0" smtClean="0"/>
              <a:t>All nodes belong to the same cluster at the end</a:t>
            </a:r>
          </a:p>
          <a:p>
            <a:r>
              <a:rPr lang="en-US" dirty="0" smtClean="0"/>
              <a:t>DIANA Method:</a:t>
            </a:r>
          </a:p>
          <a:p>
            <a:pPr lvl="1"/>
            <a:r>
              <a:rPr lang="en-US" dirty="0" smtClean="0"/>
              <a:t>Inverse order of AGNES method</a:t>
            </a:r>
          </a:p>
          <a:p>
            <a:pPr lvl="1"/>
            <a:r>
              <a:rPr lang="en-US" dirty="0" smtClean="0"/>
              <a:t>All nodes are in separate clusters at the end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Hierarchical Clustering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AGNES and DIANA Weaknesses:</a:t>
            </a:r>
          </a:p>
          <a:p>
            <a:pPr lvl="1"/>
            <a:r>
              <a:rPr lang="en-US" dirty="0" smtClean="0"/>
              <a:t>Time complexity of O(N</a:t>
            </a:r>
            <a:r>
              <a:rPr lang="en-US" baseline="30000" dirty="0" smtClean="0"/>
              <a:t>2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Split or merge decisions are final, and cannot be undone. This may lead to lower quality clusters</a:t>
            </a:r>
          </a:p>
          <a:p>
            <a:r>
              <a:rPr lang="en-US" dirty="0" smtClean="0"/>
              <a:t>New technique proposed:</a:t>
            </a:r>
          </a:p>
          <a:p>
            <a:pPr lvl="1"/>
            <a:r>
              <a:rPr lang="en-US" dirty="0" smtClean="0"/>
              <a:t>BIRCH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Hierarchical Clustering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BIRCH: </a:t>
            </a:r>
            <a:r>
              <a:rPr lang="en-US" b="1" dirty="0" smtClean="0"/>
              <a:t>B</a:t>
            </a:r>
            <a:r>
              <a:rPr lang="en-US" dirty="0" smtClean="0"/>
              <a:t>alanced </a:t>
            </a:r>
            <a:r>
              <a:rPr lang="en-US" b="1" dirty="0" smtClean="0"/>
              <a:t>I</a:t>
            </a:r>
            <a:r>
              <a:rPr lang="en-US" dirty="0" smtClean="0"/>
              <a:t>terative </a:t>
            </a:r>
            <a:r>
              <a:rPr lang="en-US" b="1" dirty="0" smtClean="0"/>
              <a:t>R</a:t>
            </a:r>
            <a:r>
              <a:rPr lang="en-US" dirty="0" smtClean="0"/>
              <a:t>educing and </a:t>
            </a:r>
            <a:r>
              <a:rPr lang="en-US" b="1" dirty="0" smtClean="0"/>
              <a:t>C</a:t>
            </a:r>
            <a:r>
              <a:rPr lang="en-US" dirty="0" smtClean="0"/>
              <a:t>lustering using </a:t>
            </a:r>
            <a:r>
              <a:rPr lang="en-US" b="1" dirty="0" smtClean="0"/>
              <a:t>H</a:t>
            </a:r>
            <a:r>
              <a:rPr lang="en-US" dirty="0" smtClean="0"/>
              <a:t>ierarchies</a:t>
            </a:r>
          </a:p>
          <a:p>
            <a:pPr lvl="1"/>
            <a:r>
              <a:rPr lang="en-US" dirty="0" smtClean="0"/>
              <a:t>Incrementally uses a CF tree as a summarized cluster representation, split  into multiple phase.</a:t>
            </a:r>
          </a:p>
          <a:p>
            <a:pPr lvl="1"/>
            <a:r>
              <a:rPr lang="en-US" dirty="0" smtClean="0"/>
              <a:t>Phase 1: scan the database to build an initial in-memory CF tree</a:t>
            </a:r>
          </a:p>
          <a:p>
            <a:pPr lvl="1"/>
            <a:r>
              <a:rPr lang="en-US" dirty="0" smtClean="0"/>
              <a:t>Phase 2: use an arbitrary clustering, such as k-means, to cluster the leaf nodes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Hierarchical Clustering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BIRCH Advantages: </a:t>
            </a:r>
          </a:p>
          <a:p>
            <a:pPr lvl="1"/>
            <a:r>
              <a:rPr lang="en-US" dirty="0" smtClean="0"/>
              <a:t>Scales in a linear fashion. This method finds a good cluster with a single run and then can improve with a few additional scans</a:t>
            </a:r>
          </a:p>
          <a:p>
            <a:pPr lvl="1"/>
            <a:r>
              <a:rPr lang="en-US" dirty="0" smtClean="0"/>
              <a:t>Time complexity of O(N)</a:t>
            </a:r>
          </a:p>
          <a:p>
            <a:r>
              <a:rPr lang="en-US" dirty="0" smtClean="0"/>
              <a:t>BIRCH Weaknesses:</a:t>
            </a:r>
          </a:p>
          <a:p>
            <a:pPr lvl="1"/>
            <a:r>
              <a:rPr lang="en-US" dirty="0" smtClean="0"/>
              <a:t>Only numeric data, and sensitive of order</a:t>
            </a:r>
          </a:p>
          <a:p>
            <a:pPr lvl="1"/>
            <a:r>
              <a:rPr lang="en-US" dirty="0" smtClean="0"/>
              <a:t>Favors clusters with a spherical shape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Hierarchical SVMs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Look at a confusion matrix of the UCF50 dataset</a:t>
            </a:r>
          </a:p>
          <a:p>
            <a:pPr lvl="1"/>
            <a:r>
              <a:rPr lang="en-US" dirty="0" smtClean="0"/>
              <a:t>Dollar Features</a:t>
            </a:r>
          </a:p>
          <a:p>
            <a:r>
              <a:rPr lang="en-US" dirty="0" smtClean="0"/>
              <a:t>Idea of a structured tree SVM</a:t>
            </a:r>
          </a:p>
          <a:p>
            <a:pPr lvl="1"/>
            <a:r>
              <a:rPr lang="en-US" dirty="0" smtClean="0"/>
              <a:t>Different configurations have different paired groupings</a:t>
            </a:r>
          </a:p>
          <a:p>
            <a:r>
              <a:rPr lang="en-US" dirty="0" smtClean="0"/>
              <a:t>Train an SVM specifically on these paired groupings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Hierarchical SVMs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Retrain and test with one less label than the previous iteration</a:t>
            </a:r>
          </a:p>
          <a:p>
            <a:r>
              <a:rPr lang="en-US" dirty="0" smtClean="0"/>
              <a:t>Repeat for multiple levels</a:t>
            </a:r>
          </a:p>
          <a:p>
            <a:endParaRPr lang="en-US" dirty="0" smtClean="0"/>
          </a:p>
        </p:txBody>
      </p:sp>
      <p:sp>
        <p:nvSpPr>
          <p:cNvPr id="4" name="Rounded Rectangle 3"/>
          <p:cNvSpPr/>
          <p:nvPr/>
        </p:nvSpPr>
        <p:spPr>
          <a:xfrm>
            <a:off x="1371600" y="3429000"/>
            <a:ext cx="1066800" cy="60960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828800" y="3529726"/>
            <a:ext cx="4741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50</a:t>
            </a:r>
            <a:endParaRPr lang="en-US" dirty="0"/>
          </a:p>
        </p:txBody>
      </p:sp>
      <p:sp>
        <p:nvSpPr>
          <p:cNvPr id="6" name="Rounded Rectangle 5"/>
          <p:cNvSpPr/>
          <p:nvPr/>
        </p:nvSpPr>
        <p:spPr>
          <a:xfrm>
            <a:off x="457200" y="4572000"/>
            <a:ext cx="1066800" cy="60960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ounded Rectangle 6"/>
          <p:cNvSpPr/>
          <p:nvPr/>
        </p:nvSpPr>
        <p:spPr>
          <a:xfrm>
            <a:off x="2133600" y="4572000"/>
            <a:ext cx="1066800" cy="60960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914400" y="4684394"/>
            <a:ext cx="355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2743200" y="4675908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48</a:t>
            </a:r>
            <a:endParaRPr lang="en-US" dirty="0"/>
          </a:p>
        </p:txBody>
      </p:sp>
      <p:cxnSp>
        <p:nvCxnSpPr>
          <p:cNvPr id="11" name="Straight Arrow Connector 10"/>
          <p:cNvCxnSpPr>
            <a:stCxn id="4" idx="2"/>
            <a:endCxn id="6" idx="0"/>
          </p:cNvCxnSpPr>
          <p:nvPr/>
        </p:nvCxnSpPr>
        <p:spPr>
          <a:xfrm rot="5400000">
            <a:off x="1181100" y="3848100"/>
            <a:ext cx="533400" cy="9144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stCxn id="4" idx="2"/>
            <a:endCxn id="7" idx="0"/>
          </p:cNvCxnSpPr>
          <p:nvPr/>
        </p:nvCxnSpPr>
        <p:spPr>
          <a:xfrm rot="16200000" flipH="1">
            <a:off x="2019300" y="3924300"/>
            <a:ext cx="533400" cy="7620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ounded Rectangle 14"/>
          <p:cNvSpPr/>
          <p:nvPr/>
        </p:nvSpPr>
        <p:spPr>
          <a:xfrm>
            <a:off x="1524000" y="5715000"/>
            <a:ext cx="1066800" cy="60960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ounded Rectangle 15"/>
          <p:cNvSpPr/>
          <p:nvPr/>
        </p:nvSpPr>
        <p:spPr>
          <a:xfrm>
            <a:off x="2971800" y="5715000"/>
            <a:ext cx="1066800" cy="60960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1981200" y="5827394"/>
            <a:ext cx="355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3581400" y="5818908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46</a:t>
            </a:r>
            <a:endParaRPr lang="en-US" dirty="0"/>
          </a:p>
        </p:txBody>
      </p:sp>
      <p:cxnSp>
        <p:nvCxnSpPr>
          <p:cNvPr id="20" name="Straight Arrow Connector 19"/>
          <p:cNvCxnSpPr>
            <a:stCxn id="7" idx="2"/>
            <a:endCxn id="15" idx="0"/>
          </p:cNvCxnSpPr>
          <p:nvPr/>
        </p:nvCxnSpPr>
        <p:spPr>
          <a:xfrm rot="5400000">
            <a:off x="2095500" y="5143500"/>
            <a:ext cx="533400" cy="6096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>
            <a:stCxn id="7" idx="2"/>
            <a:endCxn id="16" idx="0"/>
          </p:cNvCxnSpPr>
          <p:nvPr/>
        </p:nvCxnSpPr>
        <p:spPr>
          <a:xfrm rot="16200000" flipH="1">
            <a:off x="2819400" y="5029200"/>
            <a:ext cx="533400" cy="8382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Rounded Rectangle 24"/>
          <p:cNvSpPr/>
          <p:nvPr/>
        </p:nvSpPr>
        <p:spPr>
          <a:xfrm>
            <a:off x="4800600" y="3429000"/>
            <a:ext cx="1066800" cy="60960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5257800" y="3529726"/>
            <a:ext cx="4741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49</a:t>
            </a:r>
            <a:endParaRPr lang="en-US" dirty="0"/>
          </a:p>
        </p:txBody>
      </p:sp>
      <p:sp>
        <p:nvSpPr>
          <p:cNvPr id="28" name="Rounded Rectangle 27"/>
          <p:cNvSpPr/>
          <p:nvPr/>
        </p:nvSpPr>
        <p:spPr>
          <a:xfrm>
            <a:off x="5562600" y="4572000"/>
            <a:ext cx="1066800" cy="60960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" name="TextBox 29"/>
          <p:cNvSpPr txBox="1"/>
          <p:nvPr/>
        </p:nvSpPr>
        <p:spPr>
          <a:xfrm>
            <a:off x="6172200" y="4675908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47</a:t>
            </a:r>
            <a:endParaRPr lang="en-US" dirty="0"/>
          </a:p>
        </p:txBody>
      </p:sp>
      <p:cxnSp>
        <p:nvCxnSpPr>
          <p:cNvPr id="32" name="Straight Arrow Connector 31"/>
          <p:cNvCxnSpPr>
            <a:stCxn id="25" idx="2"/>
            <a:endCxn id="28" idx="0"/>
          </p:cNvCxnSpPr>
          <p:nvPr/>
        </p:nvCxnSpPr>
        <p:spPr>
          <a:xfrm rot="16200000" flipH="1">
            <a:off x="5448300" y="3924300"/>
            <a:ext cx="533400" cy="7620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Rounded Rectangle 33"/>
          <p:cNvSpPr/>
          <p:nvPr/>
        </p:nvSpPr>
        <p:spPr>
          <a:xfrm>
            <a:off x="6400800" y="5715000"/>
            <a:ext cx="1066800" cy="60960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6" name="TextBox 35"/>
          <p:cNvSpPr txBox="1"/>
          <p:nvPr/>
        </p:nvSpPr>
        <p:spPr>
          <a:xfrm>
            <a:off x="7010400" y="5818908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45</a:t>
            </a:r>
            <a:endParaRPr lang="en-US" dirty="0"/>
          </a:p>
        </p:txBody>
      </p:sp>
      <p:cxnSp>
        <p:nvCxnSpPr>
          <p:cNvPr id="38" name="Straight Arrow Connector 37"/>
          <p:cNvCxnSpPr>
            <a:stCxn id="28" idx="2"/>
            <a:endCxn id="34" idx="0"/>
          </p:cNvCxnSpPr>
          <p:nvPr/>
        </p:nvCxnSpPr>
        <p:spPr>
          <a:xfrm rot="16200000" flipH="1">
            <a:off x="6248400" y="5029200"/>
            <a:ext cx="533400" cy="8382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>
            <a:stCxn id="7" idx="3"/>
            <a:endCxn id="28" idx="1"/>
          </p:cNvCxnSpPr>
          <p:nvPr/>
        </p:nvCxnSpPr>
        <p:spPr>
          <a:xfrm>
            <a:off x="3200400" y="4876800"/>
            <a:ext cx="236220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/>
          <p:nvPr/>
        </p:nvCxnSpPr>
        <p:spPr>
          <a:xfrm rot="5400000">
            <a:off x="6362700" y="4762500"/>
            <a:ext cx="3276600" cy="1588"/>
          </a:xfrm>
          <a:prstGeom prst="straightConnector1">
            <a:avLst/>
          </a:prstGeom>
          <a:ln w="444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Hierarchical SVMs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981200"/>
            <a:ext cx="4662833" cy="403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0" name="Content Placeholder 9"/>
          <p:cNvGraphicFramePr>
            <a:graphicFrameLocks noGrp="1"/>
          </p:cNvGraphicFramePr>
          <p:nvPr>
            <p:ph idx="1"/>
          </p:nvPr>
        </p:nvGraphicFramePr>
        <p:xfrm>
          <a:off x="5181600" y="3276600"/>
          <a:ext cx="3733800" cy="1645920"/>
        </p:xfrm>
        <a:graphic>
          <a:graphicData uri="http://schemas.openxmlformats.org/drawingml/2006/table">
            <a:tbl>
              <a:tblPr bandRow="1">
                <a:tableStyleId>{073A0DAA-6AF3-43AB-8588-CEC1D06C72B9}</a:tableStyleId>
              </a:tblPr>
              <a:tblGrid>
                <a:gridCol w="1244600"/>
                <a:gridCol w="1244600"/>
                <a:gridCol w="1244600"/>
              </a:tblGrid>
              <a:tr h="331847">
                <a:tc>
                  <a:txBody>
                    <a:bodyPr/>
                    <a:lstStyle/>
                    <a:p>
                      <a:r>
                        <a:rPr lang="en-US" dirty="0" smtClean="0"/>
                        <a:t>Biking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30</a:t>
                      </a:r>
                      <a:endParaRPr lang="en-US" dirty="0"/>
                    </a:p>
                  </a:txBody>
                  <a:tcPr/>
                </a:tc>
              </a:tr>
              <a:tr h="532364">
                <a:tc>
                  <a:txBody>
                    <a:bodyPr/>
                    <a:lstStyle/>
                    <a:p>
                      <a:r>
                        <a:rPr lang="en-US" dirty="0" smtClean="0"/>
                        <a:t>Horseback Riding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80</a:t>
                      </a:r>
                      <a:endParaRPr lang="en-US" dirty="0"/>
                    </a:p>
                  </a:txBody>
                  <a:tcPr/>
                </a:tc>
              </a:tr>
              <a:tr h="53236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Biking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Horseback</a:t>
                      </a:r>
                      <a:r>
                        <a:rPr lang="en-US" baseline="0" dirty="0" smtClean="0"/>
                        <a:t> Riding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14" name="Straight Arrow Connector 13"/>
          <p:cNvCxnSpPr>
            <a:stCxn id="1026" idx="3"/>
          </p:cNvCxnSpPr>
          <p:nvPr/>
        </p:nvCxnSpPr>
        <p:spPr>
          <a:xfrm flipV="1">
            <a:off x="4662833" y="3962400"/>
            <a:ext cx="594967" cy="381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1098</TotalTime>
  <Words>486</Words>
  <Application>Microsoft Office PowerPoint</Application>
  <PresentationFormat>On-screen Show (4:3)</PresentationFormat>
  <Paragraphs>112</Paragraphs>
  <Slides>13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Module</vt:lpstr>
      <vt:lpstr>Human Action Recognition Week 11</vt:lpstr>
      <vt:lpstr>Hierarchical Clustering</vt:lpstr>
      <vt:lpstr>Hierarchical Clustering</vt:lpstr>
      <vt:lpstr>Hierarchical Clustering</vt:lpstr>
      <vt:lpstr>Hierarchical Clustering</vt:lpstr>
      <vt:lpstr>Hierarchical Clustering</vt:lpstr>
      <vt:lpstr>Hierarchical SVMs</vt:lpstr>
      <vt:lpstr>Hierarchical SVMs</vt:lpstr>
      <vt:lpstr>Hierarchical SVMs</vt:lpstr>
      <vt:lpstr>Hierarchical SVMs: Method 1 Results</vt:lpstr>
      <vt:lpstr>Hierarchical SVMs: Method 2 Results</vt:lpstr>
      <vt:lpstr>Hierarchical SVMs: Method 3 Results</vt:lpstr>
      <vt:lpstr>Current Work</vt:lpstr>
    </vt:vector>
  </TitlesOfParts>
  <Company>Lenovo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Human Action Recognition Week 11</dc:title>
  <dc:creator>Taylor Rassmann</dc:creator>
  <cp:lastModifiedBy>Taylor Rassmann</cp:lastModifiedBy>
  <cp:revision>62</cp:revision>
  <dcterms:created xsi:type="dcterms:W3CDTF">2011-07-28T20:28:52Z</dcterms:created>
  <dcterms:modified xsi:type="dcterms:W3CDTF">2011-07-29T15:32:13Z</dcterms:modified>
</cp:coreProperties>
</file>