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59" r:id="rId4"/>
    <p:sldId id="263" r:id="rId5"/>
    <p:sldId id="260" r:id="rId6"/>
    <p:sldId id="261" r:id="rId7"/>
    <p:sldId id="264"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76306-36ED-4C82-BA30-6122DB32B778}" type="datetimeFigureOut">
              <a:rPr lang="en-US" smtClean="0"/>
              <a:pPr/>
              <a:t>8/8/2011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83D1B-84E8-40BB-A54C-0F0C8BDE3A4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63391-B97B-46A1-A620-2242042C606A}"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363391-B97B-46A1-A620-2242042C606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13D33C-CCDB-416D-BA6B-91C2D67442C6}" type="datetimeFigureOut">
              <a:rPr lang="en-US" smtClean="0"/>
              <a:pPr/>
              <a:t>8/8/2011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63391-B97B-46A1-A620-2242042C606A}"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513D33C-CCDB-416D-BA6B-91C2D67442C6}" type="datetimeFigureOut">
              <a:rPr lang="en-US" smtClean="0"/>
              <a:pPr/>
              <a:t>8/8/2011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A0363391-B97B-46A1-A620-2242042C606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513D33C-CCDB-416D-BA6B-91C2D67442C6}" type="datetimeFigureOut">
              <a:rPr lang="en-US" smtClean="0"/>
              <a:pPr/>
              <a:t>8/8/2011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0363391-B97B-46A1-A620-2242042C60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Action Recognition</a:t>
            </a:r>
            <a:br>
              <a:rPr lang="en-US" dirty="0" smtClean="0"/>
            </a:br>
            <a:r>
              <a:rPr lang="en-US" dirty="0" smtClean="0"/>
              <a:t>Week </a:t>
            </a:r>
            <a:r>
              <a:rPr lang="en-US" dirty="0" smtClean="0"/>
              <a:t>12</a:t>
            </a:r>
            <a:endParaRPr lang="en-US" dirty="0"/>
          </a:p>
        </p:txBody>
      </p:sp>
      <p:sp>
        <p:nvSpPr>
          <p:cNvPr id="3" name="Subtitle 2"/>
          <p:cNvSpPr>
            <a:spLocks noGrp="1"/>
          </p:cNvSpPr>
          <p:nvPr>
            <p:ph type="subTitle" idx="1"/>
          </p:nvPr>
        </p:nvSpPr>
        <p:spPr/>
        <p:txBody>
          <a:bodyPr/>
          <a:lstStyle/>
          <a:p>
            <a:r>
              <a:rPr lang="en-US" dirty="0" smtClean="0"/>
              <a:t>Taylor Rassmann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02518" y="1774825"/>
            <a:ext cx="6938963" cy="46259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SVMs</a:t>
            </a:r>
            <a:endParaRPr lang="en-US" dirty="0"/>
          </a:p>
        </p:txBody>
      </p:sp>
      <p:sp>
        <p:nvSpPr>
          <p:cNvPr id="3" name="Content Placeholder 2"/>
          <p:cNvSpPr>
            <a:spLocks noGrp="1"/>
          </p:cNvSpPr>
          <p:nvPr>
            <p:ph idx="1"/>
          </p:nvPr>
        </p:nvSpPr>
        <p:spPr/>
        <p:txBody>
          <a:bodyPr/>
          <a:lstStyle/>
          <a:p>
            <a:r>
              <a:rPr lang="en-US" dirty="0" smtClean="0"/>
              <a:t>Look at a confusion matrix of the UCF50 dataset</a:t>
            </a:r>
          </a:p>
          <a:p>
            <a:pPr lvl="1"/>
            <a:r>
              <a:rPr lang="en-US" dirty="0" smtClean="0"/>
              <a:t>Dollar Features</a:t>
            </a:r>
          </a:p>
          <a:p>
            <a:r>
              <a:rPr lang="en-US" dirty="0" smtClean="0"/>
              <a:t>Idea of a structured tree SVM</a:t>
            </a:r>
          </a:p>
          <a:p>
            <a:pPr lvl="1"/>
            <a:r>
              <a:rPr lang="en-US" dirty="0" smtClean="0"/>
              <a:t>Different configurations have different paired groupings</a:t>
            </a:r>
          </a:p>
          <a:p>
            <a:r>
              <a:rPr lang="en-US" dirty="0" smtClean="0"/>
              <a:t>Train an SVM specifically on these paired groupings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SVMs</a:t>
            </a:r>
            <a:endParaRPr lang="en-US" dirty="0"/>
          </a:p>
        </p:txBody>
      </p:sp>
      <p:sp>
        <p:nvSpPr>
          <p:cNvPr id="3" name="Content Placeholder 2"/>
          <p:cNvSpPr>
            <a:spLocks noGrp="1"/>
          </p:cNvSpPr>
          <p:nvPr>
            <p:ph idx="1"/>
          </p:nvPr>
        </p:nvSpPr>
        <p:spPr/>
        <p:txBody>
          <a:bodyPr/>
          <a:lstStyle/>
          <a:p>
            <a:r>
              <a:rPr lang="en-US" dirty="0" smtClean="0"/>
              <a:t>Retrain and test with one less label than the previous iteration</a:t>
            </a:r>
          </a:p>
          <a:p>
            <a:r>
              <a:rPr lang="en-US" dirty="0" smtClean="0"/>
              <a:t>Repeat for multiple levels</a:t>
            </a:r>
          </a:p>
          <a:p>
            <a:endParaRPr lang="en-US" dirty="0" smtClean="0"/>
          </a:p>
        </p:txBody>
      </p:sp>
      <p:sp>
        <p:nvSpPr>
          <p:cNvPr id="4" name="Rounded Rectangle 3"/>
          <p:cNvSpPr/>
          <p:nvPr/>
        </p:nvSpPr>
        <p:spPr>
          <a:xfrm>
            <a:off x="1371600" y="3429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28800" y="3529726"/>
            <a:ext cx="474133" cy="369332"/>
          </a:xfrm>
          <a:prstGeom prst="rect">
            <a:avLst/>
          </a:prstGeom>
          <a:noFill/>
        </p:spPr>
        <p:txBody>
          <a:bodyPr wrap="square" rtlCol="0">
            <a:spAutoFit/>
          </a:bodyPr>
          <a:lstStyle/>
          <a:p>
            <a:r>
              <a:rPr lang="en-US" dirty="0" smtClean="0"/>
              <a:t>50</a:t>
            </a:r>
            <a:endParaRPr lang="en-US" dirty="0"/>
          </a:p>
        </p:txBody>
      </p:sp>
      <p:sp>
        <p:nvSpPr>
          <p:cNvPr id="6" name="Rounded Rectangle 5"/>
          <p:cNvSpPr/>
          <p:nvPr/>
        </p:nvSpPr>
        <p:spPr>
          <a:xfrm>
            <a:off x="457200" y="4572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133600" y="4572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14400" y="4684394"/>
            <a:ext cx="355600" cy="369332"/>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2743200" y="4675908"/>
            <a:ext cx="533400" cy="369332"/>
          </a:xfrm>
          <a:prstGeom prst="rect">
            <a:avLst/>
          </a:prstGeom>
          <a:noFill/>
        </p:spPr>
        <p:txBody>
          <a:bodyPr wrap="square" rtlCol="0">
            <a:spAutoFit/>
          </a:bodyPr>
          <a:lstStyle/>
          <a:p>
            <a:r>
              <a:rPr lang="en-US" dirty="0" smtClean="0"/>
              <a:t>48</a:t>
            </a:r>
            <a:endParaRPr lang="en-US" dirty="0"/>
          </a:p>
        </p:txBody>
      </p:sp>
      <p:cxnSp>
        <p:nvCxnSpPr>
          <p:cNvPr id="11" name="Straight Arrow Connector 10"/>
          <p:cNvCxnSpPr>
            <a:stCxn id="4" idx="2"/>
            <a:endCxn id="6" idx="0"/>
          </p:cNvCxnSpPr>
          <p:nvPr/>
        </p:nvCxnSpPr>
        <p:spPr>
          <a:xfrm rot="5400000">
            <a:off x="1181100" y="3848100"/>
            <a:ext cx="533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7" idx="0"/>
          </p:cNvCxnSpPr>
          <p:nvPr/>
        </p:nvCxnSpPr>
        <p:spPr>
          <a:xfrm rot="16200000" flipH="1">
            <a:off x="2019300" y="3924300"/>
            <a:ext cx="533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524000" y="5715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971800" y="5715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981200" y="5827394"/>
            <a:ext cx="355600" cy="369332"/>
          </a:xfrm>
          <a:prstGeom prst="rect">
            <a:avLst/>
          </a:prstGeom>
          <a:noFill/>
        </p:spPr>
        <p:txBody>
          <a:bodyPr wrap="square" rtlCol="0">
            <a:spAutoFit/>
          </a:bodyPr>
          <a:lstStyle/>
          <a:p>
            <a:r>
              <a:rPr lang="en-US" dirty="0" smtClean="0"/>
              <a:t>2</a:t>
            </a:r>
            <a:endParaRPr lang="en-US" dirty="0"/>
          </a:p>
        </p:txBody>
      </p:sp>
      <p:sp>
        <p:nvSpPr>
          <p:cNvPr id="18" name="TextBox 17"/>
          <p:cNvSpPr txBox="1"/>
          <p:nvPr/>
        </p:nvSpPr>
        <p:spPr>
          <a:xfrm>
            <a:off x="3581400" y="5818908"/>
            <a:ext cx="533400" cy="369332"/>
          </a:xfrm>
          <a:prstGeom prst="rect">
            <a:avLst/>
          </a:prstGeom>
          <a:noFill/>
        </p:spPr>
        <p:txBody>
          <a:bodyPr wrap="square" rtlCol="0">
            <a:spAutoFit/>
          </a:bodyPr>
          <a:lstStyle/>
          <a:p>
            <a:r>
              <a:rPr lang="en-US" dirty="0" smtClean="0"/>
              <a:t>46</a:t>
            </a:r>
            <a:endParaRPr lang="en-US" dirty="0"/>
          </a:p>
        </p:txBody>
      </p:sp>
      <p:cxnSp>
        <p:nvCxnSpPr>
          <p:cNvPr id="20" name="Straight Arrow Connector 19"/>
          <p:cNvCxnSpPr>
            <a:stCxn id="7" idx="2"/>
            <a:endCxn id="15" idx="0"/>
          </p:cNvCxnSpPr>
          <p:nvPr/>
        </p:nvCxnSpPr>
        <p:spPr>
          <a:xfrm rot="5400000">
            <a:off x="2095500" y="5143500"/>
            <a:ext cx="5334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2"/>
            <a:endCxn id="16" idx="0"/>
          </p:cNvCxnSpPr>
          <p:nvPr/>
        </p:nvCxnSpPr>
        <p:spPr>
          <a:xfrm rot="16200000" flipH="1">
            <a:off x="2819400" y="5029200"/>
            <a:ext cx="5334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800600" y="3429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257800" y="3529726"/>
            <a:ext cx="474133" cy="369332"/>
          </a:xfrm>
          <a:prstGeom prst="rect">
            <a:avLst/>
          </a:prstGeom>
          <a:noFill/>
        </p:spPr>
        <p:txBody>
          <a:bodyPr wrap="square" rtlCol="0">
            <a:spAutoFit/>
          </a:bodyPr>
          <a:lstStyle/>
          <a:p>
            <a:r>
              <a:rPr lang="en-US" dirty="0" smtClean="0"/>
              <a:t>49</a:t>
            </a:r>
            <a:endParaRPr lang="en-US" dirty="0"/>
          </a:p>
        </p:txBody>
      </p:sp>
      <p:sp>
        <p:nvSpPr>
          <p:cNvPr id="28" name="Rounded Rectangle 27"/>
          <p:cNvSpPr/>
          <p:nvPr/>
        </p:nvSpPr>
        <p:spPr>
          <a:xfrm>
            <a:off x="5562600" y="4572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172200" y="4675908"/>
            <a:ext cx="533400" cy="369332"/>
          </a:xfrm>
          <a:prstGeom prst="rect">
            <a:avLst/>
          </a:prstGeom>
          <a:noFill/>
        </p:spPr>
        <p:txBody>
          <a:bodyPr wrap="square" rtlCol="0">
            <a:spAutoFit/>
          </a:bodyPr>
          <a:lstStyle/>
          <a:p>
            <a:r>
              <a:rPr lang="en-US" dirty="0" smtClean="0"/>
              <a:t>47</a:t>
            </a:r>
            <a:endParaRPr lang="en-US" dirty="0"/>
          </a:p>
        </p:txBody>
      </p:sp>
      <p:cxnSp>
        <p:nvCxnSpPr>
          <p:cNvPr id="32" name="Straight Arrow Connector 31"/>
          <p:cNvCxnSpPr>
            <a:stCxn id="25" idx="2"/>
            <a:endCxn id="28" idx="0"/>
          </p:cNvCxnSpPr>
          <p:nvPr/>
        </p:nvCxnSpPr>
        <p:spPr>
          <a:xfrm rot="16200000" flipH="1">
            <a:off x="5448300" y="3924300"/>
            <a:ext cx="533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400800" y="5715000"/>
            <a:ext cx="10668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7010400" y="5818908"/>
            <a:ext cx="533400" cy="369332"/>
          </a:xfrm>
          <a:prstGeom prst="rect">
            <a:avLst/>
          </a:prstGeom>
          <a:noFill/>
        </p:spPr>
        <p:txBody>
          <a:bodyPr wrap="square" rtlCol="0">
            <a:spAutoFit/>
          </a:bodyPr>
          <a:lstStyle/>
          <a:p>
            <a:r>
              <a:rPr lang="en-US" dirty="0" smtClean="0"/>
              <a:t>45</a:t>
            </a:r>
            <a:endParaRPr lang="en-US" dirty="0"/>
          </a:p>
        </p:txBody>
      </p:sp>
      <p:cxnSp>
        <p:nvCxnSpPr>
          <p:cNvPr id="38" name="Straight Arrow Connector 37"/>
          <p:cNvCxnSpPr>
            <a:stCxn id="28" idx="2"/>
            <a:endCxn id="34" idx="0"/>
          </p:cNvCxnSpPr>
          <p:nvPr/>
        </p:nvCxnSpPr>
        <p:spPr>
          <a:xfrm rot="16200000" flipH="1">
            <a:off x="6248400" y="5029200"/>
            <a:ext cx="5334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3"/>
            <a:endCxn id="28" idx="1"/>
          </p:cNvCxnSpPr>
          <p:nvPr/>
        </p:nvCxnSpPr>
        <p:spPr>
          <a:xfrm>
            <a:off x="3200400" y="4876800"/>
            <a:ext cx="2362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6362700" y="4762500"/>
            <a:ext cx="32766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SVMs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981200"/>
            <a:ext cx="4662833" cy="4038600"/>
          </a:xfrm>
          <a:prstGeom prst="rect">
            <a:avLst/>
          </a:prstGeom>
          <a:noFill/>
          <a:ln w="9525">
            <a:noFill/>
            <a:miter lim="800000"/>
            <a:headEnd/>
            <a:tailEnd/>
          </a:ln>
        </p:spPr>
      </p:pic>
      <p:graphicFrame>
        <p:nvGraphicFramePr>
          <p:cNvPr id="10" name="Content Placeholder 9"/>
          <p:cNvGraphicFramePr>
            <a:graphicFrameLocks noGrp="1"/>
          </p:cNvGraphicFramePr>
          <p:nvPr>
            <p:ph idx="1"/>
          </p:nvPr>
        </p:nvGraphicFramePr>
        <p:xfrm>
          <a:off x="5181600" y="3276600"/>
          <a:ext cx="3733800" cy="1645920"/>
        </p:xfrm>
        <a:graphic>
          <a:graphicData uri="http://schemas.openxmlformats.org/drawingml/2006/table">
            <a:tbl>
              <a:tblPr bandRow="1">
                <a:tableStyleId>{073A0DAA-6AF3-43AB-8588-CEC1D06C72B9}</a:tableStyleId>
              </a:tblPr>
              <a:tblGrid>
                <a:gridCol w="1244600"/>
                <a:gridCol w="1244600"/>
                <a:gridCol w="1244600"/>
              </a:tblGrid>
              <a:tr h="331847">
                <a:tc>
                  <a:txBody>
                    <a:bodyPr/>
                    <a:lstStyle/>
                    <a:p>
                      <a:r>
                        <a:rPr lang="en-US" dirty="0" smtClean="0"/>
                        <a:t>Biking</a:t>
                      </a:r>
                      <a:endParaRPr lang="en-US" dirty="0"/>
                    </a:p>
                  </a:txBody>
                  <a:tcPr/>
                </a:tc>
                <a:tc>
                  <a:txBody>
                    <a:bodyPr/>
                    <a:lstStyle/>
                    <a:p>
                      <a:r>
                        <a:rPr lang="en-US" dirty="0" smtClean="0"/>
                        <a:t>70</a:t>
                      </a:r>
                      <a:endParaRPr lang="en-US" dirty="0"/>
                    </a:p>
                  </a:txBody>
                  <a:tcPr/>
                </a:tc>
                <a:tc>
                  <a:txBody>
                    <a:bodyPr/>
                    <a:lstStyle/>
                    <a:p>
                      <a:r>
                        <a:rPr lang="en-US" dirty="0" smtClean="0"/>
                        <a:t>30</a:t>
                      </a:r>
                      <a:endParaRPr lang="en-US" dirty="0"/>
                    </a:p>
                  </a:txBody>
                  <a:tcPr/>
                </a:tc>
              </a:tr>
              <a:tr h="532364">
                <a:tc>
                  <a:txBody>
                    <a:bodyPr/>
                    <a:lstStyle/>
                    <a:p>
                      <a:r>
                        <a:rPr lang="en-US" dirty="0" smtClean="0"/>
                        <a:t>Horseback Riding</a:t>
                      </a:r>
                      <a:endParaRPr lang="en-US" dirty="0"/>
                    </a:p>
                  </a:txBody>
                  <a:tcPr/>
                </a:tc>
                <a:tc>
                  <a:txBody>
                    <a:bodyPr/>
                    <a:lstStyle/>
                    <a:p>
                      <a:r>
                        <a:rPr lang="en-US" dirty="0" smtClean="0"/>
                        <a:t>20</a:t>
                      </a:r>
                      <a:endParaRPr lang="en-US" dirty="0"/>
                    </a:p>
                  </a:txBody>
                  <a:tcPr/>
                </a:tc>
                <a:tc>
                  <a:txBody>
                    <a:bodyPr/>
                    <a:lstStyle/>
                    <a:p>
                      <a:r>
                        <a:rPr lang="en-US" dirty="0" smtClean="0"/>
                        <a:t>80</a:t>
                      </a:r>
                      <a:endParaRPr lang="en-US" dirty="0"/>
                    </a:p>
                  </a:txBody>
                  <a:tcPr/>
                </a:tc>
              </a:tr>
              <a:tr h="532364">
                <a:tc>
                  <a:txBody>
                    <a:bodyPr/>
                    <a:lstStyle/>
                    <a:p>
                      <a:endParaRPr lang="en-US" dirty="0"/>
                    </a:p>
                  </a:txBody>
                  <a:tcPr/>
                </a:tc>
                <a:tc>
                  <a:txBody>
                    <a:bodyPr/>
                    <a:lstStyle/>
                    <a:p>
                      <a:r>
                        <a:rPr lang="en-US" dirty="0" smtClean="0"/>
                        <a:t>Biking</a:t>
                      </a:r>
                      <a:endParaRPr lang="en-US" dirty="0"/>
                    </a:p>
                  </a:txBody>
                  <a:tcPr/>
                </a:tc>
                <a:tc>
                  <a:txBody>
                    <a:bodyPr/>
                    <a:lstStyle/>
                    <a:p>
                      <a:r>
                        <a:rPr lang="en-US" dirty="0" smtClean="0"/>
                        <a:t>Horseback</a:t>
                      </a:r>
                      <a:r>
                        <a:rPr lang="en-US" baseline="0" dirty="0" smtClean="0"/>
                        <a:t> Riding</a:t>
                      </a:r>
                      <a:endParaRPr lang="en-US" dirty="0"/>
                    </a:p>
                  </a:txBody>
                  <a:tcPr/>
                </a:tc>
              </a:tr>
            </a:tbl>
          </a:graphicData>
        </a:graphic>
      </p:graphicFrame>
      <p:cxnSp>
        <p:nvCxnSpPr>
          <p:cNvPr id="14" name="Straight Arrow Connector 13"/>
          <p:cNvCxnSpPr>
            <a:stCxn id="1026" idx="3"/>
          </p:cNvCxnSpPr>
          <p:nvPr/>
        </p:nvCxnSpPr>
        <p:spPr>
          <a:xfrm flipV="1">
            <a:off x="4662833" y="3962400"/>
            <a:ext cx="594967"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Hierarchical SVMs: Method 1 Results</a:t>
            </a:r>
            <a:endParaRPr lang="en-US" dirty="0"/>
          </a:p>
        </p:txBody>
      </p:sp>
      <p:sp>
        <p:nvSpPr>
          <p:cNvPr id="3" name="Content Placeholder 2"/>
          <p:cNvSpPr>
            <a:spLocks noGrp="1"/>
          </p:cNvSpPr>
          <p:nvPr>
            <p:ph idx="1"/>
          </p:nvPr>
        </p:nvSpPr>
        <p:spPr/>
        <p:txBody>
          <a:bodyPr/>
          <a:lstStyle/>
          <a:p>
            <a:r>
              <a:rPr lang="en-US" dirty="0" smtClean="0"/>
              <a:t>Configuration: Least confused paired with the most confused</a:t>
            </a:r>
          </a:p>
          <a:p>
            <a:r>
              <a:rPr lang="en-US" dirty="0" smtClean="0"/>
              <a:t>25 levels deep after selection, training, and then testing</a:t>
            </a:r>
          </a:p>
          <a:p>
            <a:r>
              <a:rPr lang="en-US" dirty="0" smtClean="0"/>
              <a:t>Initial Acc = 0.6989</a:t>
            </a:r>
          </a:p>
        </p:txBody>
      </p:sp>
      <p:graphicFrame>
        <p:nvGraphicFramePr>
          <p:cNvPr id="4" name="Table 3"/>
          <p:cNvGraphicFramePr>
            <a:graphicFrameLocks noGrp="1"/>
          </p:cNvGraphicFramePr>
          <p:nvPr/>
        </p:nvGraphicFramePr>
        <p:xfrm>
          <a:off x="1600200" y="4262120"/>
          <a:ext cx="6096000" cy="2595880"/>
        </p:xfrm>
        <a:graphic>
          <a:graphicData uri="http://schemas.openxmlformats.org/drawingml/2006/table">
            <a:tbl>
              <a:tblPr bandRow="1">
                <a:tableStyleId>{073A0DAA-6AF3-43AB-8588-CEC1D06C72B9}</a:tableStyleId>
              </a:tblPr>
              <a:tblGrid>
                <a:gridCol w="3048000"/>
                <a:gridCol w="3048000"/>
              </a:tblGrid>
              <a:tr h="370840">
                <a:tc>
                  <a:txBody>
                    <a:bodyPr/>
                    <a:lstStyle/>
                    <a:p>
                      <a:r>
                        <a:rPr lang="en-US" dirty="0" smtClean="0"/>
                        <a:t>Level 1 Acc</a:t>
                      </a:r>
                      <a:endParaRPr lang="en-US" dirty="0"/>
                    </a:p>
                  </a:txBody>
                  <a:tcPr/>
                </a:tc>
                <a:tc>
                  <a:txBody>
                    <a:bodyPr/>
                    <a:lstStyle/>
                    <a:p>
                      <a:r>
                        <a:rPr lang="en-US" dirty="0" smtClean="0"/>
                        <a:t>0.6968</a:t>
                      </a:r>
                      <a:endParaRPr lang="en-US" dirty="0"/>
                    </a:p>
                  </a:txBody>
                  <a:tcPr/>
                </a:tc>
              </a:tr>
              <a:tr h="370840">
                <a:tc>
                  <a:txBody>
                    <a:bodyPr/>
                    <a:lstStyle/>
                    <a:p>
                      <a:r>
                        <a:rPr lang="en-US" dirty="0" smtClean="0"/>
                        <a:t>Level 2  Acc</a:t>
                      </a:r>
                      <a:endParaRPr lang="en-US" dirty="0"/>
                    </a:p>
                  </a:txBody>
                  <a:tcPr/>
                </a:tc>
                <a:tc>
                  <a:txBody>
                    <a:bodyPr/>
                    <a:lstStyle/>
                    <a:p>
                      <a:r>
                        <a:rPr lang="en-US" dirty="0" smtClean="0"/>
                        <a:t>0.6980</a:t>
                      </a:r>
                      <a:endParaRPr lang="en-US" dirty="0"/>
                    </a:p>
                  </a:txBody>
                  <a:tcPr/>
                </a:tc>
              </a:tr>
              <a:tr h="370840">
                <a:tc>
                  <a:txBody>
                    <a:bodyPr/>
                    <a:lstStyle/>
                    <a:p>
                      <a:r>
                        <a:rPr lang="en-US" dirty="0" smtClean="0"/>
                        <a:t>Level 3 Acc</a:t>
                      </a:r>
                      <a:endParaRPr lang="en-US" dirty="0"/>
                    </a:p>
                  </a:txBody>
                  <a:tcPr/>
                </a:tc>
                <a:tc>
                  <a:txBody>
                    <a:bodyPr/>
                    <a:lstStyle/>
                    <a:p>
                      <a:r>
                        <a:rPr lang="en-US" dirty="0" smtClean="0"/>
                        <a:t>0.6959</a:t>
                      </a:r>
                      <a:endParaRPr lang="en-US" dirty="0"/>
                    </a:p>
                  </a:txBody>
                  <a:tcPr/>
                </a:tc>
              </a:tr>
              <a:tr h="370840">
                <a:tc>
                  <a:txBody>
                    <a:bodyPr/>
                    <a:lstStyle/>
                    <a:p>
                      <a:r>
                        <a:rPr lang="en-US" dirty="0" smtClean="0"/>
                        <a:t>Level 4 Acc</a:t>
                      </a:r>
                      <a:endParaRPr lang="en-US" dirty="0"/>
                    </a:p>
                  </a:txBody>
                  <a:tcPr/>
                </a:tc>
                <a:tc>
                  <a:txBody>
                    <a:bodyPr/>
                    <a:lstStyle/>
                    <a:p>
                      <a:r>
                        <a:rPr lang="en-US" dirty="0" smtClean="0"/>
                        <a:t>0.6956</a:t>
                      </a:r>
                      <a:endParaRPr lang="en-US" dirty="0"/>
                    </a:p>
                  </a:txBody>
                  <a:tcPr/>
                </a:tc>
              </a:tr>
              <a:tr h="370840">
                <a:tc>
                  <a:txBody>
                    <a:bodyPr/>
                    <a:lstStyle/>
                    <a:p>
                      <a:r>
                        <a:rPr lang="en-US" dirty="0" smtClean="0"/>
                        <a:t>Level</a:t>
                      </a:r>
                      <a:r>
                        <a:rPr lang="en-US" baseline="0" dirty="0" smtClean="0"/>
                        <a:t> 5 Acc</a:t>
                      </a:r>
                      <a:endParaRPr lang="en-US" dirty="0"/>
                    </a:p>
                  </a:txBody>
                  <a:tcPr/>
                </a:tc>
                <a:tc>
                  <a:txBody>
                    <a:bodyPr/>
                    <a:lstStyle/>
                    <a:p>
                      <a:r>
                        <a:rPr lang="en-US" dirty="0" smtClean="0"/>
                        <a:t>0.6947</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Level  25 Acc</a:t>
                      </a:r>
                      <a:endParaRPr lang="en-US" dirty="0"/>
                    </a:p>
                  </a:txBody>
                  <a:tcPr/>
                </a:tc>
                <a:tc>
                  <a:txBody>
                    <a:bodyPr/>
                    <a:lstStyle/>
                    <a:p>
                      <a:r>
                        <a:rPr lang="en-US" dirty="0" smtClean="0"/>
                        <a:t>0.6418</a:t>
                      </a: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Hierarchical SVMs: Method 2 Results</a:t>
            </a:r>
            <a:endParaRPr lang="en-US" dirty="0"/>
          </a:p>
        </p:txBody>
      </p:sp>
      <p:sp>
        <p:nvSpPr>
          <p:cNvPr id="3" name="Content Placeholder 2"/>
          <p:cNvSpPr>
            <a:spLocks noGrp="1"/>
          </p:cNvSpPr>
          <p:nvPr>
            <p:ph idx="1"/>
          </p:nvPr>
        </p:nvSpPr>
        <p:spPr/>
        <p:txBody>
          <a:bodyPr/>
          <a:lstStyle/>
          <a:p>
            <a:r>
              <a:rPr lang="en-US" dirty="0" smtClean="0"/>
              <a:t>Configuration: Most confused pairs grouped together</a:t>
            </a:r>
          </a:p>
          <a:p>
            <a:r>
              <a:rPr lang="en-US" dirty="0" smtClean="0"/>
              <a:t>25 levels deep after selection, training, and then testing</a:t>
            </a:r>
          </a:p>
          <a:p>
            <a:r>
              <a:rPr lang="en-US" dirty="0" smtClean="0"/>
              <a:t>Initial Acc = 0.7019</a:t>
            </a:r>
          </a:p>
        </p:txBody>
      </p:sp>
      <p:graphicFrame>
        <p:nvGraphicFramePr>
          <p:cNvPr id="4" name="Table 3"/>
          <p:cNvGraphicFramePr>
            <a:graphicFrameLocks noGrp="1"/>
          </p:cNvGraphicFramePr>
          <p:nvPr/>
        </p:nvGraphicFramePr>
        <p:xfrm>
          <a:off x="1600200" y="4262120"/>
          <a:ext cx="6096000" cy="2595880"/>
        </p:xfrm>
        <a:graphic>
          <a:graphicData uri="http://schemas.openxmlformats.org/drawingml/2006/table">
            <a:tbl>
              <a:tblPr bandRow="1">
                <a:tableStyleId>{073A0DAA-6AF3-43AB-8588-CEC1D06C72B9}</a:tableStyleId>
              </a:tblPr>
              <a:tblGrid>
                <a:gridCol w="3048000"/>
                <a:gridCol w="3048000"/>
              </a:tblGrid>
              <a:tr h="370840">
                <a:tc>
                  <a:txBody>
                    <a:bodyPr/>
                    <a:lstStyle/>
                    <a:p>
                      <a:r>
                        <a:rPr lang="en-US" dirty="0" smtClean="0"/>
                        <a:t>Level 1 Acc</a:t>
                      </a:r>
                      <a:endParaRPr lang="en-US" dirty="0"/>
                    </a:p>
                  </a:txBody>
                  <a:tcPr/>
                </a:tc>
                <a:tc>
                  <a:txBody>
                    <a:bodyPr/>
                    <a:lstStyle/>
                    <a:p>
                      <a:r>
                        <a:rPr lang="en-US" dirty="0" smtClean="0"/>
                        <a:t>0.6983</a:t>
                      </a:r>
                      <a:endParaRPr lang="en-US" dirty="0"/>
                    </a:p>
                  </a:txBody>
                  <a:tcPr/>
                </a:tc>
              </a:tr>
              <a:tr h="370840">
                <a:tc>
                  <a:txBody>
                    <a:bodyPr/>
                    <a:lstStyle/>
                    <a:p>
                      <a:r>
                        <a:rPr lang="en-US" dirty="0" smtClean="0"/>
                        <a:t>Level 2  Acc</a:t>
                      </a:r>
                      <a:endParaRPr lang="en-US" dirty="0"/>
                    </a:p>
                  </a:txBody>
                  <a:tcPr/>
                </a:tc>
                <a:tc>
                  <a:txBody>
                    <a:bodyPr/>
                    <a:lstStyle/>
                    <a:p>
                      <a:r>
                        <a:rPr lang="en-US" dirty="0" smtClean="0"/>
                        <a:t>0.6980</a:t>
                      </a:r>
                      <a:endParaRPr lang="en-US" dirty="0"/>
                    </a:p>
                  </a:txBody>
                  <a:tcPr/>
                </a:tc>
              </a:tr>
              <a:tr h="370840">
                <a:tc>
                  <a:txBody>
                    <a:bodyPr/>
                    <a:lstStyle/>
                    <a:p>
                      <a:r>
                        <a:rPr lang="en-US" dirty="0" smtClean="0"/>
                        <a:t>Level 3 Acc</a:t>
                      </a:r>
                      <a:endParaRPr lang="en-US" dirty="0"/>
                    </a:p>
                  </a:txBody>
                  <a:tcPr/>
                </a:tc>
                <a:tc>
                  <a:txBody>
                    <a:bodyPr/>
                    <a:lstStyle/>
                    <a:p>
                      <a:r>
                        <a:rPr lang="en-US" dirty="0" smtClean="0"/>
                        <a:t>0.6968</a:t>
                      </a:r>
                      <a:endParaRPr lang="en-US" dirty="0"/>
                    </a:p>
                  </a:txBody>
                  <a:tcPr/>
                </a:tc>
              </a:tr>
              <a:tr h="370840">
                <a:tc>
                  <a:txBody>
                    <a:bodyPr/>
                    <a:lstStyle/>
                    <a:p>
                      <a:r>
                        <a:rPr lang="en-US" dirty="0" smtClean="0"/>
                        <a:t>Level 4 Acc</a:t>
                      </a:r>
                      <a:endParaRPr lang="en-US" dirty="0"/>
                    </a:p>
                  </a:txBody>
                  <a:tcPr/>
                </a:tc>
                <a:tc>
                  <a:txBody>
                    <a:bodyPr/>
                    <a:lstStyle/>
                    <a:p>
                      <a:r>
                        <a:rPr lang="en-US" dirty="0" smtClean="0"/>
                        <a:t>0.6962</a:t>
                      </a:r>
                      <a:endParaRPr lang="en-US" dirty="0"/>
                    </a:p>
                  </a:txBody>
                  <a:tcPr/>
                </a:tc>
              </a:tr>
              <a:tr h="370840">
                <a:tc>
                  <a:txBody>
                    <a:bodyPr/>
                    <a:lstStyle/>
                    <a:p>
                      <a:r>
                        <a:rPr lang="en-US" dirty="0" smtClean="0"/>
                        <a:t>Level</a:t>
                      </a:r>
                      <a:r>
                        <a:rPr lang="en-US" baseline="0" dirty="0" smtClean="0"/>
                        <a:t> 5 Acc</a:t>
                      </a:r>
                      <a:endParaRPr lang="en-US" dirty="0"/>
                    </a:p>
                  </a:txBody>
                  <a:tcPr/>
                </a:tc>
                <a:tc>
                  <a:txBody>
                    <a:bodyPr/>
                    <a:lstStyle/>
                    <a:p>
                      <a:r>
                        <a:rPr lang="en-US" dirty="0" smtClean="0"/>
                        <a:t>0.6983</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Level  25 Acc</a:t>
                      </a:r>
                      <a:endParaRPr lang="en-US" dirty="0"/>
                    </a:p>
                  </a:txBody>
                  <a:tcPr/>
                </a:tc>
                <a:tc>
                  <a:txBody>
                    <a:bodyPr/>
                    <a:lstStyle/>
                    <a:p>
                      <a:r>
                        <a:rPr lang="en-US" dirty="0" smtClean="0"/>
                        <a:t>0.6866</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Hierarchical SVMs: Method 3 Results</a:t>
            </a:r>
            <a:endParaRPr lang="en-US" dirty="0"/>
          </a:p>
        </p:txBody>
      </p:sp>
      <p:sp>
        <p:nvSpPr>
          <p:cNvPr id="3" name="Content Placeholder 2"/>
          <p:cNvSpPr>
            <a:spLocks noGrp="1"/>
          </p:cNvSpPr>
          <p:nvPr>
            <p:ph idx="1"/>
          </p:nvPr>
        </p:nvSpPr>
        <p:spPr/>
        <p:txBody>
          <a:bodyPr/>
          <a:lstStyle/>
          <a:p>
            <a:r>
              <a:rPr lang="en-US" dirty="0" smtClean="0"/>
              <a:t>Configuration: Least confused pair with most confused. (Least confused not taken out)</a:t>
            </a:r>
          </a:p>
          <a:p>
            <a:r>
              <a:rPr lang="en-US" dirty="0" smtClean="0"/>
              <a:t>48 </a:t>
            </a:r>
            <a:r>
              <a:rPr lang="en-US" dirty="0" smtClean="0"/>
              <a:t>levels deep after selection</a:t>
            </a:r>
          </a:p>
          <a:p>
            <a:r>
              <a:rPr lang="en-US" dirty="0" smtClean="0"/>
              <a:t>Initial Acc = 0.7194</a:t>
            </a:r>
            <a:endParaRPr lang="en-US" dirty="0" smtClean="0"/>
          </a:p>
          <a:p>
            <a:endParaRPr lang="en-US" dirty="0" smtClean="0"/>
          </a:p>
        </p:txBody>
      </p:sp>
      <p:graphicFrame>
        <p:nvGraphicFramePr>
          <p:cNvPr id="4" name="Table 3"/>
          <p:cNvGraphicFramePr>
            <a:graphicFrameLocks noGrp="1"/>
          </p:cNvGraphicFramePr>
          <p:nvPr/>
        </p:nvGraphicFramePr>
        <p:xfrm>
          <a:off x="1600200" y="4262120"/>
          <a:ext cx="6096000" cy="2595880"/>
        </p:xfrm>
        <a:graphic>
          <a:graphicData uri="http://schemas.openxmlformats.org/drawingml/2006/table">
            <a:tbl>
              <a:tblPr bandRow="1">
                <a:tableStyleId>{073A0DAA-6AF3-43AB-8588-CEC1D06C72B9}</a:tableStyleId>
              </a:tblPr>
              <a:tblGrid>
                <a:gridCol w="3048000"/>
                <a:gridCol w="3048000"/>
              </a:tblGrid>
              <a:tr h="370840">
                <a:tc>
                  <a:txBody>
                    <a:bodyPr/>
                    <a:lstStyle/>
                    <a:p>
                      <a:r>
                        <a:rPr lang="en-US" dirty="0" smtClean="0"/>
                        <a:t>Level 1 Acc</a:t>
                      </a:r>
                      <a:endParaRPr lang="en-US" dirty="0"/>
                    </a:p>
                  </a:txBody>
                  <a:tcPr/>
                </a:tc>
                <a:tc>
                  <a:txBody>
                    <a:bodyPr/>
                    <a:lstStyle/>
                    <a:p>
                      <a:r>
                        <a:rPr lang="en-US" dirty="0" smtClean="0"/>
                        <a:t>0.7163</a:t>
                      </a:r>
                      <a:endParaRPr lang="en-US" dirty="0"/>
                    </a:p>
                  </a:txBody>
                  <a:tcPr/>
                </a:tc>
              </a:tr>
              <a:tr h="370840">
                <a:tc>
                  <a:txBody>
                    <a:bodyPr/>
                    <a:lstStyle/>
                    <a:p>
                      <a:r>
                        <a:rPr lang="en-US" dirty="0" smtClean="0"/>
                        <a:t>Level 2  Acc</a:t>
                      </a:r>
                      <a:endParaRPr lang="en-US" dirty="0"/>
                    </a:p>
                  </a:txBody>
                  <a:tcPr/>
                </a:tc>
                <a:tc>
                  <a:txBody>
                    <a:bodyPr/>
                    <a:lstStyle/>
                    <a:p>
                      <a:r>
                        <a:rPr lang="en-US" dirty="0" smtClean="0"/>
                        <a:t>0.7145</a:t>
                      </a:r>
                      <a:endParaRPr lang="en-US" dirty="0"/>
                    </a:p>
                  </a:txBody>
                  <a:tcPr/>
                </a:tc>
              </a:tr>
              <a:tr h="370840">
                <a:tc>
                  <a:txBody>
                    <a:bodyPr/>
                    <a:lstStyle/>
                    <a:p>
                      <a:r>
                        <a:rPr lang="en-US" dirty="0" smtClean="0"/>
                        <a:t>Level 3 Acc</a:t>
                      </a:r>
                      <a:endParaRPr lang="en-US" dirty="0"/>
                    </a:p>
                  </a:txBody>
                  <a:tcPr/>
                </a:tc>
                <a:tc>
                  <a:txBody>
                    <a:bodyPr/>
                    <a:lstStyle/>
                    <a:p>
                      <a:r>
                        <a:rPr lang="en-US" dirty="0" smtClean="0"/>
                        <a:t>0.7133</a:t>
                      </a:r>
                      <a:endParaRPr lang="en-US" dirty="0"/>
                    </a:p>
                  </a:txBody>
                  <a:tcPr/>
                </a:tc>
              </a:tr>
              <a:tr h="370840">
                <a:tc>
                  <a:txBody>
                    <a:bodyPr/>
                    <a:lstStyle/>
                    <a:p>
                      <a:r>
                        <a:rPr lang="en-US" dirty="0" smtClean="0"/>
                        <a:t>Level 4 Acc</a:t>
                      </a:r>
                      <a:endParaRPr lang="en-US" dirty="0"/>
                    </a:p>
                  </a:txBody>
                  <a:tcPr/>
                </a:tc>
                <a:tc>
                  <a:txBody>
                    <a:bodyPr/>
                    <a:lstStyle/>
                    <a:p>
                      <a:r>
                        <a:rPr lang="en-US" dirty="0" smtClean="0"/>
                        <a:t>0.7100</a:t>
                      </a:r>
                      <a:endParaRPr lang="en-US" dirty="0"/>
                    </a:p>
                  </a:txBody>
                  <a:tcPr/>
                </a:tc>
              </a:tr>
              <a:tr h="370840">
                <a:tc>
                  <a:txBody>
                    <a:bodyPr/>
                    <a:lstStyle/>
                    <a:p>
                      <a:r>
                        <a:rPr lang="en-US" dirty="0" smtClean="0"/>
                        <a:t>Level</a:t>
                      </a:r>
                      <a:r>
                        <a:rPr lang="en-US" baseline="0" dirty="0" smtClean="0"/>
                        <a:t> 5 Acc</a:t>
                      </a:r>
                      <a:endParaRPr lang="en-US" dirty="0"/>
                    </a:p>
                  </a:txBody>
                  <a:tcPr/>
                </a:tc>
                <a:tc>
                  <a:txBody>
                    <a:bodyPr/>
                    <a:lstStyle/>
                    <a:p>
                      <a:r>
                        <a:rPr lang="en-US" dirty="0" smtClean="0"/>
                        <a:t>0.7085</a:t>
                      </a:r>
                      <a:endParaRPr lang="en-US" dirty="0"/>
                    </a:p>
                  </a:txBody>
                  <a:tcPr/>
                </a:tc>
              </a:tr>
              <a:tr h="370840">
                <a:tc>
                  <a:txBody>
                    <a:bodyPr/>
                    <a:lstStyle/>
                    <a:p>
                      <a:r>
                        <a:rPr lang="en-US" dirty="0" smtClean="0"/>
                        <a:t>…</a:t>
                      </a:r>
                      <a:endParaRPr lang="en-US" dirty="0"/>
                    </a:p>
                  </a:txBody>
                  <a:tcPr/>
                </a:tc>
                <a:tc>
                  <a:txBody>
                    <a:bodyPr/>
                    <a:lstStyle/>
                    <a:p>
                      <a:endParaRPr lang="en-US" dirty="0"/>
                    </a:p>
                  </a:txBody>
                  <a:tcPr/>
                </a:tc>
              </a:tr>
              <a:tr h="370840">
                <a:tc>
                  <a:txBody>
                    <a:bodyPr/>
                    <a:lstStyle/>
                    <a:p>
                      <a:r>
                        <a:rPr lang="en-US" dirty="0" smtClean="0"/>
                        <a:t>Level  </a:t>
                      </a:r>
                      <a:r>
                        <a:rPr lang="en-US" dirty="0" smtClean="0"/>
                        <a:t>48 </a:t>
                      </a:r>
                      <a:r>
                        <a:rPr lang="en-US" dirty="0" smtClean="0"/>
                        <a:t>Acc</a:t>
                      </a:r>
                      <a:endParaRPr lang="en-US" dirty="0"/>
                    </a:p>
                  </a:txBody>
                  <a:tcPr/>
                </a:tc>
                <a:tc>
                  <a:txBody>
                    <a:bodyPr/>
                    <a:lstStyle/>
                    <a:p>
                      <a:r>
                        <a:rPr lang="en-US" dirty="0" smtClean="0"/>
                        <a:t>0.1653</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lstStyle/>
          <a:p>
            <a:r>
              <a:rPr lang="en-US" dirty="0" smtClean="0"/>
              <a:t>The </a:t>
            </a:r>
            <a:r>
              <a:rPr lang="en-US" dirty="0" smtClean="0"/>
              <a:t>method </a:t>
            </a:r>
            <a:r>
              <a:rPr lang="en-US" dirty="0" smtClean="0"/>
              <a:t>of generating </a:t>
            </a:r>
            <a:r>
              <a:rPr lang="en-US" dirty="0" smtClean="0"/>
              <a:t>a hierarchical </a:t>
            </a:r>
            <a:r>
              <a:rPr lang="en-US" dirty="0" smtClean="0"/>
              <a:t>SVM with </a:t>
            </a:r>
            <a:r>
              <a:rPr lang="en-US" dirty="0" smtClean="0"/>
              <a:t>the least and most confused actions did </a:t>
            </a:r>
            <a:r>
              <a:rPr lang="en-US" dirty="0" smtClean="0"/>
              <a:t>not give us the expected </a:t>
            </a:r>
            <a:r>
              <a:rPr lang="en-US" dirty="0" smtClean="0"/>
              <a:t>results.</a:t>
            </a:r>
          </a:p>
          <a:p>
            <a:r>
              <a:rPr lang="en-US" dirty="0" smtClean="0"/>
              <a:t>This may be due to the fact that pairing the least and most confused actions significantly decreases the accuracy of the least confused action, and raises the accuracy of the most confused class an insignificant amount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 more careful selection process, for paired groupings, needs to be done in order to achieve a higher accuracy.</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1112</TotalTime>
  <Words>324</Words>
  <Application>Microsoft Office PowerPoint</Application>
  <PresentationFormat>On-screen Show (4:3)</PresentationFormat>
  <Paragraphs>87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Module</vt:lpstr>
      <vt:lpstr>Human Action Recognition Week 12</vt:lpstr>
      <vt:lpstr>Hierarchical SVMs</vt:lpstr>
      <vt:lpstr>Hierarchical SVMs</vt:lpstr>
      <vt:lpstr>Hierarchical SVMs</vt:lpstr>
      <vt:lpstr>Hierarchical SVMs: Method 1 Results</vt:lpstr>
      <vt:lpstr>Hierarchical SVMs: Method 2 Results</vt:lpstr>
      <vt:lpstr>Hierarchical SVMs: Method 3 Results</vt:lpstr>
      <vt:lpstr>Conclusion</vt:lpstr>
      <vt:lpstr>Conclusion</vt:lpstr>
      <vt:lpstr>Thank You</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Action Recognition Week 11</dc:title>
  <dc:creator>Taylor Rassmann</dc:creator>
  <cp:lastModifiedBy>Taylor Rassmann</cp:lastModifiedBy>
  <cp:revision>75</cp:revision>
  <dcterms:created xsi:type="dcterms:W3CDTF">2011-07-28T20:28:52Z</dcterms:created>
  <dcterms:modified xsi:type="dcterms:W3CDTF">2011-08-08T22:18:38Z</dcterms:modified>
</cp:coreProperties>
</file>