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3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A42E-3E0C-4EBF-9F48-DBDEAF1A7A5C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A97D-BC72-4211-BA89-E48D2270D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A42E-3E0C-4EBF-9F48-DBDEAF1A7A5C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A97D-BC72-4211-BA89-E48D2270D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A42E-3E0C-4EBF-9F48-DBDEAF1A7A5C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A97D-BC72-4211-BA89-E48D2270D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A42E-3E0C-4EBF-9F48-DBDEAF1A7A5C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A97D-BC72-4211-BA89-E48D2270D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A42E-3E0C-4EBF-9F48-DBDEAF1A7A5C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A97D-BC72-4211-BA89-E48D2270D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A42E-3E0C-4EBF-9F48-DBDEAF1A7A5C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A97D-BC72-4211-BA89-E48D2270D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A42E-3E0C-4EBF-9F48-DBDEAF1A7A5C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A97D-BC72-4211-BA89-E48D2270D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A42E-3E0C-4EBF-9F48-DBDEAF1A7A5C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A97D-BC72-4211-BA89-E48D2270D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A42E-3E0C-4EBF-9F48-DBDEAF1A7A5C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A97D-BC72-4211-BA89-E48D2270D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A42E-3E0C-4EBF-9F48-DBDEAF1A7A5C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A97D-BC72-4211-BA89-E48D2270D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A42E-3E0C-4EBF-9F48-DBDEAF1A7A5C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BA97D-BC72-4211-BA89-E48D2270D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CA42E-3E0C-4EBF-9F48-DBDEAF1A7A5C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BA97D-BC72-4211-BA89-E48D2270D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Thomas Swift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Week 10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State Football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23 plays split into 5 </a:t>
            </a:r>
            <a:r>
              <a:rPr lang="en-US" dirty="0" err="1" smtClean="0"/>
              <a:t>groundtruth</a:t>
            </a:r>
            <a:r>
              <a:rPr lang="en-US" dirty="0" smtClean="0"/>
              <a:t> classes (play types)</a:t>
            </a:r>
          </a:p>
          <a:p>
            <a:r>
              <a:rPr lang="en-US" dirty="0" smtClean="0"/>
              <a:t>Using Dense 3D S-T HOOF features and frame registration </a:t>
            </a:r>
            <a:r>
              <a:rPr lang="en-US" dirty="0" err="1" smtClean="0"/>
              <a:t>w.r.t</a:t>
            </a:r>
            <a:r>
              <a:rPr lang="en-US" smtClean="0"/>
              <a:t>.</a:t>
            </a:r>
            <a:r>
              <a:rPr lang="en-US" smtClean="0"/>
              <a:t> </a:t>
            </a:r>
            <a:r>
              <a:rPr lang="en-US" dirty="0" smtClean="0"/>
              <a:t>to first frame, results were: 11/23(21) correct- 47.8%(52.4%)</a:t>
            </a:r>
          </a:p>
          <a:p>
            <a:pPr lvl="1"/>
            <a:r>
              <a:rPr lang="en-US" dirty="0" smtClean="0"/>
              <a:t>Only one example for 2 of 5 classes, which can’t be matched to </a:t>
            </a:r>
            <a:r>
              <a:rPr lang="en-US" dirty="0" err="1" smtClean="0"/>
              <a:t>themself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1</a:t>
            </a:r>
            <a:endParaRPr lang="en-US" dirty="0"/>
          </a:p>
        </p:txBody>
      </p:sp>
      <p:pic>
        <p:nvPicPr>
          <p:cNvPr id="1026" name="Picture 2" descr="G:\dsp_reg_dataset-game_1\dsp_reg_dataset\game_1\images\play_01\Aligned\Aligned-play_01-0149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038214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Frame (200)</a:t>
            </a:r>
            <a:endParaRPr lang="en-US" dirty="0"/>
          </a:p>
        </p:txBody>
      </p:sp>
      <p:pic>
        <p:nvPicPr>
          <p:cNvPr id="2050" name="Picture 2" descr="G:\dsp_reg_dataset-game_1\dsp_reg_dataset\game_1\images\play_01\Aligned\Aligned-play_01-0349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293395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This Past Week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Pre-processing on Optical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Manipulate optical flow prior to computing HOOF features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Clean flow boundaries (eliminate false flow)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Make direction of flow consistent among all plays (have all plays run right or all run left, flip plays to conform with most common direction)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a) Extract non-trivial (non-zero) flow from larger flow matrix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(3b) translate non-trivial flow by centering non-trivial flow of first frame of each play</a:t>
            </a:r>
          </a:p>
          <a:p>
            <a:pPr marL="1371600" lvl="2" indent="-514350">
              <a:buFont typeface="+mj-lt"/>
              <a:buAutoNum type="alphaLcParenR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with Pre-processing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Without pre-processing: 11/23(21) correct- 47.8%(52.4%)</a:t>
            </a:r>
          </a:p>
          <a:p>
            <a:r>
              <a:rPr lang="en-US" dirty="0" smtClean="0"/>
              <a:t>Through (2) [standardize direction]: 13/23(21) correct- 56.5%(61.9%)</a:t>
            </a:r>
          </a:p>
          <a:p>
            <a:r>
              <a:rPr lang="en-US" dirty="0" smtClean="0"/>
              <a:t>Through (3a) [segment flow]: 5/23(21) correct- 21.7%(23.8%)</a:t>
            </a:r>
          </a:p>
          <a:p>
            <a:pPr lvl="1"/>
            <a:r>
              <a:rPr lang="en-US" dirty="0" smtClean="0"/>
              <a:t>BAD!!</a:t>
            </a:r>
          </a:p>
          <a:p>
            <a:r>
              <a:rPr lang="en-US" dirty="0" smtClean="0"/>
              <a:t>Through (3b) [center flow]: </a:t>
            </a:r>
            <a:r>
              <a:rPr lang="en-US" dirty="0" smtClean="0"/>
              <a:t>8/23(21) correct- 34.8%(38.1%)</a:t>
            </a:r>
          </a:p>
          <a:p>
            <a:pPr lvl="1"/>
            <a:r>
              <a:rPr lang="en-US" dirty="0" smtClean="0"/>
              <a:t>Classified everything as play type 2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Acquiring a better </a:t>
            </a:r>
            <a:r>
              <a:rPr lang="en-US" dirty="0" smtClean="0"/>
              <a:t>dataset</a:t>
            </a:r>
          </a:p>
          <a:p>
            <a:pPr lvl="1"/>
            <a:r>
              <a:rPr lang="en-US" dirty="0" smtClean="0"/>
              <a:t>OSU dataset is inadequate- only contains 25 plays and only 5 classes of plays (with uneven distribution)</a:t>
            </a:r>
          </a:p>
          <a:p>
            <a:pPr lvl="1"/>
            <a:r>
              <a:rPr lang="en-US" dirty="0" smtClean="0"/>
              <a:t>Trying to acquire Georgia Tech Dataset; is standard dataset with previously published results</a:t>
            </a:r>
          </a:p>
          <a:p>
            <a:pPr lvl="1"/>
            <a:r>
              <a:rPr lang="en-US" dirty="0" smtClean="0"/>
              <a:t>Are on the verge of acquiring set of plays from UCF football team; hopefully can form good dataset from </a:t>
            </a:r>
            <a:r>
              <a:rPr lang="en-US" dirty="0" smtClean="0"/>
              <a:t>this</a:t>
            </a:r>
            <a:endParaRPr lang="en-US" dirty="0" smtClean="0"/>
          </a:p>
          <a:p>
            <a:r>
              <a:rPr lang="en-US" dirty="0" smtClean="0"/>
              <a:t>Completing registration to static field model, and then retesting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Detection of football plays:</a:t>
            </a:r>
            <a:br>
              <a:rPr lang="en-US" dirty="0" smtClean="0"/>
            </a:br>
            <a:r>
              <a:rPr lang="en-US" dirty="0" smtClean="0"/>
              <a:t>A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Goal: Given a video clip of a football play, classify the specific play (strategy) employed by the offense in that clip.</a:t>
            </a:r>
          </a:p>
          <a:p>
            <a:r>
              <a:rPr lang="en-US" dirty="0" smtClean="0"/>
              <a:t>Motivation: </a:t>
            </a:r>
          </a:p>
          <a:p>
            <a:pPr lvl="1"/>
            <a:r>
              <a:rPr lang="en-US" dirty="0" smtClean="0"/>
              <a:t>Highly investigated topic in recent years</a:t>
            </a:r>
          </a:p>
          <a:p>
            <a:pPr lvl="1"/>
            <a:r>
              <a:rPr lang="en-US" dirty="0" smtClean="0"/>
              <a:t>At a generic level, is equivalent to analyzing complex behavior of group of people; could have applications to other action recognition scenarios (video surveillance)</a:t>
            </a:r>
          </a:p>
          <a:p>
            <a:r>
              <a:rPr lang="en-US" dirty="0" smtClean="0"/>
              <a:t>Key 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video registration pre-processing on clip.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Feature description (tracks, motion patterns, etc) to represent each clip.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Directed Information to match input clip to predetermined model of corresponding play.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Directed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DI(X</a:t>
            </a:r>
            <a:r>
              <a:rPr lang="en-US" baseline="30000" dirty="0"/>
              <a:t>N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Y</a:t>
            </a:r>
            <a:r>
              <a:rPr lang="en-US" baseline="30000" dirty="0"/>
              <a:t>N</a:t>
            </a:r>
            <a:r>
              <a:rPr lang="en-US" dirty="0"/>
              <a:t>) = </a:t>
            </a:r>
            <a:r>
              <a:rPr lang="en-US" dirty="0" smtClean="0"/>
              <a:t>∑ I(X</a:t>
            </a:r>
            <a:r>
              <a:rPr lang="en-US" baseline="30000" dirty="0" smtClean="0"/>
              <a:t>(</a:t>
            </a:r>
            <a:r>
              <a:rPr lang="en-US" baseline="30000" dirty="0" err="1" smtClean="0"/>
              <a:t>i</a:t>
            </a:r>
            <a:r>
              <a:rPr lang="en-US" baseline="30000" dirty="0"/>
              <a:t>)</a:t>
            </a:r>
            <a:r>
              <a:rPr lang="en-US" dirty="0"/>
              <a:t> ; Y</a:t>
            </a:r>
            <a:r>
              <a:rPr lang="en-US" baseline="-25000" dirty="0"/>
              <a:t>i</a:t>
            </a:r>
            <a:r>
              <a:rPr lang="en-US" dirty="0"/>
              <a:t> | Y</a:t>
            </a:r>
            <a:r>
              <a:rPr lang="en-US" baseline="30000" dirty="0"/>
              <a:t>(</a:t>
            </a:r>
            <a:r>
              <a:rPr lang="en-US" baseline="30000" dirty="0" err="1"/>
              <a:t>i</a:t>
            </a:r>
            <a:r>
              <a:rPr lang="en-US" baseline="30000" dirty="0"/>
              <a:t> – 1</a:t>
            </a:r>
            <a:r>
              <a:rPr lang="en-US" baseline="30000" dirty="0" smtClean="0"/>
              <a:t>)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Cumulative reduction in uncertainty of frame Y</a:t>
            </a:r>
            <a:r>
              <a:rPr lang="en-US" baseline="-25000" dirty="0" smtClean="0"/>
              <a:t>i</a:t>
            </a:r>
            <a:r>
              <a:rPr lang="en-US" dirty="0" smtClean="0"/>
              <a:t> when the past frames Y</a:t>
            </a:r>
            <a:r>
              <a:rPr lang="en-US" baseline="30000" dirty="0" smtClean="0"/>
              <a:t>i-1</a:t>
            </a:r>
            <a:r>
              <a:rPr lang="en-US" dirty="0" smtClean="0"/>
              <a:t> of Y are supplemented by information about the past and present frames X</a:t>
            </a:r>
            <a:r>
              <a:rPr lang="en-US" baseline="30000" dirty="0" smtClean="0"/>
              <a:t>i</a:t>
            </a:r>
            <a:r>
              <a:rPr lang="en-US" dirty="0" smtClean="0"/>
              <a:t> of X.</a:t>
            </a:r>
          </a:p>
          <a:p>
            <a:r>
              <a:rPr lang="en-US" dirty="0" smtClean="0"/>
              <a:t>I(X ; Y) = H(X) – H(X|Y) = H(Y) – H(Y|X)</a:t>
            </a:r>
            <a:r>
              <a:rPr lang="en-US" dirty="0"/>
              <a:t> </a:t>
            </a:r>
            <a:r>
              <a:rPr lang="en-US" dirty="0" smtClean="0"/>
              <a:t>is the mutual information of X and Y.</a:t>
            </a:r>
          </a:p>
          <a:p>
            <a:pPr lvl="1"/>
            <a:r>
              <a:rPr lang="en-US" dirty="0" smtClean="0"/>
              <a:t>Amount of reduction in uncertainty of X after knowing/observing Y</a:t>
            </a:r>
          </a:p>
          <a:p>
            <a:pPr lvl="1"/>
            <a:r>
              <a:rPr lang="en-US" dirty="0" smtClean="0"/>
              <a:t> DI is extension of MI to random processes (random variables that change in value over time)</a:t>
            </a:r>
          </a:p>
          <a:p>
            <a:r>
              <a:rPr lang="en-US" dirty="0" smtClean="0"/>
              <a:t>H(X) = -∑p(x)log(p(x)) is the entropy of 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Directed Information on Football Tracks-Variation Within a Play</a:t>
            </a:r>
            <a:endParaRPr lang="en-US" sz="3600" dirty="0"/>
          </a:p>
        </p:txBody>
      </p:sp>
      <p:pic>
        <p:nvPicPr>
          <p:cNvPr id="1026" name="Picture 2" descr="C:\CS\UCF\Football\DI\Pos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38600"/>
            <a:ext cx="2514600" cy="1885950"/>
          </a:xfrm>
          <a:prstGeom prst="rect">
            <a:avLst/>
          </a:prstGeom>
          <a:noFill/>
        </p:spPr>
      </p:pic>
      <p:pic>
        <p:nvPicPr>
          <p:cNvPr id="1027" name="Picture 3" descr="C:\CS\UCF\Football\DI\Pos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038600"/>
            <a:ext cx="2540000" cy="1905000"/>
          </a:xfrm>
          <a:prstGeom prst="rect">
            <a:avLst/>
          </a:prstGeom>
          <a:noFill/>
        </p:spPr>
      </p:pic>
      <p:pic>
        <p:nvPicPr>
          <p:cNvPr id="1028" name="Picture 4" descr="C:\CS\UCF\Football\DI\Pos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95400"/>
            <a:ext cx="2438400" cy="1828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71600" y="3124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6019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6019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4648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DI(Post3,Post1) = 5.914; DI(Post3,Post4) = 6.688</a:t>
            </a:r>
            <a:endParaRPr lang="en-US" dirty="0"/>
          </a:p>
        </p:txBody>
      </p:sp>
      <p:pic>
        <p:nvPicPr>
          <p:cNvPr id="1029" name="Picture 5" descr="C:\CS\UCF\Football\DI\Post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295400"/>
            <a:ext cx="2438400" cy="1828800"/>
          </a:xfrm>
          <a:prstGeom prst="rect">
            <a:avLst/>
          </a:prstGeom>
          <a:noFill/>
        </p:spPr>
      </p:pic>
      <p:pic>
        <p:nvPicPr>
          <p:cNvPr id="1030" name="Picture 6" descr="C:\CS\UCF\Football\DI\Post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295400"/>
            <a:ext cx="2463800" cy="18478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038600" y="3124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0" y="3124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3505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DI(Post2,Post1) = 6.831; DI(Post2,Post5) = 7.977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Directed Information on Football Tracks-Variation Among Different Plays</a:t>
            </a:r>
            <a:endParaRPr lang="en-US" sz="3600" dirty="0"/>
          </a:p>
        </p:txBody>
      </p:sp>
      <p:pic>
        <p:nvPicPr>
          <p:cNvPr id="4" name="Picture 4" descr="C:\CS\UCF\Football\DI\Po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3048000" cy="228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3657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Post1</a:t>
            </a:r>
            <a:endParaRPr lang="en-US" dirty="0"/>
          </a:p>
        </p:txBody>
      </p:sp>
      <p:pic>
        <p:nvPicPr>
          <p:cNvPr id="2050" name="Picture 2" descr="C:\CS\UCF\Football\DI\H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3048000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9800" y="3657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HM1</a:t>
            </a:r>
            <a:endParaRPr lang="en-US" dirty="0"/>
          </a:p>
        </p:txBody>
      </p:sp>
      <p:pic>
        <p:nvPicPr>
          <p:cNvPr id="2051" name="Picture 3" descr="C:\CS\UCF\Football\DI\HBDraw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038600"/>
            <a:ext cx="2895600" cy="2171700"/>
          </a:xfrm>
          <a:prstGeom prst="rect">
            <a:avLst/>
          </a:prstGeom>
          <a:noFill/>
        </p:spPr>
      </p:pic>
      <p:pic>
        <p:nvPicPr>
          <p:cNvPr id="2052" name="Picture 4" descr="C:\CS\UCF\Football\DI\HBSweep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038600"/>
            <a:ext cx="2895600" cy="21717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05000" y="6172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HBDraw1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6172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HBSweep1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Detection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Create bag-of-words codebook from tracks of all frames of all examples of all plays (4 plays, 10 examples per play)</a:t>
            </a:r>
          </a:p>
          <a:p>
            <a:r>
              <a:rPr lang="en-US" dirty="0" smtClean="0"/>
              <a:t>Classify model plays and query play according to codebook; creates vector of numbers representation for each</a:t>
            </a:r>
          </a:p>
          <a:p>
            <a:r>
              <a:rPr lang="en-US" dirty="0" smtClean="0"/>
              <a:t>Compute DI score between query and each model (</a:t>
            </a:r>
            <a:r>
              <a:rPr lang="en-US" dirty="0" err="1" smtClean="0"/>
              <a:t>avg</a:t>
            </a:r>
            <a:r>
              <a:rPr lang="en-US" dirty="0" smtClean="0"/>
              <a:t> DI score btw query and all examples of model)</a:t>
            </a:r>
          </a:p>
          <a:p>
            <a:r>
              <a:rPr lang="en-US" dirty="0" smtClean="0"/>
              <a:t>Select model with highest DI score as the match to the query</a:t>
            </a:r>
          </a:p>
          <a:p>
            <a:r>
              <a:rPr lang="en-US" dirty="0" smtClean="0"/>
              <a:t>Results: around 65% on average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</a:t>
            </a:r>
            <a:r>
              <a:rPr lang="en-US" smtClean="0"/>
              <a:t>with Tracks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Tested DI on manual tracks; but not automated tracks</a:t>
            </a:r>
          </a:p>
          <a:p>
            <a:r>
              <a:rPr lang="en-US" dirty="0" smtClean="0"/>
              <a:t>Automated tracks- hard to acquire from football plays</a:t>
            </a:r>
          </a:p>
          <a:p>
            <a:pPr lvl="1"/>
            <a:r>
              <a:rPr lang="en-US" dirty="0" smtClean="0"/>
              <a:t>Heavy Occlusion</a:t>
            </a:r>
          </a:p>
          <a:p>
            <a:pPr lvl="1"/>
            <a:r>
              <a:rPr lang="en-US" dirty="0" smtClean="0"/>
              <a:t>Difficult to separate out tracks for each player</a:t>
            </a:r>
          </a:p>
          <a:p>
            <a:r>
              <a:rPr lang="en-US" dirty="0" smtClean="0"/>
              <a:t>Therefore, tracks are an unreliable feature, and so have been abandoned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Sample Tracking Output</a:t>
            </a:r>
            <a:endParaRPr lang="en-US" dirty="0"/>
          </a:p>
        </p:txBody>
      </p:sp>
      <p:pic>
        <p:nvPicPr>
          <p:cNvPr id="1026" name="Picture 2" descr="C:\CS\UCF\Football\Tracking\Output\Game1\Play_02\Thresh1-120,100\pana022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7467600" cy="560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HOOF Features from Dense 3D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Histograms of Oriented Optical Flow</a:t>
            </a:r>
          </a:p>
          <a:p>
            <a:pPr lvl="1"/>
            <a:r>
              <a:rPr lang="en-US" dirty="0" smtClean="0"/>
              <a:t>Pixels placed into histogram bins based on OF direction, contribute OF magnitude to that bin</a:t>
            </a:r>
          </a:p>
          <a:p>
            <a:r>
              <a:rPr lang="en-US" dirty="0" smtClean="0"/>
              <a:t>HOOF features computed on each partial frame (2D block) in 3D block and concatenated</a:t>
            </a:r>
          </a:p>
          <a:p>
            <a:r>
              <a:rPr lang="en-US" dirty="0" smtClean="0"/>
              <a:t>Codebook classification performed to get one number for each 3D block</a:t>
            </a:r>
          </a:p>
          <a:p>
            <a:r>
              <a:rPr lang="en-US" dirty="0" smtClean="0"/>
              <a:t>Vector of all classified 3D blocks is model for play and is used in DI computation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742</Words>
  <Application>Microsoft Office PowerPoint</Application>
  <PresentationFormat>On-screen Show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Thomas Swift</vt:lpstr>
      <vt:lpstr>Detection of football plays: A Review</vt:lpstr>
      <vt:lpstr>Directed Information</vt:lpstr>
      <vt:lpstr>Directed Information on Football Tracks-Variation Within a Play</vt:lpstr>
      <vt:lpstr>Directed Information on Football Tracks-Variation Among Different Plays</vt:lpstr>
      <vt:lpstr>The Detection Program</vt:lpstr>
      <vt:lpstr>The Problem with Tracks</vt:lpstr>
      <vt:lpstr>Sample Tracking Output</vt:lpstr>
      <vt:lpstr>HOOF Features from Dense 3D Grid</vt:lpstr>
      <vt:lpstr>Oregon State Football Dataset</vt:lpstr>
      <vt:lpstr>Frame 1</vt:lpstr>
      <vt:lpstr>Final Frame (200)</vt:lpstr>
      <vt:lpstr>This Past Week</vt:lpstr>
      <vt:lpstr>Pre-processing on Optical Flow</vt:lpstr>
      <vt:lpstr>Results with Pre-processing</vt:lpstr>
      <vt:lpstr>Current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Thomas Swift</dc:title>
  <dc:creator>Tom</dc:creator>
  <cp:lastModifiedBy>Tom</cp:lastModifiedBy>
  <cp:revision>48</cp:revision>
  <dcterms:created xsi:type="dcterms:W3CDTF">2011-07-21T22:01:19Z</dcterms:created>
  <dcterms:modified xsi:type="dcterms:W3CDTF">2011-07-22T14:35:06Z</dcterms:modified>
</cp:coreProperties>
</file>