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2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2.jpg"/><Relationship Type="http://schemas.openxmlformats.org/officeDocument/2006/relationships/image" Id="rId3" Target="../media/image01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REU Week 1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Jared Rhizor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Optical Flow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4" x="5240507"/>
            <a:ext cy="4967700" cx="3446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Create f</a:t>
            </a:r>
            <a:r>
              <a:rPr lang="en" baseline="-25000"/>
              <a:t>x</a:t>
            </a:r>
            <a:r>
              <a:rPr lang="en"/>
              <a:t>,f</a:t>
            </a:r>
            <a:r>
              <a:rPr lang="en" baseline="-25000"/>
              <a:t>y</a:t>
            </a:r>
            <a:r>
              <a:rPr lang="en"/>
              <a:t>, and f</a:t>
            </a:r>
            <a:r>
              <a:rPr lang="en" baseline="-25000"/>
              <a:t>t</a:t>
            </a:r>
            <a:r>
              <a:rPr lang="en"/>
              <a:t>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Use the surrounding 3x3 window to compute a vector field at every point.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Iterate until convergence. </a:t>
            </a:r>
          </a:p>
        </p:txBody>
      </p:sp>
      <p:sp>
        <p:nvSpPr>
          <p:cNvPr name="Shape 49" id="49"/>
          <p:cNvSpPr/>
          <p:nvPr/>
        </p:nvSpPr>
        <p:spPr>
          <a:xfrm>
            <a:off y="1600200" x="457200"/>
            <a:ext cy="1598278" cx="2141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50" id="50"/>
          <p:cNvSpPr/>
          <p:nvPr/>
        </p:nvSpPr>
        <p:spPr>
          <a:xfrm>
            <a:off y="1600200" x="2703475"/>
            <a:ext cy="1606066" cx="214258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Optical Flow</a:t>
            </a:r>
          </a:p>
        </p:txBody>
      </p:sp>
      <p:sp>
        <p:nvSpPr>
          <p:cNvPr name="Shape 56" id="56"/>
          <p:cNvSpPr/>
          <p:nvPr/>
        </p:nvSpPr>
        <p:spPr>
          <a:xfrm>
            <a:off y="394281" x="537900"/>
            <a:ext cy="6010019" cx="79015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SIFT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473425" x="5159700"/>
            <a:ext cy="4967700" cx="35270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 	0.4847</a:t>
            </a:r>
          </a:p>
          <a:p>
            <a:pPr rtl="0" lvl="0">
              <a:buNone/>
            </a:pPr>
            <a:r>
              <a:rPr lang="en"/>
              <a:t>    0.5016</a:t>
            </a:r>
          </a:p>
          <a:p>
            <a:pPr rtl="0" lvl="0">
              <a:buNone/>
            </a:pPr>
            <a:r>
              <a:rPr lang="en"/>
              <a:t>    0.5154</a:t>
            </a:r>
          </a:p>
          <a:p>
            <a:pPr rtl="0" lvl="0">
              <a:buNone/>
            </a:pPr>
            <a:r>
              <a:rPr lang="en"/>
              <a:t>    0.5260</a:t>
            </a:r>
          </a:p>
          <a:p>
            <a:pPr rtl="0" lvl="0">
              <a:buNone/>
            </a:pPr>
            <a:r>
              <a:rPr lang="en"/>
              <a:t>    0.5330</a:t>
            </a:r>
          </a:p>
          <a:p>
            <a:pPr rtl="0" lvl="0">
              <a:buNone/>
            </a:pPr>
            <a:r>
              <a:rPr lang="en"/>
              <a:t>    0.5363</a:t>
            </a:r>
          </a:p>
          <a:p>
            <a:pPr rtl="0" lvl="0">
              <a:buNone/>
            </a:pPr>
            <a:r>
              <a:rPr lang="en"/>
              <a:t>    0.5358</a:t>
            </a:r>
          </a:p>
          <a:p>
            <a:pPr rtl="0" lvl="0">
              <a:buNone/>
            </a:pPr>
            <a:r>
              <a:rPr lang="en"/>
              <a:t>    0.5316</a:t>
            </a:r>
          </a:p>
          <a:p>
            <a:r>
              <a:t/>
            </a:r>
          </a:p>
        </p:txBody>
      </p:sp>
      <p:sp>
        <p:nvSpPr>
          <p:cNvPr name="Shape 63" id="63"/>
          <p:cNvSpPr txBox="1"/>
          <p:nvPr>
            <p:ph type="body" idx="2"/>
          </p:nvPr>
        </p:nvSpPr>
        <p:spPr>
          <a:xfrm>
            <a:off y="1473425" x="457200"/>
            <a:ext cy="4967700" cx="48411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0.5522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0.5527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0.5491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0.5414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0.5298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0.5146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0.4961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0.4747</a:t>
            </a:r>
          </a:p>
          <a:p>
            <a:pPr indent="457200" marL="182880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Too similar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SIFT</a:t>
            </a:r>
          </a:p>
        </p:txBody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1473425" x="457200"/>
            <a:ext cy="4967700" cx="48411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0.0787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0.0823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0.0853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0.0879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0.0898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0.0911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0.0917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0.0916</a:t>
            </a:r>
          </a:p>
          <a:p>
            <a:r>
              <a:t/>
            </a:r>
          </a:p>
        </p:txBody>
      </p:sp>
      <p:sp>
        <p:nvSpPr>
          <p:cNvPr name="Shape 70" id="70"/>
          <p:cNvSpPr txBox="1"/>
          <p:nvPr>
            <p:ph type="body" idx="2"/>
          </p:nvPr>
        </p:nvSpPr>
        <p:spPr>
          <a:xfrm>
            <a:off y="1473425" x="4367100"/>
            <a:ext cy="4967700" cx="48411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0.0648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0.0334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0.0020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0.0059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0.0118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0.0177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0.1276</a:t>
            </a:r>
          </a:p>
          <a:p>
            <a:pPr indent="0" marL="1828800"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0.1748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Adaboost</a:t>
            </a:r>
          </a:p>
        </p:txBody>
      </p:sp>
      <p:sp>
        <p:nvSpPr>
          <p:cNvPr name="Shape 76" id="76"/>
          <p:cNvSpPr/>
          <p:nvPr/>
        </p:nvSpPr>
        <p:spPr>
          <a:xfrm>
            <a:off y="1895209" x="457200"/>
            <a:ext cy="4545890" cx="60618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Potential Projects</a:t>
            </a:r>
          </a:p>
        </p:txBody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/>
              <a:t>1. Human Detection Using Convolutional Neural Network (Baoyuan Liu)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2. Face Recognition on the Internet - "Who are you?" (Dong Zhang)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3. Human Detection and tracking in semi-crowded and crowded</a:t>
            </a:r>
          </a:p>
          <a:p>
            <a:pPr rtl="0" lvl="0">
              <a:buNone/>
            </a:pPr>
            <a:r>
              <a:rPr lang="en" sz="1800"/>
              <a:t>scenes using depth-RGB surveillance cameras (Shayan Modiri)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4. Crowd Density Estimation (Afshin Dehgham)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800"/>
              <a:t>5. Optimal algorithms for topologically constrained point</a:t>
            </a:r>
          </a:p>
          <a:p>
            <a:pPr rtl="0" lvl="0">
              <a:buNone/>
            </a:pPr>
            <a:r>
              <a:rPr lang="en" sz="1800"/>
              <a:t>correspondence (Imran Saleemi)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