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png" ContentType="image/png"/>
  <Override PartName="/ppt/media/image6.png" ContentType="image/png"/>
  <Override PartName="/ppt/media/image3.png" ContentType="image/png"/>
  <Override PartName="/ppt/media/image7.png" ContentType="image/png"/>
  <Override PartName="/ppt/media/image4.png" ContentType="image/png"/>
  <Override PartName="/ppt/media/image8.png" ContentType="image/png"/>
  <Override PartName="/ppt/media/image1.png" ContentType="image/png"/>
  <Override PartName="/ppt/media/image5.png" ContentType="image/png"/>
  <Override PartName="/ppt/media/image9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68360" y="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379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375080"/>
            <a:ext cx="9071640" cy="2379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68360" y="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1960" y="4375080"/>
            <a:ext cx="4426560" cy="2379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375080"/>
            <a:ext cx="4426560" cy="2379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68360" y="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68360" y="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9896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68360" y="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98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68360" y="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98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98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68360" y="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68360" y="0"/>
            <a:ext cx="9071640" cy="6758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68360" y="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375080"/>
            <a:ext cx="4426560" cy="2379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98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68360" y="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98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1960" y="4375080"/>
            <a:ext cx="4426560" cy="2379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68360" y="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375080"/>
            <a:ext cx="9070920" cy="2379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68360" y="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fi-FI"/>
              <a:t>Muokkaa otsikon tekstimuotoa napsauttamalla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"/>
            </a:pPr>
            <a:r>
              <a:rPr lang="fi-FI"/>
              <a:t>Muokkaa jäsennyksen tekstimuotoa napsauttamalla</a:t>
            </a:r>
            <a:endParaRPr/>
          </a:p>
          <a:p>
            <a:pPr lvl="1">
              <a:buSzPct val="45000"/>
              <a:buFont typeface="StarSymbol"/>
              <a:buChar char=""/>
            </a:pPr>
            <a:r>
              <a:rPr lang="fi-FI"/>
              <a:t>Toinen jäsennystaso</a:t>
            </a:r>
            <a:endParaRPr/>
          </a:p>
          <a:p>
            <a:pPr lvl="2">
              <a:buSzPct val="45000"/>
              <a:buFont typeface="StarSymbol"/>
              <a:buChar char=""/>
            </a:pPr>
            <a:r>
              <a:rPr lang="fi-FI"/>
              <a:t>Kolmas jäsennystaso</a:t>
            </a:r>
            <a:endParaRPr/>
          </a:p>
          <a:p>
            <a:pPr lvl="3">
              <a:buSzPct val="45000"/>
              <a:buFont typeface="StarSymbol"/>
              <a:buChar char=""/>
            </a:pPr>
            <a:r>
              <a:rPr lang="fi-FI"/>
              <a:t>Neljäs jäsennystaso</a:t>
            </a:r>
            <a:endParaRPr/>
          </a:p>
          <a:p>
            <a:pPr lvl="4">
              <a:buSzPct val="45000"/>
              <a:buFont typeface="StarSymbol"/>
              <a:buChar char=""/>
            </a:pPr>
            <a:r>
              <a:rPr lang="fi-FI"/>
              <a:t>Viides jäsennystaso</a:t>
            </a:r>
            <a:endParaRPr/>
          </a:p>
          <a:p>
            <a:pPr lvl="5">
              <a:buSzPct val="45000"/>
              <a:buFont typeface="StarSymbol"/>
              <a:buChar char=""/>
            </a:pPr>
            <a:r>
              <a:rPr lang="fi-FI"/>
              <a:t>Kuudes jäsennystaso</a:t>
            </a:r>
            <a:endParaRPr/>
          </a:p>
          <a:p>
            <a:pPr lvl="6">
              <a:buSzPct val="45000"/>
              <a:buFont typeface="StarSymbol"/>
              <a:buChar char=""/>
            </a:pPr>
            <a:r>
              <a:rPr lang="fi-FI"/>
              <a:t>Seitsemäs jäsennystaso</a:t>
            </a:r>
            <a:endParaRPr/>
          </a:p>
          <a:p>
            <a:pPr lvl="7">
              <a:buSzPct val="45000"/>
              <a:buFont typeface="StarSymbol"/>
              <a:buChar char=""/>
            </a:pPr>
            <a:r>
              <a:rPr lang="fi-FI"/>
              <a:t>Kahdeksas jäsennystaso</a:t>
            </a:r>
            <a:endParaRPr/>
          </a:p>
          <a:p>
            <a:pPr lvl="8">
              <a:buSzPct val="45000"/>
              <a:buFont typeface="StarSymbol"/>
              <a:buChar char=""/>
            </a:pPr>
            <a:r>
              <a:rPr lang="fi-FI"/>
              <a:t>Yhdeksäs jäsennystaso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fi-FI" sz="1400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fi-FI" sz="1400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71A19111-41F1-41D1-8111-D171F1911111}" type="slidenum">
              <a:rPr lang="fi-FI" sz="1400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468360" y="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fi-FI"/>
              <a:t>REU Week 5</a:t>
            </a:r>
            <a:endParaRPr/>
          </a:p>
        </p:txBody>
      </p:sp>
      <p:sp>
        <p:nvSpPr>
          <p:cNvPr id="38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fi-FI"/>
              <a:t>Jared Rhizor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468360" y="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fi-FI"/>
              <a:t>Using the DeconvNetToolbox</a:t>
            </a:r>
            <a:endParaRPr/>
          </a:p>
        </p:txBody>
      </p:sp>
      <p:pic>
        <p:nvPicPr>
          <p:cNvPr descr="" id="40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57200" y="1402200"/>
            <a:ext cx="6132960" cy="5364360"/>
          </a:xfrm>
          <a:prstGeom prst="rect">
            <a:avLst/>
          </a:prstGeom>
        </p:spPr>
      </p:pic>
      <p:pic>
        <p:nvPicPr>
          <p:cNvPr descr="" id="41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7132320" y="4937760"/>
            <a:ext cx="2323800" cy="1333080"/>
          </a:xfrm>
          <a:prstGeom prst="rect">
            <a:avLst/>
          </a:prstGeom>
        </p:spPr>
      </p:pic>
      <p:pic>
        <p:nvPicPr>
          <p:cNvPr descr="" id="42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7170480" y="2306160"/>
            <a:ext cx="2156400" cy="1717200"/>
          </a:xfrm>
          <a:prstGeom prst="rect">
            <a:avLst/>
          </a:prstGeom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468360" y="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fi-FI"/>
              <a:t>Filters from the second layer</a:t>
            </a:r>
            <a:endParaRPr/>
          </a:p>
        </p:txBody>
      </p:sp>
      <p:pic>
        <p:nvPicPr>
          <p:cNvPr descr="" id="44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509040" y="1415880"/>
            <a:ext cx="6604200" cy="5259240"/>
          </a:xfrm>
          <a:prstGeom prst="rect">
            <a:avLst/>
          </a:prstGeom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468360" y="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fi-FI"/>
              <a:t>Feature Maps</a:t>
            </a:r>
            <a:endParaRPr/>
          </a:p>
        </p:txBody>
      </p:sp>
      <p:sp>
        <p:nvSpPr>
          <p:cNvPr id="46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"/>
            </a:pPr>
            <a:r>
              <a:rPr lang="fi-FI"/>
              <a:t>First level</a:t>
            </a:r>
            <a:r>
              <a:rPr lang="fi-FI"/>
              <a:t>	</a:t>
            </a:r>
            <a:r>
              <a:rPr lang="fi-FI"/>
              <a:t>	</a:t>
            </a:r>
            <a:r>
              <a:rPr lang="fi-FI"/>
              <a:t>	</a:t>
            </a:r>
            <a:r>
              <a:rPr lang="fi-FI"/>
              <a:t>	</a:t>
            </a:r>
            <a:r>
              <a:rPr lang="fi-FI"/>
              <a:t>Second level … Fourth level</a:t>
            </a:r>
            <a:endParaRPr/>
          </a:p>
        </p:txBody>
      </p:sp>
      <p:pic>
        <p:nvPicPr>
          <p:cNvPr descr="" id="47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962280" y="2286000"/>
            <a:ext cx="2238120" cy="2247480"/>
          </a:xfrm>
          <a:prstGeom prst="rect">
            <a:avLst/>
          </a:prstGeom>
        </p:spPr>
      </p:pic>
      <p:pic>
        <p:nvPicPr>
          <p:cNvPr descr="" id="48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4114800" y="2324520"/>
            <a:ext cx="2140920" cy="2156040"/>
          </a:xfrm>
          <a:prstGeom prst="rect">
            <a:avLst/>
          </a:prstGeom>
        </p:spPr>
      </p:pic>
      <p:pic>
        <p:nvPicPr>
          <p:cNvPr descr="" id="49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7067880" y="2286000"/>
            <a:ext cx="2167560" cy="2196360"/>
          </a:xfrm>
          <a:prstGeom prst="rect">
            <a:avLst/>
          </a:prstGeom>
        </p:spPr>
      </p:pic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468360" y="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fi-FI"/>
              <a:t>Better method to visualize filters</a:t>
            </a:r>
            <a:endParaRPr/>
          </a:p>
        </p:txBody>
      </p:sp>
      <p:pic>
        <p:nvPicPr>
          <p:cNvPr descr="" id="51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240480" y="1371600"/>
            <a:ext cx="7074720" cy="5914080"/>
          </a:xfrm>
          <a:prstGeom prst="rect">
            <a:avLst/>
          </a:prstGeom>
        </p:spPr>
      </p:pic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468360" y="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fi-FI"/>
              <a:t>Detection </a:t>
            </a:r>
            <a:endParaRPr/>
          </a:p>
        </p:txBody>
      </p:sp>
      <p:sp>
        <p:nvSpPr>
          <p:cNvPr id="53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"/>
            </a:pPr>
            <a:r>
              <a:rPr lang="fi-FI"/>
              <a:t>Sliding window applied on different scales.</a:t>
            </a:r>
            <a:endParaRPr/>
          </a:p>
          <a:p>
            <a:pPr>
              <a:buSzPct val="45000"/>
              <a:buFont typeface="StarSymbol"/>
              <a:buChar char=""/>
            </a:pPr>
            <a:r>
              <a:rPr lang="fi-FI"/>
              <a:t>Compute the descriptor at every window.</a:t>
            </a:r>
            <a:endParaRPr/>
          </a:p>
          <a:p>
            <a:pPr lvl="1">
              <a:buSzPct val="45000"/>
              <a:buFont typeface="StarSymbol"/>
              <a:buChar char=""/>
            </a:pPr>
            <a:r>
              <a:rPr lang="fi-FI"/>
              <a:t>We need to know how to generate the descriptor using Spatial Pyramid Matching.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468360" y="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fi-FI"/>
              <a:t>Dataset</a:t>
            </a:r>
            <a:endParaRPr/>
          </a:p>
        </p:txBody>
      </p:sp>
      <p:sp>
        <p:nvSpPr>
          <p:cNvPr id="55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"/>
            </a:pPr>
            <a:r>
              <a:rPr lang="fi-FI"/>
              <a:t>INRIA Person Dataset</a:t>
            </a:r>
            <a:endParaRPr/>
          </a:p>
          <a:p>
            <a:pPr lvl="1">
              <a:buSzPct val="45000"/>
              <a:buFont typeface="StarSymbol"/>
              <a:buChar char=""/>
            </a:pPr>
            <a:r>
              <a:rPr lang="fi-FI"/>
              <a:t>Cropped and centered images for training the deconvolutional neural network for learning how to construct descriptors.</a:t>
            </a:r>
            <a:endParaRPr/>
          </a:p>
          <a:p>
            <a:pPr lvl="1">
              <a:buSzPct val="45000"/>
              <a:buFont typeface="StarSymbol"/>
              <a:buChar char=""/>
            </a:pPr>
            <a:r>
              <a:rPr lang="fi-FI"/>
              <a:t>Random windows from the negative examples to train the SVM (we are using libSVM for this).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468360" y="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fi-FI"/>
              <a:t>This week</a:t>
            </a:r>
            <a:endParaRPr/>
          </a:p>
        </p:txBody>
      </p:sp>
      <p:sp>
        <p:nvSpPr>
          <p:cNvPr id="57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"/>
            </a:pPr>
            <a:r>
              <a:rPr lang="fi-FI"/>
              <a:t>Learn how to generate the descriptor</a:t>
            </a:r>
            <a:endParaRPr/>
          </a:p>
          <a:p>
            <a:pPr>
              <a:buSzPct val="45000"/>
              <a:buFont typeface="StarSymbol"/>
              <a:buChar char=""/>
            </a:pPr>
            <a:r>
              <a:rPr lang="fi-FI"/>
              <a:t>Gather basic human detection results</a:t>
            </a:r>
            <a:endParaRPr/>
          </a:p>
          <a:p>
            <a:pPr>
              <a:buSzPct val="45000"/>
              <a:buFont typeface="StarSymbol"/>
              <a:buChar char=""/>
            </a:pPr>
            <a:r>
              <a:rPr lang="fi-FI"/>
              <a:t>Compare performance using representations from different levels.</a:t>
            </a:r>
            <a:endParaRPr/>
          </a:p>
          <a:p>
            <a:pPr>
              <a:buSzPct val="45000"/>
              <a:buFont typeface="StarSymbol"/>
              <a:buChar char=""/>
            </a:pPr>
            <a:r>
              <a:rPr lang="fi-FI"/>
              <a:t>Rotational Invariance</a:t>
            </a:r>
            <a:endParaRPr/>
          </a:p>
          <a:p>
            <a:pPr lvl="1">
              <a:buSzPct val="45000"/>
              <a:buFont typeface="StarSymbol"/>
              <a:buChar char=""/>
            </a:pPr>
            <a:r>
              <a:rPr lang="fi-FI"/>
              <a:t>The CNN papers we found do not actually guarantee rotational invariance.</a:t>
            </a:r>
            <a:endParaRPr/>
          </a:p>
          <a:p>
            <a:pPr lvl="1">
              <a:buSzPct val="45000"/>
              <a:buFont typeface="StarSymbol"/>
              <a:buChar char=""/>
            </a:pPr>
            <a:r>
              <a:rPr lang="fi-FI"/>
              <a:t>Dr. Bebis will be able to talk to us on the 15th. 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