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9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50" d="100"/>
          <a:sy n="50" d="100"/>
        </p:scale>
        <p:origin x="-1109" y="-7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FB1B-1A87-4521-AFDC-1C7313AED48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E6802-E674-45E5-85EB-E30D9509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0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6DB5-63FD-4E76-BE1D-CB8366FD6583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"/>
            <a:ext cx="7772400" cy="1470025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Steven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Hickson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Efficient Hierarchical Graph-Based Segmentation of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Spatio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-Temporal Volumes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1371600"/>
            <a:ext cx="9144000" cy="3124200"/>
          </a:xfrm>
        </p:spPr>
        <p:txBody>
          <a:bodyPr>
            <a:normAutofit fontScale="47500" lnSpcReduction="20000"/>
          </a:bodyPr>
          <a:lstStyle/>
          <a:p>
            <a:pPr marL="857250" indent="-857250"/>
            <a:r>
              <a:rPr lang="en-US" altLang="zh-CN" sz="36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Problem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marL="880110" lvl="1" indent="-514350" algn="l" defTabSz="1371600" fontAlgn="auto">
              <a:spcBef>
                <a:spcPts val="55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 pitchFamily="18" charset="0"/>
              </a:rPr>
              <a:t>Image and Volume Segmentation:</a:t>
            </a:r>
          </a:p>
          <a:p>
            <a:pPr marL="880110" lvl="1" indent="-514350" algn="l" defTabSz="1371600" fontAlgn="auto">
              <a:spcBef>
                <a:spcPts val="55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 pitchFamily="18" charset="0"/>
              </a:rPr>
              <a:t>Group </a:t>
            </a:r>
            <a:r>
              <a:rPr lang="en-US" sz="3200" dirty="0">
                <a:solidFill>
                  <a:srgbClr val="003366"/>
                </a:solidFill>
                <a:latin typeface="Book Antiqua" pitchFamily="18" charset="0"/>
              </a:rPr>
              <a:t>together similar pixels or voxels into regions that exhibit coherence, both spatially and visually. </a:t>
            </a:r>
          </a:p>
          <a:p>
            <a:pPr marL="880110" lvl="1" indent="-514350" algn="l" defTabSz="1371600" fontAlgn="auto">
              <a:spcBef>
                <a:spcPts val="55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</a:pPr>
            <a:r>
              <a:rPr lang="en-US" sz="3200" dirty="0">
                <a:solidFill>
                  <a:srgbClr val="003366"/>
                </a:solidFill>
                <a:latin typeface="Book Antiqua" pitchFamily="18" charset="0"/>
              </a:rPr>
              <a:t>Use  both temporal and spatial information to improve segmentation.</a:t>
            </a:r>
          </a:p>
          <a:p>
            <a:pPr defTabSz="1371600" fontAlgn="auto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ct val="70000"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Our Approach</a:t>
            </a:r>
          </a:p>
          <a:p>
            <a:pPr marL="880110" lvl="1" indent="-514350" algn="l" defTabSz="1371600" fontAlgn="auto">
              <a:spcBef>
                <a:spcPts val="55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</a:pPr>
            <a:r>
              <a:rPr lang="en-US" altLang="zh-CN" sz="3200" dirty="0">
                <a:solidFill>
                  <a:srgbClr val="003366"/>
                </a:solidFill>
                <a:latin typeface="Book Antiqua" pitchFamily="18" charset="0"/>
              </a:rPr>
              <a:t>Robust segmentation algorithm that uses 3D or 4D data (Microsoft Kinect data).</a:t>
            </a:r>
          </a:p>
          <a:p>
            <a:pPr marL="880110" lvl="1" indent="-514350" algn="l" defTabSz="1371600" fontAlgn="auto">
              <a:spcBef>
                <a:spcPts val="55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</a:pPr>
            <a:r>
              <a:rPr lang="en-US" altLang="zh-CN" sz="3200" dirty="0">
                <a:solidFill>
                  <a:srgbClr val="003366"/>
                </a:solidFill>
                <a:latin typeface="Book Antiqua" pitchFamily="18" charset="0"/>
              </a:rPr>
              <a:t>Novel hierarchical volumetric segmentation applicable to images, cloud points,  and their temporal changes with no video length limit.</a:t>
            </a:r>
          </a:p>
          <a:p>
            <a:pPr marL="880110" lvl="1" indent="-514350" algn="l" defTabSz="1371600" fontAlgn="auto">
              <a:spcBef>
                <a:spcPts val="55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</a:pPr>
            <a:r>
              <a:rPr lang="en-US" altLang="zh-CN" sz="3200" dirty="0">
                <a:solidFill>
                  <a:srgbClr val="003366"/>
                </a:solidFill>
                <a:latin typeface="Book Antiqua" pitchFamily="18" charset="0"/>
              </a:rPr>
              <a:t>Highly efficient. Processing time for 4D data is near real time (~3 frames per </a:t>
            </a:r>
            <a:r>
              <a:rPr lang="en-US" altLang="zh-CN" sz="3200" dirty="0" smtClean="0">
                <a:solidFill>
                  <a:srgbClr val="003366"/>
                </a:solidFill>
                <a:latin typeface="Book Antiqua" pitchFamily="18" charset="0"/>
              </a:rPr>
              <a:t>second)</a:t>
            </a:r>
          </a:p>
          <a:p>
            <a:pPr defTabSz="1371600" fontAlgn="auto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ct val="70000"/>
            </a:pPr>
            <a:r>
              <a:rPr lang="en-US" altLang="zh-CN" sz="3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Applications:</a:t>
            </a:r>
            <a:r>
              <a:rPr lang="en-US" altLang="zh-CN" sz="30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zh-CN" sz="30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3000" dirty="0" smtClean="0">
                <a:solidFill>
                  <a:srgbClr val="003366"/>
                </a:solidFill>
                <a:latin typeface="Book Antiqua" pitchFamily="18" charset="0"/>
              </a:rPr>
              <a:t>Object detection, activity recognition, and automatic selection of interesting objects.</a:t>
            </a:r>
            <a:endParaRPr lang="en-US" altLang="zh-CN" sz="3000" dirty="0">
              <a:solidFill>
                <a:srgbClr val="003366"/>
              </a:solidFill>
              <a:latin typeface="Book Antiqu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4389120"/>
            <a:ext cx="3093720" cy="218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47" y="4389119"/>
            <a:ext cx="2582054" cy="218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47" y="4389120"/>
            <a:ext cx="2670571" cy="218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7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6"/>
          <a:stretch/>
        </p:blipFill>
        <p:spPr>
          <a:xfrm>
            <a:off x="380999" y="3810000"/>
            <a:ext cx="3657600" cy="23014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35715"/>
          <a:stretch/>
        </p:blipFill>
        <p:spPr>
          <a:xfrm>
            <a:off x="4572000" y="3810000"/>
            <a:ext cx="4153378" cy="2301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71600"/>
            <a:ext cx="5105400" cy="175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65231" y="1371600"/>
            <a:ext cx="34482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r>
              <a:rPr lang="en-US" altLang="zh-CN" dirty="0" smtClean="0">
                <a:solidFill>
                  <a:srgbClr val="003366"/>
                </a:solidFill>
                <a:latin typeface="Book Antiqua"/>
              </a:rPr>
              <a:t>For </a:t>
            </a:r>
            <a:r>
              <a:rPr lang="en-US" altLang="zh-CN" dirty="0">
                <a:solidFill>
                  <a:srgbClr val="003366"/>
                </a:solidFill>
                <a:latin typeface="Book Antiqua"/>
              </a:rPr>
              <a:t>each region of voxels, a branch is added with all of the voxel data, including the size, histogram, centroid, level, and area of each region. To save time, these are calculated during tree construction</a:t>
            </a:r>
            <a:r>
              <a:rPr lang="en-US" altLang="zh-CN" dirty="0" smtClean="0">
                <a:solidFill>
                  <a:srgbClr val="003366"/>
                </a:solidFill>
                <a:latin typeface="Book Antiqua"/>
              </a:rPr>
              <a:t>.</a:t>
            </a:r>
            <a:endParaRPr lang="en-US" altLang="zh-CN" dirty="0">
              <a:solidFill>
                <a:srgbClr val="003366"/>
              </a:solidFill>
              <a:latin typeface="Book Antiqu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52930"/>
            <a:ext cx="5105400" cy="31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3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762000"/>
            <a:ext cx="3995928" cy="27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995928" cy="27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995928" cy="27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995980" cy="27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65664" y="3388493"/>
            <a:ext cx="201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0" dirty="0" smtClean="0">
                <a:latin typeface="+mn-lt"/>
              </a:rPr>
              <a:t>85% Level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0" y="6445873"/>
            <a:ext cx="201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6</a:t>
            </a:r>
            <a:r>
              <a:rPr lang="en-US" sz="2200" b="0" dirty="0" smtClean="0">
                <a:latin typeface="+mn-lt"/>
              </a:rPr>
              <a:t>5</a:t>
            </a:r>
            <a:r>
              <a:rPr lang="en-US" sz="2200" b="0" dirty="0" smtClean="0">
                <a:latin typeface="+mn-lt"/>
              </a:rPr>
              <a:t>% Level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5664" y="6445873"/>
            <a:ext cx="201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0" dirty="0" smtClean="0">
                <a:latin typeface="+mn-lt"/>
              </a:rPr>
              <a:t>45</a:t>
            </a:r>
            <a:r>
              <a:rPr lang="en-US" sz="2200" b="0" dirty="0" smtClean="0">
                <a:latin typeface="+mn-lt"/>
              </a:rPr>
              <a:t>%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3690" y="3388493"/>
            <a:ext cx="201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0" dirty="0" smtClean="0">
                <a:latin typeface="+mn-lt"/>
              </a:rPr>
              <a:t>Original</a:t>
            </a:r>
            <a:endParaRPr lang="en-US" sz="22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8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161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Steven Hickson Efficient Hierarchical Graph-Based Segmentation of Spatio-Temporal Volumes</vt:lpstr>
      <vt:lpstr>Algorithm</vt:lpstr>
      <vt:lpstr>Results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Projects</dc:title>
  <dc:creator>Steve</dc:creator>
  <cp:lastModifiedBy>Paul</cp:lastModifiedBy>
  <cp:revision>62</cp:revision>
  <dcterms:created xsi:type="dcterms:W3CDTF">2012-05-21T03:57:33Z</dcterms:created>
  <dcterms:modified xsi:type="dcterms:W3CDTF">2012-07-30T23:19:04Z</dcterms:modified>
</cp:coreProperties>
</file>