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9377600" cy="32918400"/>
  <p:notesSz cx="7019925" cy="930592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50000"/>
      </a:spcBef>
      <a:spcAft>
        <a:spcPct val="0"/>
      </a:spcAft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udent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A"/>
    <a:srgbClr val="2EF24F"/>
    <a:srgbClr val="FFFF66"/>
    <a:srgbClr val="FF5353"/>
    <a:srgbClr val="F60000"/>
    <a:srgbClr val="FF3B3B"/>
    <a:srgbClr val="C0920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531" autoAdjust="0"/>
    <p:restoredTop sz="98556" autoAdjust="0"/>
  </p:normalViewPr>
  <p:slideViewPr>
    <p:cSldViewPr snapToGrid="0">
      <p:cViewPr>
        <p:scale>
          <a:sx n="40" d="100"/>
          <a:sy n="40" d="100"/>
        </p:scale>
        <p:origin x="-58" y="312"/>
      </p:cViewPr>
      <p:guideLst>
        <p:guide orient="horz" pos="10368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58"/>
    </p:cViewPr>
  </p:notesTextViewPr>
  <p:sorterViewPr>
    <p:cViewPr>
      <p:scale>
        <a:sx n="100" d="100"/>
        <a:sy n="100" d="100"/>
      </p:scale>
      <p:origin x="24" y="666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5D954D6-9AFB-4421-9283-7FF462695CCB}" type="datetimeFigureOut">
              <a:rPr lang="en-US" smtClean="0"/>
              <a:pPr/>
              <a:t>7/29/2012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1C171C5-58EC-41C0-8A4A-63A16FEF7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9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D9768D-2ACB-43D2-8D83-D0A6D4687E4C}" type="datetimeFigureOut">
              <a:rPr lang="en-US"/>
              <a:pPr/>
              <a:t>7/29/2012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698500"/>
            <a:ext cx="5232400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4D047C-0911-445E-9E33-E21B358010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2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2175" y="698500"/>
            <a:ext cx="52355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1576C3-CBB2-4809-B624-1F15B4BDE9C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4038" y="10226675"/>
            <a:ext cx="41969531" cy="70548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284" y="18653126"/>
            <a:ext cx="34565034" cy="841375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AFF0-228D-413E-940A-D94736385B2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5DABE-AF3C-4F42-9403-9196D27ADB0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181184" y="2925767"/>
            <a:ext cx="10492382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4036" y="2925767"/>
            <a:ext cx="31305699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1F00E-09B4-4563-BEB4-D388F998AF2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0DDF5-64AD-4B2A-A850-46C53902B4A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87" y="21153442"/>
            <a:ext cx="4197131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87" y="13952539"/>
            <a:ext cx="4197131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7928D-9449-4ADD-8C85-F3CA34EBF74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4038" y="9509129"/>
            <a:ext cx="20899041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74529" y="9509129"/>
            <a:ext cx="20899041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1EB6F-D4A1-45B3-B620-FEF936A657F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169" y="1317625"/>
            <a:ext cx="44441269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167" y="7369180"/>
            <a:ext cx="21817013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167" y="10439405"/>
            <a:ext cx="21817013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493" y="7369180"/>
            <a:ext cx="21825942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493" y="10439405"/>
            <a:ext cx="21825942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C55B9-4D9F-420E-B9AF-A4D45A60E81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A22FF-57A3-49EE-A4E7-D98A17866D3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8B73D-F684-48AF-972E-0B9318FD489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165" y="1311275"/>
            <a:ext cx="16244888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984" y="1311275"/>
            <a:ext cx="2760345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165" y="6888163"/>
            <a:ext cx="16244888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6F12-6476-4A44-AB1B-AD68E34E37C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999" y="23042567"/>
            <a:ext cx="2962691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7999" y="2941642"/>
            <a:ext cx="2962691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7999" y="25763541"/>
            <a:ext cx="2962691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7709E-5CBC-4B41-AAF0-7E9A143444E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4038" y="2925763"/>
            <a:ext cx="4196953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4038" y="9509129"/>
            <a:ext cx="41969531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04034" y="29992642"/>
            <a:ext cx="10287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67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69969" y="29992642"/>
            <a:ext cx="15637669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6700" b="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386566" y="29992642"/>
            <a:ext cx="10287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6700" b="0"/>
            </a:lvl1pPr>
          </a:lstStyle>
          <a:p>
            <a:fld id="{428DE9FF-13DD-4FE2-BEA5-EF8F60ED6AB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5" Type="http://schemas.openxmlformats.org/officeDocument/2006/relationships/image" Target="../media/image2.jpe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31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 Box 1969"/>
          <p:cNvSpPr txBox="1">
            <a:spLocks noChangeArrowheads="1"/>
          </p:cNvSpPr>
          <p:nvPr/>
        </p:nvSpPr>
        <p:spPr bwMode="auto">
          <a:xfrm>
            <a:off x="18239875" y="12759375"/>
            <a:ext cx="12011526" cy="595027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857250" indent="-857250"/>
            <a:endParaRPr lang="en-US" altLang="zh-CN" b="0" i="1" dirty="0"/>
          </a:p>
        </p:txBody>
      </p:sp>
      <p:sp>
        <p:nvSpPr>
          <p:cNvPr id="436" name="Text Box 1969"/>
          <p:cNvSpPr txBox="1">
            <a:spLocks noChangeArrowheads="1"/>
          </p:cNvSpPr>
          <p:nvPr/>
        </p:nvSpPr>
        <p:spPr bwMode="auto">
          <a:xfrm>
            <a:off x="227597" y="11674291"/>
            <a:ext cx="17482887" cy="20744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857250" indent="-857250"/>
            <a:endParaRPr lang="en-US" altLang="zh-CN" b="0" i="1" dirty="0"/>
          </a:p>
        </p:txBody>
      </p:sp>
      <p:sp>
        <p:nvSpPr>
          <p:cNvPr id="435" name="Text Box 1969"/>
          <p:cNvSpPr txBox="1">
            <a:spLocks noChangeArrowheads="1"/>
          </p:cNvSpPr>
          <p:nvPr/>
        </p:nvSpPr>
        <p:spPr bwMode="auto">
          <a:xfrm>
            <a:off x="18239874" y="4387650"/>
            <a:ext cx="12009763" cy="809379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857250" indent="-857250"/>
            <a:endParaRPr lang="en-US" altLang="zh-CN" b="0" i="1" dirty="0"/>
          </a:p>
        </p:txBody>
      </p:sp>
      <p:sp>
        <p:nvSpPr>
          <p:cNvPr id="334" name="Rectangle 1910"/>
          <p:cNvSpPr>
            <a:spLocks noChangeArrowheads="1"/>
          </p:cNvSpPr>
          <p:nvPr/>
        </p:nvSpPr>
        <p:spPr bwMode="auto">
          <a:xfrm>
            <a:off x="30437277" y="4222668"/>
            <a:ext cx="226314" cy="28492451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2" name="Rectangle 1910"/>
          <p:cNvSpPr>
            <a:spLocks noChangeArrowheads="1"/>
          </p:cNvSpPr>
          <p:nvPr/>
        </p:nvSpPr>
        <p:spPr bwMode="auto">
          <a:xfrm rot="5400000">
            <a:off x="8928362" y="2333203"/>
            <a:ext cx="238775" cy="18095491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1041"/>
          <p:cNvSpPr>
            <a:spLocks noChangeArrowheads="1"/>
          </p:cNvSpPr>
          <p:nvPr/>
        </p:nvSpPr>
        <p:spPr bwMode="auto">
          <a:xfrm>
            <a:off x="4" y="1"/>
            <a:ext cx="49418677" cy="4130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zh-CN" altLang="en-US" sz="4900" b="0"/>
          </a:p>
        </p:txBody>
      </p:sp>
      <p:pic>
        <p:nvPicPr>
          <p:cNvPr id="1053" name="Picture 7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043" y="291865"/>
            <a:ext cx="6332904" cy="35469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56" name="Rectangle 849"/>
          <p:cNvSpPr>
            <a:spLocks noChangeArrowheads="1"/>
          </p:cNvSpPr>
          <p:nvPr/>
        </p:nvSpPr>
        <p:spPr bwMode="auto">
          <a:xfrm>
            <a:off x="42866" y="14937734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1" name="Rectangle 740"/>
          <p:cNvSpPr>
            <a:spLocks noChangeArrowheads="1"/>
          </p:cNvSpPr>
          <p:nvPr/>
        </p:nvSpPr>
        <p:spPr bwMode="auto">
          <a:xfrm>
            <a:off x="0" y="4044951"/>
            <a:ext cx="49427606" cy="2286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CC00"/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Text Box 1969"/>
          <p:cNvSpPr txBox="1">
            <a:spLocks noChangeArrowheads="1"/>
          </p:cNvSpPr>
          <p:nvPr/>
        </p:nvSpPr>
        <p:spPr bwMode="auto">
          <a:xfrm>
            <a:off x="221269" y="4414107"/>
            <a:ext cx="17489215" cy="653373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1 – Problem</a:t>
            </a:r>
            <a:endParaRPr lang="en-US" altLang="zh-CN" sz="1400" b="0" dirty="0" smtClean="0">
              <a:solidFill>
                <a:srgbClr val="0066FF"/>
              </a:solidFill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003366"/>
                </a:solidFill>
                <a:latin typeface="Book Antiqua"/>
                <a:ea typeface="+mn-ea"/>
              </a:rPr>
              <a:t>Image and Volume Segmentation:</a:t>
            </a:r>
          </a:p>
          <a:p>
            <a:pPr marL="880110" lvl="1" indent="-514350" defTabSz="1371600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" pitchFamily="2" charset="2"/>
              <a:buChar char="Ø"/>
            </a:pPr>
            <a:r>
              <a:rPr lang="en-US" sz="3200" b="0" dirty="0" smtClean="0">
                <a:solidFill>
                  <a:srgbClr val="003366"/>
                </a:solidFill>
                <a:latin typeface="Book Antiqua"/>
                <a:ea typeface="+mn-ea"/>
              </a:rPr>
              <a:t>Group together similar pixels or </a:t>
            </a:r>
            <a:r>
              <a:rPr lang="en-US" sz="3200" b="0" dirty="0" err="1" smtClean="0">
                <a:solidFill>
                  <a:srgbClr val="003366"/>
                </a:solidFill>
                <a:latin typeface="Book Antiqua"/>
                <a:ea typeface="+mn-ea"/>
              </a:rPr>
              <a:t>voxels</a:t>
            </a:r>
            <a:r>
              <a:rPr lang="en-US" sz="3200" b="0" dirty="0" smtClean="0">
                <a:solidFill>
                  <a:srgbClr val="003366"/>
                </a:solidFill>
                <a:latin typeface="Book Antiqua"/>
                <a:ea typeface="+mn-ea"/>
              </a:rPr>
              <a:t> into regions that exhibit coherence, both spatially and visually. </a:t>
            </a:r>
          </a:p>
          <a:p>
            <a:pPr marL="880110" lvl="1" indent="-514350" defTabSz="1371600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" pitchFamily="2" charset="2"/>
              <a:buChar char="Ø"/>
            </a:pPr>
            <a:r>
              <a:rPr lang="en-US" sz="3200" b="0" dirty="0" smtClean="0">
                <a:solidFill>
                  <a:srgbClr val="003366"/>
                </a:solidFill>
                <a:latin typeface="Book Antiqua"/>
              </a:rPr>
              <a:t>Use  both temporal and spatial information to improve segmentation.</a:t>
            </a:r>
          </a:p>
          <a:p>
            <a:pPr marL="422910" indent="-514350" defTabSz="1371600" fontAlgn="auto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003366"/>
                </a:solidFill>
                <a:latin typeface="Book Antiqua"/>
                <a:ea typeface="+mn-ea"/>
              </a:rPr>
              <a:t>Our Approach</a:t>
            </a:r>
          </a:p>
          <a:p>
            <a:pPr marL="880110" lvl="1" indent="-514350" defTabSz="1371600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" pitchFamily="2" charset="2"/>
              <a:buChar char="Ø"/>
            </a:pPr>
            <a:r>
              <a:rPr lang="en-US" altLang="zh-CN" sz="3200" b="0" dirty="0" smtClean="0">
                <a:solidFill>
                  <a:srgbClr val="003366"/>
                </a:solidFill>
                <a:latin typeface="Book Antiqua"/>
              </a:rPr>
              <a:t>Robust segmentation algorithm that uses 3D or 4D data (Microsoft </a:t>
            </a:r>
            <a:r>
              <a:rPr lang="en-US" altLang="zh-CN" sz="3200" b="0" dirty="0" err="1" smtClean="0">
                <a:solidFill>
                  <a:srgbClr val="003366"/>
                </a:solidFill>
                <a:latin typeface="Book Antiqua"/>
              </a:rPr>
              <a:t>Kinect</a:t>
            </a:r>
            <a:r>
              <a:rPr lang="en-US" altLang="zh-CN" sz="3200" b="0" dirty="0" smtClean="0">
                <a:solidFill>
                  <a:srgbClr val="003366"/>
                </a:solidFill>
                <a:latin typeface="Book Antiqua"/>
              </a:rPr>
              <a:t> data).</a:t>
            </a:r>
          </a:p>
          <a:p>
            <a:pPr marL="880110" lvl="1" indent="-514350" defTabSz="1371600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" pitchFamily="2" charset="2"/>
              <a:buChar char="Ø"/>
            </a:pPr>
            <a:r>
              <a:rPr lang="en-US" altLang="zh-CN" sz="3200" b="0" dirty="0" smtClean="0">
                <a:solidFill>
                  <a:srgbClr val="003366"/>
                </a:solidFill>
                <a:latin typeface="Book Antiqua"/>
              </a:rPr>
              <a:t>Novel hierarchical volumetric segmentation applicable to images, cloud points,  and their temporal </a:t>
            </a:r>
            <a:r>
              <a:rPr lang="en-US" altLang="zh-CN" sz="3200" b="0" dirty="0" smtClean="0">
                <a:solidFill>
                  <a:srgbClr val="003366"/>
                </a:solidFill>
                <a:latin typeface="Book Antiqua"/>
              </a:rPr>
              <a:t>changes with no video </a:t>
            </a:r>
            <a:r>
              <a:rPr lang="en-US" altLang="zh-CN" sz="3200" b="0" smtClean="0">
                <a:solidFill>
                  <a:srgbClr val="003366"/>
                </a:solidFill>
                <a:latin typeface="Book Antiqua"/>
              </a:rPr>
              <a:t>length limit.</a:t>
            </a:r>
            <a:endParaRPr lang="en-US" altLang="zh-CN" sz="3200" b="0" dirty="0" smtClean="0">
              <a:solidFill>
                <a:srgbClr val="003366"/>
              </a:solidFill>
              <a:latin typeface="Book Antiqua"/>
            </a:endParaRPr>
          </a:p>
          <a:p>
            <a:pPr marL="880110" lvl="1" indent="-514350" defTabSz="1371600" fontAlgn="auto"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" pitchFamily="2" charset="2"/>
              <a:buChar char="Ø"/>
            </a:pPr>
            <a:r>
              <a:rPr lang="en-US" altLang="zh-CN" sz="3200" b="0" dirty="0" smtClean="0">
                <a:solidFill>
                  <a:srgbClr val="003366"/>
                </a:solidFill>
                <a:latin typeface="Book Antiqua"/>
              </a:rPr>
              <a:t>Highly efficient. Processing time for 4D data is </a:t>
            </a:r>
            <a:r>
              <a:rPr lang="en-US" altLang="zh-CN" sz="3200" b="0" dirty="0" smtClean="0">
                <a:solidFill>
                  <a:srgbClr val="003366"/>
                </a:solidFill>
                <a:latin typeface="Book Antiqua"/>
              </a:rPr>
              <a:t>near real </a:t>
            </a:r>
            <a:r>
              <a:rPr lang="en-US" altLang="zh-CN" sz="3200" b="0" dirty="0" smtClean="0">
                <a:solidFill>
                  <a:srgbClr val="003366"/>
                </a:solidFill>
                <a:latin typeface="Book Antiqua"/>
              </a:rPr>
              <a:t>time (~3 frames per second)</a:t>
            </a:r>
          </a:p>
          <a:p>
            <a:pPr marL="422910" indent="-514350" defTabSz="1371600" fontAlgn="auto">
              <a:lnSpc>
                <a:spcPct val="15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" pitchFamily="2" charset="2"/>
              <a:buChar char="Ø"/>
            </a:pPr>
            <a:r>
              <a:rPr lang="en-US" altLang="zh-CN" sz="3000" dirty="0" smtClean="0">
                <a:solidFill>
                  <a:srgbClr val="C00000"/>
                </a:solidFill>
              </a:rPr>
              <a:t>Applications: </a:t>
            </a:r>
            <a:r>
              <a:rPr lang="en-US" altLang="zh-CN" sz="3000" b="0" dirty="0" smtClean="0">
                <a:solidFill>
                  <a:prstClr val="black"/>
                </a:solidFill>
                <a:latin typeface="Book Antiqua"/>
              </a:rPr>
              <a:t> </a:t>
            </a:r>
            <a:r>
              <a:rPr lang="en-US" sz="3000" b="0" dirty="0" smtClean="0">
                <a:solidFill>
                  <a:srgbClr val="003366"/>
                </a:solidFill>
                <a:latin typeface="Book Antiqua"/>
              </a:rPr>
              <a:t>Object </a:t>
            </a:r>
            <a:r>
              <a:rPr lang="en-US" sz="3000" b="0" dirty="0" smtClean="0">
                <a:solidFill>
                  <a:srgbClr val="003366"/>
                </a:solidFill>
                <a:latin typeface="Book Antiqua"/>
              </a:rPr>
              <a:t>detection, activity recognition, and automatic selection of interesting objects.</a:t>
            </a:r>
            <a:endParaRPr lang="en-US" altLang="zh-CN" sz="3000" b="0" dirty="0">
              <a:solidFill>
                <a:srgbClr val="003366"/>
              </a:solidFill>
            </a:endParaRPr>
          </a:p>
        </p:txBody>
      </p:sp>
      <p:sp>
        <p:nvSpPr>
          <p:cNvPr id="3958" name="Rectangle 1910"/>
          <p:cNvSpPr>
            <a:spLocks noChangeArrowheads="1"/>
          </p:cNvSpPr>
          <p:nvPr/>
        </p:nvSpPr>
        <p:spPr bwMode="auto">
          <a:xfrm>
            <a:off x="17930373" y="4273551"/>
            <a:ext cx="226314" cy="28492451"/>
          </a:xfrm>
          <a:prstGeom prst="rect">
            <a:avLst/>
          </a:prstGeom>
          <a:solidFill>
            <a:srgbClr val="FFC000"/>
          </a:solidFill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71" name="Rectangle 1918"/>
          <p:cNvSpPr>
            <a:spLocks noChangeArrowheads="1"/>
          </p:cNvSpPr>
          <p:nvPr/>
        </p:nvSpPr>
        <p:spPr bwMode="auto">
          <a:xfrm>
            <a:off x="4" y="32727900"/>
            <a:ext cx="49416891" cy="2286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50000">
                <a:srgbClr val="FFCC00"/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5" name="Rectangle 351"/>
          <p:cNvSpPr>
            <a:spLocks noChangeArrowheads="1"/>
          </p:cNvSpPr>
          <p:nvPr/>
        </p:nvSpPr>
        <p:spPr bwMode="auto">
          <a:xfrm>
            <a:off x="4" y="-2308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7" name="Rectangle 353"/>
          <p:cNvSpPr>
            <a:spLocks noChangeArrowheads="1"/>
          </p:cNvSpPr>
          <p:nvPr/>
        </p:nvSpPr>
        <p:spPr bwMode="auto">
          <a:xfrm>
            <a:off x="4" y="-2308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79" name="Rectangle 355"/>
          <p:cNvSpPr>
            <a:spLocks noChangeArrowheads="1"/>
          </p:cNvSpPr>
          <p:nvPr/>
        </p:nvSpPr>
        <p:spPr bwMode="auto">
          <a:xfrm>
            <a:off x="4" y="-2308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0" r="7230"/>
          <a:stretch/>
        </p:blipFill>
        <p:spPr bwMode="auto">
          <a:xfrm>
            <a:off x="45478879" y="371810"/>
            <a:ext cx="3469539" cy="363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9305815" y="17333702"/>
            <a:ext cx="690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/>
              <a:t>World Projection Parameters</a:t>
            </a:r>
            <a:endParaRPr lang="en-US" sz="2000" b="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50848" y="31794677"/>
            <a:ext cx="19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Front Views</a:t>
            </a:r>
            <a:endParaRPr lang="en-US" sz="2800" b="0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18338" y="31794677"/>
            <a:ext cx="19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Top Views</a:t>
            </a:r>
          </a:p>
        </p:txBody>
      </p:sp>
      <p:sp>
        <p:nvSpPr>
          <p:cNvPr id="1051" name="Text Box 2"/>
          <p:cNvSpPr txBox="1">
            <a:spLocks noChangeArrowheads="1"/>
          </p:cNvSpPr>
          <p:nvPr/>
        </p:nvSpPr>
        <p:spPr bwMode="auto">
          <a:xfrm>
            <a:off x="5749645" y="834231"/>
            <a:ext cx="397627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zh-CN" sz="9000" dirty="0">
                <a:solidFill>
                  <a:srgbClr val="003366"/>
                </a:solidFill>
              </a:rPr>
              <a:t>Efficient </a:t>
            </a:r>
            <a:r>
              <a:rPr lang="en-US" altLang="zh-CN" sz="9000" dirty="0" smtClean="0">
                <a:solidFill>
                  <a:srgbClr val="003366"/>
                </a:solidFill>
              </a:rPr>
              <a:t>Hierarchical Graph-Based Segmentation of </a:t>
            </a:r>
            <a:r>
              <a:rPr lang="en-US" altLang="zh-CN" sz="9000" dirty="0" err="1" smtClean="0">
                <a:solidFill>
                  <a:srgbClr val="003366"/>
                </a:solidFill>
              </a:rPr>
              <a:t>Spatio</a:t>
            </a:r>
            <a:r>
              <a:rPr lang="en-US" altLang="zh-CN" sz="9000" dirty="0" smtClean="0">
                <a:solidFill>
                  <a:srgbClr val="003366"/>
                </a:solidFill>
              </a:rPr>
              <a:t>-Temporal Volumes</a:t>
            </a:r>
            <a:br>
              <a:rPr lang="en-US" altLang="zh-CN" sz="9000" dirty="0" smtClean="0">
                <a:solidFill>
                  <a:srgbClr val="003366"/>
                </a:solidFill>
              </a:rPr>
            </a:br>
            <a:r>
              <a:rPr lang="en-US" altLang="zh-CN" sz="6000" b="0" i="1" dirty="0" smtClean="0">
                <a:solidFill>
                  <a:srgbClr val="003366"/>
                </a:solidFill>
              </a:rPr>
              <a:t> Steven </a:t>
            </a:r>
            <a:r>
              <a:rPr lang="en-US" altLang="zh-CN" sz="6000" b="0" i="1" dirty="0" err="1" smtClean="0">
                <a:solidFill>
                  <a:srgbClr val="003366"/>
                </a:solidFill>
              </a:rPr>
              <a:t>Hickson</a:t>
            </a:r>
            <a:r>
              <a:rPr lang="en-US" altLang="zh-CN" sz="6000" b="0" i="1" dirty="0" smtClean="0">
                <a:solidFill>
                  <a:srgbClr val="003366"/>
                </a:solidFill>
              </a:rPr>
              <a:t> (shickso@clemson.edu), Gonzalo </a:t>
            </a:r>
            <a:r>
              <a:rPr lang="en-US" altLang="zh-CN" sz="6000" b="0" i="1" dirty="0" err="1" smtClean="0">
                <a:solidFill>
                  <a:srgbClr val="003366"/>
                </a:solidFill>
              </a:rPr>
              <a:t>Vaca-Castano</a:t>
            </a:r>
            <a:r>
              <a:rPr lang="en-US" altLang="zh-CN" sz="6000" b="0" baseline="30000" dirty="0" smtClean="0">
                <a:solidFill>
                  <a:srgbClr val="003366"/>
                </a:solidFill>
              </a:rPr>
              <a:t> </a:t>
            </a:r>
            <a:r>
              <a:rPr lang="en-US" altLang="zh-CN" sz="6000" b="0" i="1" dirty="0" smtClean="0">
                <a:solidFill>
                  <a:srgbClr val="003366"/>
                </a:solidFill>
              </a:rPr>
              <a:t> </a:t>
            </a:r>
            <a:r>
              <a:rPr lang="en-US" altLang="zh-CN" sz="6000" b="0" i="1" dirty="0">
                <a:solidFill>
                  <a:srgbClr val="003366"/>
                </a:solidFill>
              </a:rPr>
              <a:t>(</a:t>
            </a:r>
            <a:r>
              <a:rPr lang="en-US" altLang="zh-CN" sz="6000" b="0" i="1" dirty="0" smtClean="0">
                <a:solidFill>
                  <a:srgbClr val="003366"/>
                </a:solidFill>
              </a:rPr>
              <a:t>gonzalo@knights.ucf.edu)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1" y="17909829"/>
            <a:ext cx="6084699" cy="42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26" y="17910730"/>
            <a:ext cx="5078358" cy="429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22624031"/>
            <a:ext cx="608076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26" y="22624031"/>
            <a:ext cx="507492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4" name="TextBox 283"/>
          <p:cNvSpPr txBox="1"/>
          <p:nvPr/>
        </p:nvSpPr>
        <p:spPr>
          <a:xfrm>
            <a:off x="672172" y="17286616"/>
            <a:ext cx="6818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+mn-lt"/>
              </a:rPr>
              <a:t>Stereo Geometry</a:t>
            </a:r>
            <a:endParaRPr lang="en-US" sz="2000" b="0" dirty="0">
              <a:latin typeface="+mn-lt"/>
            </a:endParaRPr>
          </a:p>
        </p:txBody>
      </p:sp>
      <p:pic>
        <p:nvPicPr>
          <p:cNvPr id="286" name="Picture 28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21" y="14320768"/>
            <a:ext cx="5257725" cy="2827488"/>
          </a:xfrm>
          <a:prstGeom prst="rect">
            <a:avLst/>
          </a:prstGeom>
        </p:spPr>
      </p:pic>
      <p:pic>
        <p:nvPicPr>
          <p:cNvPr id="287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403" y="14155564"/>
            <a:ext cx="5222674" cy="31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5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69" y="14641322"/>
            <a:ext cx="2397484" cy="20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" name="Text Box 1969"/>
          <p:cNvSpPr txBox="1">
            <a:spLocks noChangeArrowheads="1"/>
          </p:cNvSpPr>
          <p:nvPr/>
        </p:nvSpPr>
        <p:spPr bwMode="auto">
          <a:xfrm>
            <a:off x="18356586" y="4387650"/>
            <a:ext cx="11260221" cy="260311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3</a:t>
            </a:r>
            <a:r>
              <a:rPr lang="en-US" altLang="zh-CN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 smtClean="0">
                <a:solidFill>
                  <a:srgbClr val="C00000"/>
                </a:solidFill>
              </a:rPr>
              <a:t>– Graph Based Segmentation Theory</a:t>
            </a:r>
            <a:endParaRPr lang="en-US" altLang="zh-CN" sz="3200" b="0" dirty="0">
              <a:solidFill>
                <a:srgbClr val="C00000"/>
              </a:solidFill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C09200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/>
                <a:ea typeface="+mn-ea"/>
              </a:rPr>
              <a:t> 3 Stages of Segmentation Using Graphs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  <a:p>
            <a:pPr marL="514350" indent="-514350"/>
            <a:r>
              <a:rPr lang="en-US" altLang="zh-CN" sz="2600" b="0" i="1" dirty="0" smtClean="0"/>
              <a:t> </a:t>
            </a:r>
            <a:endParaRPr lang="en-US" altLang="zh-CN" b="0" i="1" dirty="0"/>
          </a:p>
        </p:txBody>
      </p:sp>
      <p:sp>
        <p:nvSpPr>
          <p:cNvPr id="369" name="Text Box 38"/>
          <p:cNvSpPr txBox="1">
            <a:spLocks noChangeArrowheads="1"/>
          </p:cNvSpPr>
          <p:nvPr/>
        </p:nvSpPr>
        <p:spPr bwMode="auto">
          <a:xfrm>
            <a:off x="22982066" y="8147441"/>
            <a:ext cx="40565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C00000"/>
                </a:solidFill>
              </a:rPr>
              <a:t>Each </a:t>
            </a:r>
            <a:r>
              <a:rPr lang="en-US" dirty="0" smtClean="0">
                <a:solidFill>
                  <a:srgbClr val="C00000"/>
                </a:solidFill>
              </a:rPr>
              <a:t>vo</a:t>
            </a:r>
            <a:r>
              <a:rPr lang="en-US" b="1" dirty="0" smtClean="0">
                <a:solidFill>
                  <a:srgbClr val="C00000"/>
                </a:solidFill>
              </a:rPr>
              <a:t>xel </a:t>
            </a:r>
            <a:r>
              <a:rPr lang="en-US" b="1" dirty="0">
                <a:solidFill>
                  <a:srgbClr val="C00000"/>
                </a:solidFill>
              </a:rPr>
              <a:t>is a node</a:t>
            </a:r>
          </a:p>
          <a:p>
            <a:pPr algn="ctr" eaLnBrk="1" hangingPunct="1"/>
            <a:r>
              <a:rPr lang="en-US" b="1" dirty="0">
                <a:solidFill>
                  <a:srgbClr val="C00000"/>
                </a:solidFill>
              </a:rPr>
              <a:t>in the graph</a:t>
            </a:r>
          </a:p>
        </p:txBody>
      </p:sp>
      <p:sp>
        <p:nvSpPr>
          <p:cNvPr id="371" name="Text Box 40"/>
          <p:cNvSpPr txBox="1">
            <a:spLocks noChangeArrowheads="1"/>
          </p:cNvSpPr>
          <p:nvPr/>
        </p:nvSpPr>
        <p:spPr bwMode="auto">
          <a:xfrm>
            <a:off x="24290385" y="6273898"/>
            <a:ext cx="3572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3366"/>
                </a:solidFill>
              </a:rPr>
              <a:t>Graph G=(</a:t>
            </a:r>
            <a:r>
              <a:rPr lang="en-US" b="1" dirty="0" smtClean="0">
                <a:solidFill>
                  <a:srgbClr val="003366"/>
                </a:solidFill>
              </a:rPr>
              <a:t>V,E</a:t>
            </a:r>
            <a:r>
              <a:rPr lang="en-US" sz="2000" b="1" dirty="0" smtClean="0">
                <a:solidFill>
                  <a:srgbClr val="003366"/>
                </a:solidFill>
              </a:rPr>
              <a:t>1</a:t>
            </a:r>
            <a:r>
              <a:rPr lang="en-US" b="1" dirty="0" smtClean="0">
                <a:solidFill>
                  <a:srgbClr val="003366"/>
                </a:solidFill>
              </a:rPr>
              <a:t>,E</a:t>
            </a:r>
            <a:r>
              <a:rPr lang="en-US" sz="2000" b="1" dirty="0" smtClean="0">
                <a:solidFill>
                  <a:srgbClr val="003366"/>
                </a:solidFill>
              </a:rPr>
              <a:t>2</a:t>
            </a:r>
            <a:r>
              <a:rPr lang="en-US" b="1" dirty="0" smtClean="0">
                <a:solidFill>
                  <a:srgbClr val="003366"/>
                </a:solidFill>
              </a:rPr>
              <a:t>)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396" name="Text Box 41"/>
          <p:cNvSpPr txBox="1">
            <a:spLocks noChangeArrowheads="1"/>
          </p:cNvSpPr>
          <p:nvPr/>
        </p:nvSpPr>
        <p:spPr bwMode="auto">
          <a:xfrm>
            <a:off x="23922714" y="7286076"/>
            <a:ext cx="1958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Vertices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7" name="Text Box 42"/>
          <p:cNvSpPr txBox="1">
            <a:spLocks noChangeArrowheads="1"/>
          </p:cNvSpPr>
          <p:nvPr/>
        </p:nvSpPr>
        <p:spPr bwMode="auto">
          <a:xfrm>
            <a:off x="25886400" y="7296544"/>
            <a:ext cx="2214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Depth edges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98" name="Line 43"/>
          <p:cNvSpPr>
            <a:spLocks noChangeShapeType="1"/>
          </p:cNvSpPr>
          <p:nvPr/>
        </p:nvSpPr>
        <p:spPr bwMode="auto">
          <a:xfrm flipV="1">
            <a:off x="25164471" y="6784451"/>
            <a:ext cx="717218" cy="603546"/>
          </a:xfrm>
          <a:prstGeom prst="line">
            <a:avLst/>
          </a:prstGeom>
          <a:noFill/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99" name="Line 44"/>
          <p:cNvSpPr>
            <a:spLocks noChangeShapeType="1"/>
          </p:cNvSpPr>
          <p:nvPr/>
        </p:nvSpPr>
        <p:spPr bwMode="auto">
          <a:xfrm flipH="1" flipV="1">
            <a:off x="26300160" y="6746651"/>
            <a:ext cx="0" cy="592458"/>
          </a:xfrm>
          <a:prstGeom prst="line">
            <a:avLst/>
          </a:prstGeom>
          <a:noFill/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18589564" y="9567922"/>
            <a:ext cx="11248751" cy="2762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66"/>
                </a:solidFill>
                <a:latin typeface="Book Antiqua" pitchFamily="18" charset="0"/>
              </a:rPr>
              <a:t>Given a graph G=(</a:t>
            </a:r>
            <a:r>
              <a:rPr lang="en-US" sz="3200" b="1" dirty="0" smtClean="0">
                <a:solidFill>
                  <a:srgbClr val="003366"/>
                </a:solidFill>
                <a:latin typeface="Book Antiqua" pitchFamily="18" charset="0"/>
              </a:rPr>
              <a:t>V,E</a:t>
            </a:r>
            <a:r>
              <a:rPr lang="en-US" sz="2800" b="1" dirty="0" smtClean="0">
                <a:solidFill>
                  <a:srgbClr val="003366"/>
                </a:solidFill>
                <a:latin typeface="Book Antiqua" pitchFamily="18" charset="0"/>
              </a:rPr>
              <a:t>1</a:t>
            </a:r>
            <a:r>
              <a:rPr lang="en-US" sz="3200" b="1" dirty="0" smtClean="0">
                <a:solidFill>
                  <a:srgbClr val="003366"/>
                </a:solidFill>
                <a:latin typeface="Book Antiqua" pitchFamily="18" charset="0"/>
              </a:rPr>
              <a:t>,E</a:t>
            </a:r>
            <a:r>
              <a:rPr lang="en-US" sz="2800" b="1" dirty="0" smtClean="0">
                <a:solidFill>
                  <a:srgbClr val="003366"/>
                </a:solidFill>
                <a:latin typeface="Book Antiqua" pitchFamily="18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Book Antiqua" pitchFamily="18" charset="0"/>
              </a:rPr>
              <a:t>), </a:t>
            </a:r>
            <a:r>
              <a:rPr lang="en-US" sz="3200" b="1" dirty="0">
                <a:solidFill>
                  <a:srgbClr val="003366"/>
                </a:solidFill>
                <a:latin typeface="Book Antiqua" pitchFamily="18" charset="0"/>
              </a:rPr>
              <a:t>the minimum spanning tree is a set </a:t>
            </a:r>
            <a:r>
              <a:rPr lang="en-US" sz="3200" b="1" dirty="0" smtClean="0">
                <a:solidFill>
                  <a:srgbClr val="003366"/>
                </a:solidFill>
                <a:latin typeface="Book Antiqua" pitchFamily="18" charset="0"/>
              </a:rPr>
              <a:t>of </a:t>
            </a:r>
            <a:r>
              <a:rPr lang="en-US" sz="3200" b="1" dirty="0">
                <a:solidFill>
                  <a:srgbClr val="003366"/>
                </a:solidFill>
                <a:latin typeface="Book Antiqua" pitchFamily="18" charset="0"/>
              </a:rPr>
              <a:t>edges such </a:t>
            </a:r>
            <a:r>
              <a:rPr lang="en-US" sz="3200" b="1" dirty="0" smtClean="0">
                <a:solidFill>
                  <a:srgbClr val="003366"/>
                </a:solidFill>
                <a:latin typeface="Book Antiqua" pitchFamily="18" charset="0"/>
              </a:rPr>
              <a:t>that</a:t>
            </a:r>
            <a:endParaRPr lang="en-US" altLang="zh-CN" sz="3200" b="0" dirty="0" smtClean="0">
              <a:solidFill>
                <a:srgbClr val="C00000"/>
              </a:solidFill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C09200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/>
              </a:rPr>
              <a:t>Resulting Graph is a Tree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C09200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/>
              </a:rPr>
              <a:t>The Sum of all Edge Weights is minimal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C09200"/>
              </a:buClr>
              <a:buSzPct val="60000"/>
            </a:pPr>
            <a:endParaRPr lang="en-US" sz="2800" b="1" dirty="0">
              <a:solidFill>
                <a:srgbClr val="003366"/>
              </a:solidFill>
              <a:latin typeface="Book Antiqua" pitchFamily="18" charset="0"/>
            </a:endParaRPr>
          </a:p>
        </p:txBody>
      </p:sp>
      <p:sp>
        <p:nvSpPr>
          <p:cNvPr id="401" name="TextBox 400"/>
          <p:cNvSpPr txBox="1"/>
          <p:nvPr/>
        </p:nvSpPr>
        <p:spPr>
          <a:xfrm>
            <a:off x="19535449" y="12051247"/>
            <a:ext cx="11795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Book Antiqua" pitchFamily="18" charset="0"/>
              </a:rPr>
              <a:t>* Based on Pedro </a:t>
            </a:r>
            <a:r>
              <a:rPr lang="en-US" sz="2000" dirty="0" err="1">
                <a:solidFill>
                  <a:srgbClr val="003366"/>
                </a:solidFill>
                <a:latin typeface="Book Antiqua" pitchFamily="18" charset="0"/>
              </a:rPr>
              <a:t>F</a:t>
            </a:r>
            <a:r>
              <a:rPr lang="en-US" sz="2000" dirty="0" err="1" smtClean="0">
                <a:solidFill>
                  <a:srgbClr val="003366"/>
                </a:solidFill>
                <a:latin typeface="Book Antiqua" pitchFamily="18" charset="0"/>
              </a:rPr>
              <a:t>elzenszwalb’s</a:t>
            </a:r>
            <a:r>
              <a:rPr lang="en-US" sz="2000" dirty="0" smtClean="0">
                <a:solidFill>
                  <a:srgbClr val="003366"/>
                </a:solidFill>
                <a:latin typeface="Book Antiqua" pitchFamily="18" charset="0"/>
              </a:rPr>
              <a:t> Efficient Graph Based Segmentation</a:t>
            </a:r>
            <a:endParaRPr lang="en-US" sz="2000" dirty="0">
              <a:solidFill>
                <a:srgbClr val="003366"/>
              </a:solidFill>
              <a:latin typeface="Book Antiqua" pitchFamily="18" charset="0"/>
            </a:endParaRPr>
          </a:p>
        </p:txBody>
      </p:sp>
      <p:grpSp>
        <p:nvGrpSpPr>
          <p:cNvPr id="402" name="Group 7"/>
          <p:cNvGrpSpPr>
            <a:grpSpLocks/>
          </p:cNvGrpSpPr>
          <p:nvPr/>
        </p:nvGrpSpPr>
        <p:grpSpPr bwMode="auto">
          <a:xfrm>
            <a:off x="19729499" y="6234209"/>
            <a:ext cx="889000" cy="889000"/>
            <a:chOff x="488" y="1000"/>
            <a:chExt cx="560" cy="560"/>
          </a:xfrm>
        </p:grpSpPr>
        <p:sp>
          <p:nvSpPr>
            <p:cNvPr id="403" name="Oval 402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4" name="Line 5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5" name="Line 6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6" name="Group 8"/>
          <p:cNvGrpSpPr>
            <a:grpSpLocks/>
          </p:cNvGrpSpPr>
          <p:nvPr/>
        </p:nvGrpSpPr>
        <p:grpSpPr bwMode="auto">
          <a:xfrm>
            <a:off x="20605799" y="6234209"/>
            <a:ext cx="889000" cy="889000"/>
            <a:chOff x="488" y="1000"/>
            <a:chExt cx="560" cy="560"/>
          </a:xfrm>
        </p:grpSpPr>
        <p:sp>
          <p:nvSpPr>
            <p:cNvPr id="407" name="Oval 9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8" name="Line 10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09" name="Line 11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0" name="Group 12"/>
          <p:cNvGrpSpPr>
            <a:grpSpLocks/>
          </p:cNvGrpSpPr>
          <p:nvPr/>
        </p:nvGrpSpPr>
        <p:grpSpPr bwMode="auto">
          <a:xfrm>
            <a:off x="21482099" y="6234209"/>
            <a:ext cx="889000" cy="889000"/>
            <a:chOff x="488" y="1000"/>
            <a:chExt cx="560" cy="560"/>
          </a:xfrm>
        </p:grpSpPr>
        <p:sp>
          <p:nvSpPr>
            <p:cNvPr id="411" name="Oval 13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" name="Line 14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3" name="Line 15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4" name="Group 16"/>
          <p:cNvGrpSpPr>
            <a:grpSpLocks/>
          </p:cNvGrpSpPr>
          <p:nvPr/>
        </p:nvGrpSpPr>
        <p:grpSpPr bwMode="auto">
          <a:xfrm>
            <a:off x="22358399" y="6234209"/>
            <a:ext cx="889000" cy="889000"/>
            <a:chOff x="488" y="1000"/>
            <a:chExt cx="560" cy="560"/>
          </a:xfrm>
        </p:grpSpPr>
        <p:sp>
          <p:nvSpPr>
            <p:cNvPr id="415" name="Oval 17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6" name="Line 18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7" name="Line 19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8" name="Group 20"/>
          <p:cNvGrpSpPr>
            <a:grpSpLocks/>
          </p:cNvGrpSpPr>
          <p:nvPr/>
        </p:nvGrpSpPr>
        <p:grpSpPr bwMode="auto">
          <a:xfrm>
            <a:off x="19742199" y="7110509"/>
            <a:ext cx="889000" cy="889000"/>
            <a:chOff x="488" y="1000"/>
            <a:chExt cx="560" cy="560"/>
          </a:xfrm>
        </p:grpSpPr>
        <p:sp>
          <p:nvSpPr>
            <p:cNvPr id="419" name="Oval 21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0" name="Line 22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21" name="Line 23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26" name="Group 28"/>
          <p:cNvGrpSpPr>
            <a:grpSpLocks/>
          </p:cNvGrpSpPr>
          <p:nvPr/>
        </p:nvGrpSpPr>
        <p:grpSpPr bwMode="auto">
          <a:xfrm>
            <a:off x="21494799" y="7110509"/>
            <a:ext cx="889000" cy="889000"/>
            <a:chOff x="488" y="1000"/>
            <a:chExt cx="560" cy="560"/>
          </a:xfrm>
        </p:grpSpPr>
        <p:sp>
          <p:nvSpPr>
            <p:cNvPr id="427" name="Oval 29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8" name="Line 30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29" name="Line 31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30" name="Group 32"/>
          <p:cNvGrpSpPr>
            <a:grpSpLocks/>
          </p:cNvGrpSpPr>
          <p:nvPr/>
        </p:nvGrpSpPr>
        <p:grpSpPr bwMode="auto">
          <a:xfrm>
            <a:off x="22371099" y="7110509"/>
            <a:ext cx="889000" cy="889000"/>
            <a:chOff x="488" y="1000"/>
            <a:chExt cx="560" cy="560"/>
          </a:xfrm>
        </p:grpSpPr>
        <p:sp>
          <p:nvSpPr>
            <p:cNvPr id="431" name="Oval 33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2" name="Line 34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33" name="Line 35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34" name="Line 39"/>
          <p:cNvSpPr>
            <a:spLocks noChangeShapeType="1"/>
          </p:cNvSpPr>
          <p:nvPr/>
        </p:nvSpPr>
        <p:spPr bwMode="auto">
          <a:xfrm flipH="1" flipV="1">
            <a:off x="23368220" y="7715991"/>
            <a:ext cx="825500" cy="546100"/>
          </a:xfrm>
          <a:prstGeom prst="line">
            <a:avLst/>
          </a:prstGeom>
          <a:noFill/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8" name="Text Box 1969"/>
          <p:cNvSpPr txBox="1">
            <a:spLocks noChangeArrowheads="1"/>
          </p:cNvSpPr>
          <p:nvPr/>
        </p:nvSpPr>
        <p:spPr bwMode="auto">
          <a:xfrm>
            <a:off x="18239875" y="19111644"/>
            <a:ext cx="12011526" cy="638397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857250" indent="-857250"/>
            <a:endParaRPr lang="en-US" altLang="zh-CN" b="0" i="1" dirty="0"/>
          </a:p>
        </p:txBody>
      </p:sp>
      <p:sp>
        <p:nvSpPr>
          <p:cNvPr id="440" name="Text Box 1969"/>
          <p:cNvSpPr txBox="1">
            <a:spLocks noChangeArrowheads="1"/>
          </p:cNvSpPr>
          <p:nvPr/>
        </p:nvSpPr>
        <p:spPr bwMode="auto">
          <a:xfrm>
            <a:off x="18356586" y="19390538"/>
            <a:ext cx="11646568" cy="260311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3.2 – Graph Segmentation Stage 1: Depth</a:t>
            </a:r>
            <a:endParaRPr lang="en-US" altLang="zh-CN" sz="3200" b="0" dirty="0">
              <a:solidFill>
                <a:srgbClr val="C00000"/>
              </a:solidFill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C09200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/>
                <a:ea typeface="+mn-ea"/>
              </a:rPr>
              <a:t> Stage 1 uses the depth information to make large segments differentiated by depth.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  <a:p>
            <a:pPr marL="514350" indent="-514350"/>
            <a:r>
              <a:rPr lang="en-US" altLang="zh-CN" sz="2600" b="0" i="1" dirty="0" smtClean="0"/>
              <a:t> </a:t>
            </a:r>
            <a:endParaRPr lang="en-US" altLang="zh-CN" b="0" i="1" dirty="0"/>
          </a:p>
        </p:txBody>
      </p:sp>
      <p:pic>
        <p:nvPicPr>
          <p:cNvPr id="44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084" y="21085399"/>
            <a:ext cx="5745602" cy="398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386" y="21085398"/>
            <a:ext cx="5666905" cy="398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3" name="Line 44"/>
          <p:cNvSpPr>
            <a:spLocks noChangeShapeType="1"/>
          </p:cNvSpPr>
          <p:nvPr/>
        </p:nvSpPr>
        <p:spPr bwMode="auto">
          <a:xfrm flipH="1" flipV="1">
            <a:off x="26776409" y="6708552"/>
            <a:ext cx="556599" cy="334328"/>
          </a:xfrm>
          <a:prstGeom prst="line">
            <a:avLst/>
          </a:prstGeom>
          <a:noFill/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44" name="Text Box 42"/>
          <p:cNvSpPr txBox="1">
            <a:spLocks noChangeArrowheads="1"/>
          </p:cNvSpPr>
          <p:nvPr/>
        </p:nvSpPr>
        <p:spPr bwMode="auto">
          <a:xfrm>
            <a:off x="27333009" y="6898759"/>
            <a:ext cx="2214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Color edges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45" name="Group 24"/>
          <p:cNvGrpSpPr>
            <a:grpSpLocks/>
          </p:cNvGrpSpPr>
          <p:nvPr/>
        </p:nvGrpSpPr>
        <p:grpSpPr bwMode="auto">
          <a:xfrm>
            <a:off x="20618499" y="7129591"/>
            <a:ext cx="889000" cy="889000"/>
            <a:chOff x="488" y="1000"/>
            <a:chExt cx="560" cy="560"/>
          </a:xfrm>
        </p:grpSpPr>
        <p:sp>
          <p:nvSpPr>
            <p:cNvPr id="446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7" name="Line 26"/>
            <p:cNvSpPr>
              <a:spLocks noChangeShapeType="1"/>
            </p:cNvSpPr>
            <p:nvPr/>
          </p:nvSpPr>
          <p:spPr bwMode="auto">
            <a:xfrm>
              <a:off x="744" y="1144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8" name="Line 27"/>
            <p:cNvSpPr>
              <a:spLocks noChangeShapeType="1"/>
            </p:cNvSpPr>
            <p:nvPr/>
          </p:nvSpPr>
          <p:spPr bwMode="auto">
            <a:xfrm rot="-5400000">
              <a:off x="472" y="1408"/>
              <a:ext cx="304" cy="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9" name="Group 24"/>
          <p:cNvGrpSpPr>
            <a:grpSpLocks/>
          </p:cNvGrpSpPr>
          <p:nvPr/>
        </p:nvGrpSpPr>
        <p:grpSpPr bwMode="auto">
          <a:xfrm>
            <a:off x="20058112" y="7493740"/>
            <a:ext cx="547689" cy="495301"/>
            <a:chOff x="407" y="952"/>
            <a:chExt cx="345" cy="312"/>
          </a:xfrm>
        </p:grpSpPr>
        <p:sp>
          <p:nvSpPr>
            <p:cNvPr id="451" name="Line 27"/>
            <p:cNvSpPr>
              <a:spLocks noChangeShapeType="1"/>
            </p:cNvSpPr>
            <p:nvPr/>
          </p:nvSpPr>
          <p:spPr bwMode="auto">
            <a:xfrm rot="16200000" flipV="1">
              <a:off x="443" y="916"/>
              <a:ext cx="78" cy="14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50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52" name="Group 24"/>
          <p:cNvGrpSpPr>
            <a:grpSpLocks/>
          </p:cNvGrpSpPr>
          <p:nvPr/>
        </p:nvGrpSpPr>
        <p:grpSpPr bwMode="auto">
          <a:xfrm>
            <a:off x="20075248" y="6598859"/>
            <a:ext cx="560388" cy="487363"/>
            <a:chOff x="399" y="957"/>
            <a:chExt cx="353" cy="307"/>
          </a:xfrm>
        </p:grpSpPr>
        <p:sp>
          <p:nvSpPr>
            <p:cNvPr id="453" name="Line 27"/>
            <p:cNvSpPr>
              <a:spLocks noChangeShapeType="1"/>
            </p:cNvSpPr>
            <p:nvPr/>
          </p:nvSpPr>
          <p:spPr bwMode="auto">
            <a:xfrm rot="16200000" flipV="1">
              <a:off x="436" y="920"/>
              <a:ext cx="66" cy="139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54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55" name="Group 24"/>
          <p:cNvGrpSpPr>
            <a:grpSpLocks/>
          </p:cNvGrpSpPr>
          <p:nvPr/>
        </p:nvGrpSpPr>
        <p:grpSpPr bwMode="auto">
          <a:xfrm>
            <a:off x="21843723" y="6592512"/>
            <a:ext cx="568325" cy="493714"/>
            <a:chOff x="394" y="953"/>
            <a:chExt cx="358" cy="311"/>
          </a:xfrm>
        </p:grpSpPr>
        <p:sp>
          <p:nvSpPr>
            <p:cNvPr id="456" name="Line 27"/>
            <p:cNvSpPr>
              <a:spLocks noChangeShapeType="1"/>
            </p:cNvSpPr>
            <p:nvPr/>
          </p:nvSpPr>
          <p:spPr bwMode="auto">
            <a:xfrm rot="16200000" flipV="1">
              <a:off x="436" y="911"/>
              <a:ext cx="73" cy="158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57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58" name="Group 24"/>
          <p:cNvGrpSpPr>
            <a:grpSpLocks/>
          </p:cNvGrpSpPr>
          <p:nvPr/>
        </p:nvGrpSpPr>
        <p:grpSpPr bwMode="auto">
          <a:xfrm>
            <a:off x="22740660" y="6575247"/>
            <a:ext cx="523875" cy="471488"/>
            <a:chOff x="422" y="967"/>
            <a:chExt cx="330" cy="297"/>
          </a:xfrm>
        </p:grpSpPr>
        <p:sp>
          <p:nvSpPr>
            <p:cNvPr id="459" name="Line 27"/>
            <p:cNvSpPr>
              <a:spLocks noChangeShapeType="1"/>
            </p:cNvSpPr>
            <p:nvPr/>
          </p:nvSpPr>
          <p:spPr bwMode="auto">
            <a:xfrm rot="16200000" flipV="1">
              <a:off x="453" y="936"/>
              <a:ext cx="57" cy="120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60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61" name="Group 24"/>
          <p:cNvGrpSpPr>
            <a:grpSpLocks/>
          </p:cNvGrpSpPr>
          <p:nvPr/>
        </p:nvGrpSpPr>
        <p:grpSpPr bwMode="auto">
          <a:xfrm>
            <a:off x="20963780" y="6598859"/>
            <a:ext cx="561976" cy="487363"/>
            <a:chOff x="398" y="957"/>
            <a:chExt cx="354" cy="307"/>
          </a:xfrm>
        </p:grpSpPr>
        <p:sp>
          <p:nvSpPr>
            <p:cNvPr id="462" name="Line 27"/>
            <p:cNvSpPr>
              <a:spLocks noChangeShapeType="1"/>
            </p:cNvSpPr>
            <p:nvPr/>
          </p:nvSpPr>
          <p:spPr bwMode="auto">
            <a:xfrm rot="16200000" flipV="1">
              <a:off x="439" y="916"/>
              <a:ext cx="70" cy="151"/>
            </a:xfrm>
            <a:prstGeom prst="line">
              <a:avLst/>
            </a:prstGeom>
            <a:ln>
              <a:headEnd/>
              <a:tailEnd type="none" w="lg" len="lg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63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64" name="Group 24"/>
          <p:cNvGrpSpPr>
            <a:grpSpLocks/>
          </p:cNvGrpSpPr>
          <p:nvPr/>
        </p:nvGrpSpPr>
        <p:grpSpPr bwMode="auto">
          <a:xfrm>
            <a:off x="20966629" y="7475843"/>
            <a:ext cx="544513" cy="482601"/>
            <a:chOff x="409" y="960"/>
            <a:chExt cx="343" cy="304"/>
          </a:xfrm>
        </p:grpSpPr>
        <p:sp>
          <p:nvSpPr>
            <p:cNvPr id="465" name="Line 27"/>
            <p:cNvSpPr>
              <a:spLocks noChangeShapeType="1"/>
            </p:cNvSpPr>
            <p:nvPr/>
          </p:nvSpPr>
          <p:spPr bwMode="auto">
            <a:xfrm rot="16200000" flipV="1">
              <a:off x="436" y="933"/>
              <a:ext cx="65" cy="1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66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67" name="Group 24"/>
          <p:cNvGrpSpPr>
            <a:grpSpLocks/>
          </p:cNvGrpSpPr>
          <p:nvPr/>
        </p:nvGrpSpPr>
        <p:grpSpPr bwMode="auto">
          <a:xfrm>
            <a:off x="21843723" y="7475843"/>
            <a:ext cx="544513" cy="482601"/>
            <a:chOff x="409" y="960"/>
            <a:chExt cx="343" cy="304"/>
          </a:xfrm>
        </p:grpSpPr>
        <p:sp>
          <p:nvSpPr>
            <p:cNvPr id="468" name="Line 27"/>
            <p:cNvSpPr>
              <a:spLocks noChangeShapeType="1"/>
            </p:cNvSpPr>
            <p:nvPr/>
          </p:nvSpPr>
          <p:spPr bwMode="auto">
            <a:xfrm rot="16200000" flipV="1">
              <a:off x="436" y="933"/>
              <a:ext cx="65" cy="12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69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70" name="Group 24"/>
          <p:cNvGrpSpPr>
            <a:grpSpLocks/>
          </p:cNvGrpSpPr>
          <p:nvPr/>
        </p:nvGrpSpPr>
        <p:grpSpPr bwMode="auto">
          <a:xfrm>
            <a:off x="22709809" y="7469263"/>
            <a:ext cx="544513" cy="482601"/>
            <a:chOff x="409" y="960"/>
            <a:chExt cx="343" cy="304"/>
          </a:xfrm>
        </p:grpSpPr>
        <p:sp>
          <p:nvSpPr>
            <p:cNvPr id="471" name="Line 27"/>
            <p:cNvSpPr>
              <a:spLocks noChangeShapeType="1"/>
            </p:cNvSpPr>
            <p:nvPr/>
          </p:nvSpPr>
          <p:spPr bwMode="auto">
            <a:xfrm rot="16200000" flipV="1">
              <a:off x="442" y="927"/>
              <a:ext cx="60" cy="12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472" name="Oval 25"/>
            <p:cNvSpPr>
              <a:spLocks noChangeArrowheads="1"/>
            </p:cNvSpPr>
            <p:nvPr/>
          </p:nvSpPr>
          <p:spPr bwMode="auto">
            <a:xfrm>
              <a:off x="488" y="1000"/>
              <a:ext cx="264" cy="26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3" name="Line 27"/>
          <p:cNvSpPr>
            <a:spLocks noChangeShapeType="1"/>
          </p:cNvSpPr>
          <p:nvPr/>
        </p:nvSpPr>
        <p:spPr bwMode="auto">
          <a:xfrm rot="16200000" flipV="1">
            <a:off x="20862576" y="6631635"/>
            <a:ext cx="0" cy="488157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4" name="Line 27"/>
          <p:cNvSpPr>
            <a:spLocks noChangeShapeType="1"/>
          </p:cNvSpPr>
          <p:nvPr/>
        </p:nvSpPr>
        <p:spPr bwMode="auto">
          <a:xfrm rot="16200000" flipH="1" flipV="1">
            <a:off x="21766013" y="6654974"/>
            <a:ext cx="6193" cy="447677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5" name="Line 27"/>
          <p:cNvSpPr>
            <a:spLocks noChangeShapeType="1"/>
          </p:cNvSpPr>
          <p:nvPr/>
        </p:nvSpPr>
        <p:spPr bwMode="auto">
          <a:xfrm rot="16200000" flipH="1" flipV="1">
            <a:off x="22636567" y="6666846"/>
            <a:ext cx="1" cy="417735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6" name="Line 27"/>
          <p:cNvSpPr>
            <a:spLocks noChangeShapeType="1"/>
          </p:cNvSpPr>
          <p:nvPr/>
        </p:nvSpPr>
        <p:spPr bwMode="auto">
          <a:xfrm rot="16200000" flipV="1">
            <a:off x="20847963" y="7541951"/>
            <a:ext cx="0" cy="48815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7" name="Line 27"/>
          <p:cNvSpPr>
            <a:spLocks noChangeShapeType="1"/>
          </p:cNvSpPr>
          <p:nvPr/>
        </p:nvSpPr>
        <p:spPr bwMode="auto">
          <a:xfrm rot="16200000" flipV="1">
            <a:off x="21736565" y="7567143"/>
            <a:ext cx="2" cy="4508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8" name="Line 27"/>
          <p:cNvSpPr>
            <a:spLocks noChangeShapeType="1"/>
          </p:cNvSpPr>
          <p:nvPr/>
        </p:nvSpPr>
        <p:spPr bwMode="auto">
          <a:xfrm rot="16200000" flipV="1">
            <a:off x="22616834" y="7563968"/>
            <a:ext cx="1" cy="457199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9" name="Line 6"/>
          <p:cNvSpPr>
            <a:spLocks noChangeShapeType="1"/>
          </p:cNvSpPr>
          <p:nvPr/>
        </p:nvSpPr>
        <p:spPr bwMode="auto">
          <a:xfrm rot="16200000">
            <a:off x="20148599" y="7339109"/>
            <a:ext cx="482600" cy="0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0" name="Line 6"/>
          <p:cNvSpPr>
            <a:spLocks noChangeShapeType="1"/>
          </p:cNvSpPr>
          <p:nvPr/>
        </p:nvSpPr>
        <p:spPr bwMode="auto">
          <a:xfrm rot="16200000">
            <a:off x="21097527" y="7303203"/>
            <a:ext cx="437356" cy="0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1" name="Line 6"/>
          <p:cNvSpPr>
            <a:spLocks noChangeShapeType="1"/>
          </p:cNvSpPr>
          <p:nvPr/>
        </p:nvSpPr>
        <p:spPr bwMode="auto">
          <a:xfrm rot="16200000">
            <a:off x="21959913" y="7320059"/>
            <a:ext cx="482600" cy="0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2" name="Line 6"/>
          <p:cNvSpPr>
            <a:spLocks noChangeShapeType="1"/>
          </p:cNvSpPr>
          <p:nvPr/>
        </p:nvSpPr>
        <p:spPr bwMode="auto">
          <a:xfrm rot="16200000">
            <a:off x="22813686" y="7280581"/>
            <a:ext cx="482600" cy="0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3" name="Line 6"/>
          <p:cNvSpPr>
            <a:spLocks noChangeShapeType="1"/>
          </p:cNvSpPr>
          <p:nvPr/>
        </p:nvSpPr>
        <p:spPr bwMode="auto">
          <a:xfrm rot="16200000">
            <a:off x="20154949" y="8215946"/>
            <a:ext cx="482600" cy="0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4" name="Line 6"/>
          <p:cNvSpPr>
            <a:spLocks noChangeShapeType="1"/>
          </p:cNvSpPr>
          <p:nvPr/>
        </p:nvSpPr>
        <p:spPr bwMode="auto">
          <a:xfrm rot="16200000">
            <a:off x="21060292" y="8193164"/>
            <a:ext cx="482600" cy="0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5" name="Line 6"/>
          <p:cNvSpPr>
            <a:spLocks noChangeShapeType="1"/>
          </p:cNvSpPr>
          <p:nvPr/>
        </p:nvSpPr>
        <p:spPr bwMode="auto">
          <a:xfrm rot="16200000">
            <a:off x="21959913" y="8199744"/>
            <a:ext cx="482600" cy="0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6" name="Line 6"/>
          <p:cNvSpPr>
            <a:spLocks noChangeShapeType="1"/>
          </p:cNvSpPr>
          <p:nvPr/>
        </p:nvSpPr>
        <p:spPr bwMode="auto">
          <a:xfrm rot="16200000">
            <a:off x="22777499" y="8206059"/>
            <a:ext cx="482600" cy="0"/>
          </a:xfrm>
          <a:prstGeom prst="line">
            <a:avLst/>
          </a:prstGeom>
          <a:ln>
            <a:headEnd/>
            <a:tailEnd type="none" w="lg" len="lg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7" name="Text Box 1969"/>
          <p:cNvSpPr txBox="1">
            <a:spLocks noChangeArrowheads="1"/>
          </p:cNvSpPr>
          <p:nvPr/>
        </p:nvSpPr>
        <p:spPr bwMode="auto">
          <a:xfrm>
            <a:off x="18223754" y="25968924"/>
            <a:ext cx="12025883" cy="644955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857250" indent="-857250"/>
            <a:endParaRPr lang="en-US" altLang="zh-CN" b="0" i="1" dirty="0"/>
          </a:p>
        </p:txBody>
      </p:sp>
      <p:sp>
        <p:nvSpPr>
          <p:cNvPr id="488" name="Text Box 1969"/>
          <p:cNvSpPr txBox="1">
            <a:spLocks noChangeArrowheads="1"/>
          </p:cNvSpPr>
          <p:nvPr/>
        </p:nvSpPr>
        <p:spPr bwMode="auto">
          <a:xfrm>
            <a:off x="18528632" y="26132269"/>
            <a:ext cx="11302477" cy="2603118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3.3 – Graph Segmentation Stage 2: Color</a:t>
            </a:r>
            <a:endParaRPr lang="en-US" altLang="zh-CN" sz="3200" b="0" dirty="0">
              <a:solidFill>
                <a:srgbClr val="C00000"/>
              </a:solidFill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C09200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/>
                <a:ea typeface="+mn-ea"/>
              </a:rPr>
              <a:t> Stage 2 uses the color information to make small segments within each depth segment.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  <a:p>
            <a:pPr marL="514350" indent="-514350"/>
            <a:r>
              <a:rPr lang="en-US" altLang="zh-CN" sz="2600" b="0" i="1" dirty="0" smtClean="0"/>
              <a:t> </a:t>
            </a:r>
            <a:endParaRPr lang="en-US" altLang="zh-CN" b="0" i="1" dirty="0"/>
          </a:p>
        </p:txBody>
      </p:sp>
      <p:pic>
        <p:nvPicPr>
          <p:cNvPr id="489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756" y="28022543"/>
            <a:ext cx="5763285" cy="42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421" y="28022544"/>
            <a:ext cx="5513137" cy="431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2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533" y="14890385"/>
            <a:ext cx="4960357" cy="35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3" name="Text Box 1969"/>
          <p:cNvSpPr txBox="1">
            <a:spLocks noChangeArrowheads="1"/>
          </p:cNvSpPr>
          <p:nvPr/>
        </p:nvSpPr>
        <p:spPr bwMode="auto">
          <a:xfrm>
            <a:off x="18356586" y="13163260"/>
            <a:ext cx="11723771" cy="182614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3.1 – Multi-Stage Improvement</a:t>
            </a:r>
            <a:endParaRPr lang="en-US" altLang="zh-CN" sz="3200" b="0" dirty="0">
              <a:solidFill>
                <a:srgbClr val="C00000"/>
              </a:solidFill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C09200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/>
                <a:ea typeface="+mn-ea"/>
              </a:rPr>
              <a:t> Without separating the first two stages (depth and color), the results are flawed as shown below</a:t>
            </a:r>
            <a:r>
              <a:rPr lang="en-US" sz="3200" dirty="0" smtClean="0">
                <a:solidFill>
                  <a:srgbClr val="003366"/>
                </a:solidFill>
                <a:latin typeface="Book Antiqua"/>
                <a:ea typeface="+mn-ea"/>
              </a:rPr>
              <a:t>.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C09200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/>
                <a:ea typeface="+mn-ea"/>
              </a:rPr>
              <a:t>Uses:</a:t>
            </a:r>
            <a:endParaRPr lang="en-US" sz="3200" dirty="0" smtClean="0">
              <a:solidFill>
                <a:srgbClr val="003366"/>
              </a:solidFill>
              <a:latin typeface="Book Antiqua"/>
              <a:ea typeface="+mn-ea"/>
            </a:endParaRPr>
          </a:p>
          <a:p>
            <a:pPr marL="514350" indent="-514350"/>
            <a:r>
              <a:rPr lang="en-US" altLang="zh-CN" sz="2600" b="0" i="1" dirty="0" smtClean="0"/>
              <a:t> </a:t>
            </a:r>
            <a:endParaRPr lang="en-US" altLang="zh-CN" b="0" i="1" dirty="0"/>
          </a:p>
        </p:txBody>
      </p:sp>
      <p:sp>
        <p:nvSpPr>
          <p:cNvPr id="495" name="Text Box 1969"/>
          <p:cNvSpPr txBox="1">
            <a:spLocks noChangeArrowheads="1"/>
          </p:cNvSpPr>
          <p:nvPr/>
        </p:nvSpPr>
        <p:spPr bwMode="auto">
          <a:xfrm>
            <a:off x="30903445" y="4387650"/>
            <a:ext cx="18178323" cy="1231218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3.4 – Stage 3: Region Tree Based Segmentation</a:t>
            </a:r>
            <a:br>
              <a:rPr lang="en-US" altLang="zh-CN" sz="3600" dirty="0" smtClean="0">
                <a:solidFill>
                  <a:srgbClr val="C00000"/>
                </a:solidFill>
              </a:rPr>
            </a:br>
            <a:endParaRPr lang="en-US" altLang="zh-CN" sz="1400" b="0" dirty="0" smtClean="0">
              <a:solidFill>
                <a:srgbClr val="0066FF"/>
              </a:solidFill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rgbClr val="003366"/>
                </a:solidFill>
                <a:latin typeface="Book Antiqua"/>
                <a:ea typeface="+mn-ea"/>
              </a:rPr>
              <a:t>A region tree is constructed based </a:t>
            </a:r>
            <a:r>
              <a:rPr lang="en-US" altLang="zh-CN" sz="3200" dirty="0" smtClean="0">
                <a:solidFill>
                  <a:srgbClr val="003366"/>
                </a:solidFill>
                <a:latin typeface="Book Antiqua"/>
                <a:ea typeface="+mn-ea"/>
              </a:rPr>
              <a:t>on </a:t>
            </a:r>
            <a:r>
              <a:rPr lang="en-US" altLang="zh-CN" sz="3200" dirty="0" smtClean="0">
                <a:solidFill>
                  <a:srgbClr val="003366"/>
                </a:solidFill>
                <a:latin typeface="Book Antiqua"/>
                <a:ea typeface="+mn-ea"/>
              </a:rPr>
              <a:t>an over-segmented result of the 3D volume from Stage 2.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rgbClr val="003366"/>
                </a:solidFill>
                <a:latin typeface="Book Antiqua"/>
                <a:ea typeface="+mn-ea"/>
              </a:rPr>
              <a:t>For each region of voxels, a branch is added with all of the voxel data, including the size, histogram, centroid, level, and area of each region. To save time, these are calculated during tree construction.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rgbClr val="003366"/>
                </a:solidFill>
                <a:latin typeface="Book Antiqua"/>
                <a:ea typeface="+mn-ea"/>
              </a:rPr>
              <a:t>A Hierarchical region tree is then created by iteratively merging regions upwards in the tree based off the difference in the LABXYZ Histogram. This allows selection of a level of segmentation that can be specified with a single value. 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altLang="zh-CN" sz="3200" dirty="0" smtClean="0">
                <a:solidFill>
                  <a:srgbClr val="003366"/>
                </a:solidFill>
                <a:latin typeface="Book Antiqua"/>
                <a:ea typeface="+mn-ea"/>
              </a:rPr>
              <a:t>Frames can be matched one at a time with the previous frame by a simple tree matching algorithm based off the stable marriage problem where each region is matched with the best region in the previous frame. This merges the regions over time.</a:t>
            </a:r>
            <a:endParaRPr lang="en-US" altLang="zh-CN" sz="3200" dirty="0" smtClean="0">
              <a:solidFill>
                <a:srgbClr val="0066FF"/>
              </a:solidFill>
              <a:latin typeface="+mn-lt"/>
            </a:endParaRPr>
          </a:p>
        </p:txBody>
      </p:sp>
      <p:pic>
        <p:nvPicPr>
          <p:cNvPr id="49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r="4774"/>
          <a:stretch/>
        </p:blipFill>
        <p:spPr bwMode="auto">
          <a:xfrm>
            <a:off x="31112153" y="12240676"/>
            <a:ext cx="1741076" cy="171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9" name="Text Box 42"/>
          <p:cNvSpPr txBox="1">
            <a:spLocks noChangeArrowheads="1"/>
          </p:cNvSpPr>
          <p:nvPr/>
        </p:nvSpPr>
        <p:spPr bwMode="auto">
          <a:xfrm>
            <a:off x="31043599" y="14122896"/>
            <a:ext cx="25732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Current </a:t>
            </a:r>
            <a:r>
              <a:rPr lang="en-US" b="1" dirty="0" smtClean="0">
                <a:solidFill>
                  <a:srgbClr val="C00000"/>
                </a:solidFill>
              </a:rPr>
              <a:t>Segmentation</a:t>
            </a: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(From Stage 2)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33551"/>
          <a:stretch/>
        </p:blipFill>
        <p:spPr>
          <a:xfrm>
            <a:off x="41266200" y="11951302"/>
            <a:ext cx="7724262" cy="4507898"/>
          </a:xfrm>
          <a:prstGeom prst="rect">
            <a:avLst/>
          </a:prstGeom>
        </p:spPr>
      </p:pic>
      <p:sp>
        <p:nvSpPr>
          <p:cNvPr id="502" name="Text Box 42"/>
          <p:cNvSpPr txBox="1">
            <a:spLocks noChangeArrowheads="1"/>
          </p:cNvSpPr>
          <p:nvPr/>
        </p:nvSpPr>
        <p:spPr bwMode="auto">
          <a:xfrm>
            <a:off x="41650226" y="15483847"/>
            <a:ext cx="22143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Hierarchical Region Tree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03" name="Text Box 1969"/>
          <p:cNvSpPr txBox="1">
            <a:spLocks noChangeArrowheads="1"/>
          </p:cNvSpPr>
          <p:nvPr/>
        </p:nvSpPr>
        <p:spPr bwMode="auto">
          <a:xfrm>
            <a:off x="30903445" y="17229222"/>
            <a:ext cx="18178323" cy="1518925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4000" dirty="0">
                <a:solidFill>
                  <a:srgbClr val="C00000"/>
                </a:solidFill>
              </a:rPr>
              <a:t>4</a:t>
            </a:r>
            <a:r>
              <a:rPr lang="en-US" altLang="zh-CN" sz="4000" dirty="0" smtClean="0">
                <a:solidFill>
                  <a:srgbClr val="C00000"/>
                </a:solidFill>
              </a:rPr>
              <a:t> – Results</a:t>
            </a:r>
          </a:p>
          <a:p>
            <a:pPr marL="514350" lvl="0" indent="-514350" defTabSz="1371600" fontAlgn="auto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3366"/>
                </a:solidFill>
                <a:latin typeface="Book Antiqua"/>
              </a:rPr>
              <a:t>Point cloud segmentation at different clustering levels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endParaRPr lang="en-US" sz="3200" dirty="0" smtClean="0">
              <a:solidFill>
                <a:srgbClr val="003366"/>
              </a:solidFill>
              <a:latin typeface="Book Antiqua"/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3366"/>
                </a:solidFill>
                <a:latin typeface="Book Antiqua"/>
              </a:rPr>
              <a:t>Spatio</a:t>
            </a:r>
            <a:r>
              <a:rPr lang="en-US" sz="3600" dirty="0" smtClean="0">
                <a:solidFill>
                  <a:srgbClr val="003366"/>
                </a:solidFill>
                <a:latin typeface="Book Antiqua"/>
              </a:rPr>
              <a:t>-Temporal Segmentation. (Temporal consistency)</a:t>
            </a:r>
          </a:p>
          <a:p>
            <a:pPr marL="857250" indent="-857250"/>
            <a:endParaRPr lang="en-US" altLang="zh-CN" b="0" i="1" dirty="0"/>
          </a:p>
        </p:txBody>
      </p:sp>
      <p:sp>
        <p:nvSpPr>
          <p:cNvPr id="504" name="TextBox 503"/>
          <p:cNvSpPr txBox="1"/>
          <p:nvPr/>
        </p:nvSpPr>
        <p:spPr>
          <a:xfrm>
            <a:off x="32184333" y="23753782"/>
            <a:ext cx="22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+mn-lt"/>
              </a:rPr>
              <a:t>85% Level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39068161" y="23726271"/>
            <a:ext cx="22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+mn-lt"/>
              </a:rPr>
              <a:t>65% Level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44943444" y="23767863"/>
            <a:ext cx="22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+mn-lt"/>
              </a:rPr>
              <a:t>45%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424" y="19394904"/>
            <a:ext cx="6196294" cy="415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715" y="19394913"/>
            <a:ext cx="5573561" cy="41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152" y="19394905"/>
            <a:ext cx="5982106" cy="414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153" y="27207752"/>
            <a:ext cx="5781793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736" y="27227741"/>
            <a:ext cx="5405518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03" y="27207752"/>
            <a:ext cx="5792935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32697022" y="31437265"/>
            <a:ext cx="22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+mn-lt"/>
              </a:rPr>
              <a:t>Original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8893107" y="31437265"/>
            <a:ext cx="259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+mn-lt"/>
              </a:rPr>
              <a:t>Time Frame 1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4517630" y="31436380"/>
            <a:ext cx="28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latin typeface="+mn-lt"/>
              </a:rPr>
              <a:t>Time Frame 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9"/>
          <a:stretch/>
        </p:blipFill>
        <p:spPr>
          <a:xfrm>
            <a:off x="33616835" y="11599569"/>
            <a:ext cx="7649365" cy="4931204"/>
          </a:xfrm>
          <a:prstGeom prst="rect">
            <a:avLst/>
          </a:prstGeom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207" y="17910731"/>
            <a:ext cx="5257800" cy="42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5207" y="22624031"/>
            <a:ext cx="525780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27291106"/>
            <a:ext cx="608076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26" y="27305268"/>
            <a:ext cx="507492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0"/>
          <a:stretch/>
        </p:blipFill>
        <p:spPr bwMode="auto">
          <a:xfrm>
            <a:off x="12035208" y="27305268"/>
            <a:ext cx="5257800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TextBox 150"/>
          <p:cNvSpPr txBox="1"/>
          <p:nvPr/>
        </p:nvSpPr>
        <p:spPr>
          <a:xfrm>
            <a:off x="14070763" y="31794677"/>
            <a:ext cx="195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latin typeface="+mn-lt"/>
              </a:rPr>
              <a:t>Side Views</a:t>
            </a:r>
          </a:p>
        </p:txBody>
      </p:sp>
      <p:sp>
        <p:nvSpPr>
          <p:cNvPr id="29" name="Text Box 1969"/>
          <p:cNvSpPr txBox="1">
            <a:spLocks noChangeArrowheads="1"/>
          </p:cNvSpPr>
          <p:nvPr/>
        </p:nvSpPr>
        <p:spPr bwMode="auto">
          <a:xfrm>
            <a:off x="358450" y="11975046"/>
            <a:ext cx="17111404" cy="224634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r>
              <a:rPr lang="en-US" altLang="zh-CN" sz="3600" dirty="0" smtClean="0">
                <a:solidFill>
                  <a:srgbClr val="C00000"/>
                </a:solidFill>
              </a:rPr>
              <a:t>2 – Creation of 3D Data</a:t>
            </a:r>
            <a:endParaRPr lang="en-US" altLang="zh-CN" sz="3200" b="0" dirty="0">
              <a:solidFill>
                <a:srgbClr val="C00000"/>
              </a:solidFill>
            </a:endParaRP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003366"/>
                </a:solidFill>
                <a:latin typeface="Book Antiqua"/>
                <a:ea typeface="+mn-ea"/>
              </a:rPr>
              <a:t> </a:t>
            </a:r>
            <a:r>
              <a:rPr lang="en-US" sz="3200" b="0" dirty="0" smtClean="0">
                <a:solidFill>
                  <a:srgbClr val="003366"/>
                </a:solidFill>
                <a:latin typeface="Book Antiqua"/>
                <a:ea typeface="+mn-ea"/>
              </a:rPr>
              <a:t>Point Clouds in the form of PCD or PLY files are used for 3D Data.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200" b="0" dirty="0" smtClean="0">
                <a:solidFill>
                  <a:srgbClr val="003366"/>
                </a:solidFill>
                <a:latin typeface="Book Antiqua"/>
                <a:ea typeface="+mn-ea"/>
              </a:rPr>
              <a:t>Data generated by the Microsoft Kinect using the BLEPO library. </a:t>
            </a:r>
          </a:p>
          <a:p>
            <a:pPr marL="514350" lvl="0" indent="-514350" defTabSz="1371600" fontAlgn="auto"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itchFamily="2" charset="2"/>
              <a:buChar char="Ø"/>
            </a:pPr>
            <a:r>
              <a:rPr lang="en-US" sz="3200" b="0" dirty="0" smtClean="0">
                <a:solidFill>
                  <a:srgbClr val="003366"/>
                </a:solidFill>
                <a:latin typeface="Book Antiqua"/>
                <a:ea typeface="+mn-ea"/>
              </a:rPr>
              <a:t>Uses a variant of multi-view geometry to match a depth and color image</a:t>
            </a:r>
            <a:r>
              <a:rPr lang="en-US" sz="3200" dirty="0" smtClean="0">
                <a:solidFill>
                  <a:srgbClr val="003366"/>
                </a:solidFill>
                <a:latin typeface="Book Antiqua"/>
                <a:ea typeface="+mn-ea"/>
              </a:rPr>
              <a:t>.</a:t>
            </a:r>
          </a:p>
          <a:p>
            <a:pPr marL="514350" indent="-514350"/>
            <a:r>
              <a:rPr lang="en-US" altLang="zh-CN" sz="2600" b="0" i="1" dirty="0" smtClean="0"/>
              <a:t> </a:t>
            </a:r>
            <a:endParaRPr lang="en-US" altLang="zh-CN" b="0" i="1" dirty="0"/>
          </a:p>
        </p:txBody>
      </p:sp>
      <p:sp>
        <p:nvSpPr>
          <p:cNvPr id="500" name="Text Box 42"/>
          <p:cNvSpPr txBox="1">
            <a:spLocks noChangeArrowheads="1"/>
          </p:cNvSpPr>
          <p:nvPr/>
        </p:nvSpPr>
        <p:spPr bwMode="auto">
          <a:xfrm>
            <a:off x="36827735" y="14723060"/>
            <a:ext cx="2214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Region Tree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01" name="Line 44"/>
          <p:cNvSpPr>
            <a:spLocks noChangeShapeType="1"/>
          </p:cNvSpPr>
          <p:nvPr/>
        </p:nvSpPr>
        <p:spPr bwMode="auto">
          <a:xfrm flipV="1">
            <a:off x="40677576" y="13163260"/>
            <a:ext cx="869522" cy="0"/>
          </a:xfrm>
          <a:prstGeom prst="line">
            <a:avLst/>
          </a:prstGeom>
          <a:noFill/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98" name="Line 44"/>
          <p:cNvSpPr>
            <a:spLocks noChangeShapeType="1"/>
          </p:cNvSpPr>
          <p:nvPr/>
        </p:nvSpPr>
        <p:spPr bwMode="auto">
          <a:xfrm flipV="1">
            <a:off x="32836438" y="13162107"/>
            <a:ext cx="869522" cy="0"/>
          </a:xfrm>
          <a:prstGeom prst="line">
            <a:avLst/>
          </a:prstGeom>
          <a:noFill/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74" y="14927550"/>
            <a:ext cx="8343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14526</TotalTime>
  <Words>375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University of Central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UCF</dc:creator>
  <cp:lastModifiedBy>Paul</cp:lastModifiedBy>
  <cp:revision>961</cp:revision>
  <dcterms:created xsi:type="dcterms:W3CDTF">2004-11-07T20:26:28Z</dcterms:created>
  <dcterms:modified xsi:type="dcterms:W3CDTF">2012-07-29T17:46:35Z</dcterms:modified>
</cp:coreProperties>
</file>