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9" r:id="rId3"/>
    <p:sldId id="263" r:id="rId4"/>
    <p:sldId id="264" r:id="rId5"/>
    <p:sldId id="265" r:id="rId6"/>
    <p:sldId id="266"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660"/>
  </p:normalViewPr>
  <p:slideViewPr>
    <p:cSldViewPr>
      <p:cViewPr>
        <p:scale>
          <a:sx n="90" d="100"/>
          <a:sy n="90" d="100"/>
        </p:scale>
        <p:origin x="-1258" y="25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5DFB1B-1A87-4521-AFDC-1C7313AED488}" type="datetimeFigureOut">
              <a:rPr lang="en-US" smtClean="0"/>
              <a:t>7/30/2012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5E6802-E674-45E5-85EB-E30D9509B648}" type="slidenum">
              <a:rPr lang="en-US" smtClean="0"/>
              <a:t>‹#›</a:t>
            </a:fld>
            <a:endParaRPr lang="en-US"/>
          </a:p>
        </p:txBody>
      </p:sp>
    </p:spTree>
    <p:extLst>
      <p:ext uri="{BB962C8B-B14F-4D97-AF65-F5344CB8AC3E}">
        <p14:creationId xmlns:p14="http://schemas.microsoft.com/office/powerpoint/2010/main" val="409046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2756316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974304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11091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66DB5-63FD-4E76-BE1D-CB8366FD6583}" type="datetimeFigureOut">
              <a:rPr lang="en-US" smtClean="0"/>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24386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66DB5-63FD-4E76-BE1D-CB8366FD6583}" type="datetimeFigureOut">
              <a:rPr lang="en-US" smtClean="0"/>
              <a:t>7/30/2012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149269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466DB5-63FD-4E76-BE1D-CB8366FD6583}" type="datetimeFigureOut">
              <a:rPr lang="en-US" smtClean="0"/>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89647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466DB5-63FD-4E76-BE1D-CB8366FD6583}" type="datetimeFigureOut">
              <a:rPr lang="en-US" smtClean="0"/>
              <a:t>7/30/2012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1098829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466DB5-63FD-4E76-BE1D-CB8366FD6583}" type="datetimeFigureOut">
              <a:rPr lang="en-US" smtClean="0"/>
              <a:t>7/30/2012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27216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66DB5-63FD-4E76-BE1D-CB8366FD6583}" type="datetimeFigureOut">
              <a:rPr lang="en-US" smtClean="0"/>
              <a:t>7/30/2012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24290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66DB5-63FD-4E76-BE1D-CB8366FD6583}" type="datetimeFigureOut">
              <a:rPr lang="en-US" smtClean="0"/>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58453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66DB5-63FD-4E76-BE1D-CB8366FD6583}" type="datetimeFigureOut">
              <a:rPr lang="en-US" smtClean="0"/>
              <a:t>7/30/2012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7CEA8-E476-4F17-A0CB-9A1A2077DFF3}" type="slidenum">
              <a:rPr lang="en-US" smtClean="0"/>
              <a:t>‹#›</a:t>
            </a:fld>
            <a:endParaRPr lang="en-US"/>
          </a:p>
        </p:txBody>
      </p:sp>
    </p:spTree>
    <p:extLst>
      <p:ext uri="{BB962C8B-B14F-4D97-AF65-F5344CB8AC3E}">
        <p14:creationId xmlns:p14="http://schemas.microsoft.com/office/powerpoint/2010/main" val="3603422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66DB5-63FD-4E76-BE1D-CB8366FD6583}" type="datetimeFigureOut">
              <a:rPr lang="en-US" smtClean="0"/>
              <a:t>7/30/2012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77CEA8-E476-4F17-A0CB-9A1A2077DFF3}" type="slidenum">
              <a:rPr lang="en-US" smtClean="0"/>
              <a:t>‹#›</a:t>
            </a:fld>
            <a:endParaRPr lang="en-US"/>
          </a:p>
        </p:txBody>
      </p:sp>
    </p:spTree>
    <p:extLst>
      <p:ext uri="{BB962C8B-B14F-4D97-AF65-F5344CB8AC3E}">
        <p14:creationId xmlns:p14="http://schemas.microsoft.com/office/powerpoint/2010/main" val="2908817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lstStyle/>
          <a:p>
            <a:r>
              <a:rPr lang="en-US" dirty="0" smtClean="0"/>
              <a:t>REU Project</a:t>
            </a:r>
            <a:endParaRPr lang="en-US" dirty="0"/>
          </a:p>
        </p:txBody>
      </p:sp>
      <p:sp>
        <p:nvSpPr>
          <p:cNvPr id="3" name="Subtitle 2"/>
          <p:cNvSpPr>
            <a:spLocks noGrp="1"/>
          </p:cNvSpPr>
          <p:nvPr>
            <p:ph type="subTitle" idx="1"/>
          </p:nvPr>
        </p:nvSpPr>
        <p:spPr>
          <a:xfrm>
            <a:off x="1371600" y="2209800"/>
            <a:ext cx="6400800" cy="1752600"/>
          </a:xfrm>
        </p:spPr>
        <p:txBody>
          <a:bodyPr/>
          <a:lstStyle/>
          <a:p>
            <a:pPr marL="457200" indent="-457200">
              <a:buFont typeface="Arial" pitchFamily="34" charset="0"/>
              <a:buChar char="•"/>
            </a:pPr>
            <a:r>
              <a:rPr lang="en-US" dirty="0" smtClean="0"/>
              <a:t>4D Efficient Real-Time Graph Based Temporal Point Cloud Segmentation</a:t>
            </a:r>
          </a:p>
        </p:txBody>
      </p:sp>
      <p:sp>
        <p:nvSpPr>
          <p:cNvPr id="4" name="Subtitle 2"/>
          <p:cNvSpPr txBox="1">
            <a:spLocks/>
          </p:cNvSpPr>
          <p:nvPr/>
        </p:nvSpPr>
        <p:spPr>
          <a:xfrm>
            <a:off x="1295400" y="46482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Steven </a:t>
            </a:r>
            <a:r>
              <a:rPr lang="en-US" dirty="0" err="1" smtClean="0"/>
              <a:t>Hickson</a:t>
            </a:r>
            <a:endParaRPr lang="en-US" dirty="0" smtClean="0"/>
          </a:p>
        </p:txBody>
      </p:sp>
    </p:spTree>
    <p:extLst>
      <p:ext uri="{BB962C8B-B14F-4D97-AF65-F5344CB8AC3E}">
        <p14:creationId xmlns:p14="http://schemas.microsoft.com/office/powerpoint/2010/main" val="2293747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Current Method</a:t>
            </a:r>
            <a:endParaRPr lang="en-US" dirty="0"/>
          </a:p>
        </p:txBody>
      </p:sp>
      <p:sp>
        <p:nvSpPr>
          <p:cNvPr id="3" name="Content Placeholder 2"/>
          <p:cNvSpPr>
            <a:spLocks noGrp="1"/>
          </p:cNvSpPr>
          <p:nvPr>
            <p:ph idx="1"/>
          </p:nvPr>
        </p:nvSpPr>
        <p:spPr>
          <a:xfrm>
            <a:off x="457200" y="1371600"/>
            <a:ext cx="8229600" cy="5029200"/>
          </a:xfrm>
        </p:spPr>
        <p:txBody>
          <a:bodyPr>
            <a:normAutofit fontScale="77500" lnSpcReduction="20000"/>
          </a:bodyPr>
          <a:lstStyle/>
          <a:p>
            <a:pPr marL="0" indent="0">
              <a:buNone/>
            </a:pPr>
            <a:r>
              <a:rPr lang="en-US" dirty="0" smtClean="0"/>
              <a:t>Pros:</a:t>
            </a:r>
          </a:p>
          <a:p>
            <a:r>
              <a:rPr lang="en-US" dirty="0" smtClean="0"/>
              <a:t>Fast, currently at 400 </a:t>
            </a:r>
            <a:r>
              <a:rPr lang="en-US" dirty="0" err="1" smtClean="0"/>
              <a:t>ms</a:t>
            </a:r>
            <a:r>
              <a:rPr lang="en-US" dirty="0" smtClean="0"/>
              <a:t> / frame</a:t>
            </a:r>
          </a:p>
          <a:p>
            <a:r>
              <a:rPr lang="en-US" dirty="0" smtClean="0"/>
              <a:t>Can be run in real time (especially if we convert some code to CUDA)</a:t>
            </a:r>
          </a:p>
          <a:p>
            <a:r>
              <a:rPr lang="en-US" dirty="0" smtClean="0"/>
              <a:t>Has no memory or video length limit, </a:t>
            </a:r>
            <a:r>
              <a:rPr lang="en-US" dirty="0" err="1" smtClean="0"/>
              <a:t>ie</a:t>
            </a:r>
            <a:r>
              <a:rPr lang="en-US" dirty="0" smtClean="0"/>
              <a:t> can run infinitely.</a:t>
            </a:r>
          </a:p>
          <a:p>
            <a:pPr marL="0" indent="0">
              <a:buNone/>
            </a:pPr>
            <a:endParaRPr lang="en-US" dirty="0"/>
          </a:p>
          <a:p>
            <a:pPr marL="0" indent="0">
              <a:buNone/>
            </a:pPr>
            <a:r>
              <a:rPr lang="en-US" dirty="0" smtClean="0"/>
              <a:t>Cons:</a:t>
            </a:r>
            <a:endParaRPr lang="en-US" dirty="0"/>
          </a:p>
          <a:p>
            <a:r>
              <a:rPr lang="en-US" dirty="0" smtClean="0"/>
              <a:t>Still not as accurate.</a:t>
            </a:r>
          </a:p>
          <a:p>
            <a:r>
              <a:rPr lang="en-US" dirty="0" smtClean="0"/>
              <a:t>Re-labels segments if there is too much occlusion.</a:t>
            </a:r>
          </a:p>
          <a:p>
            <a:r>
              <a:rPr lang="en-US" dirty="0" smtClean="0"/>
              <a:t>Still has 5 arbitrary values that determine the segmentation.</a:t>
            </a:r>
          </a:p>
          <a:p>
            <a:r>
              <a:rPr lang="en-US" dirty="0" smtClean="0"/>
              <a:t>Over-reliant on the centroid, (this can be easily changed but needs to be experimented on.</a:t>
            </a:r>
          </a:p>
        </p:txBody>
      </p:sp>
    </p:spTree>
    <p:extLst>
      <p:ext uri="{BB962C8B-B14F-4D97-AF65-F5344CB8AC3E}">
        <p14:creationId xmlns:p14="http://schemas.microsoft.com/office/powerpoint/2010/main" val="2744542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Hierarchal Region Trees</a:t>
            </a:r>
            <a:endParaRPr lang="en-US" dirty="0"/>
          </a:p>
        </p:txBody>
      </p:sp>
      <p:sp>
        <p:nvSpPr>
          <p:cNvPr id="3" name="Content Placeholder 2"/>
          <p:cNvSpPr>
            <a:spLocks noGrp="1"/>
          </p:cNvSpPr>
          <p:nvPr>
            <p:ph idx="1"/>
          </p:nvPr>
        </p:nvSpPr>
        <p:spPr>
          <a:xfrm>
            <a:off x="457200" y="1371600"/>
            <a:ext cx="8229600" cy="4525963"/>
          </a:xfrm>
        </p:spPr>
        <p:txBody>
          <a:bodyPr>
            <a:normAutofit fontScale="92500" lnSpcReduction="10000"/>
          </a:bodyPr>
          <a:lstStyle/>
          <a:p>
            <a:r>
              <a:rPr lang="en-US" dirty="0" smtClean="0"/>
              <a:t>Whereas Georgia tech used Region Graphs, we use Region Trees, which are constructed using the labeled graph combined with the original point cloud data. </a:t>
            </a:r>
          </a:p>
          <a:p>
            <a:r>
              <a:rPr lang="en-US" dirty="0" smtClean="0"/>
              <a:t>These are constructed with only one level, however, the tree can be made hierarchal by merging the tree upwards based off the LABD histogram difference between each region and its pre-computed neighbors.</a:t>
            </a:r>
          </a:p>
          <a:p>
            <a:pPr marL="0" indent="0">
              <a:buNone/>
            </a:pPr>
            <a:r>
              <a:rPr lang="en-US" dirty="0" smtClean="0"/>
              <a:t>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599" y="4876800"/>
            <a:ext cx="2238375"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3413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Region Tree</a:t>
            </a:r>
            <a:endParaRPr lang="en-US"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202" t="-601" r="-202" b="34490"/>
          <a:stretch/>
        </p:blipFill>
        <p:spPr>
          <a:xfrm>
            <a:off x="457200" y="1456579"/>
            <a:ext cx="7467600" cy="4986791"/>
          </a:xfrm>
        </p:spPr>
      </p:pic>
    </p:spTree>
    <p:extLst>
      <p:ext uri="{BB962C8B-B14F-4D97-AF65-F5344CB8AC3E}">
        <p14:creationId xmlns:p14="http://schemas.microsoft.com/office/powerpoint/2010/main" val="2488288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Propagated Region Tree</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35041"/>
          <a:stretch/>
        </p:blipFill>
        <p:spPr>
          <a:xfrm>
            <a:off x="685800" y="1524000"/>
            <a:ext cx="7848600" cy="5149872"/>
          </a:xfrm>
          <a:prstGeom prst="rect">
            <a:avLst/>
          </a:prstGeom>
        </p:spPr>
      </p:pic>
    </p:spTree>
    <p:extLst>
      <p:ext uri="{BB962C8B-B14F-4D97-AF65-F5344CB8AC3E}">
        <p14:creationId xmlns:p14="http://schemas.microsoft.com/office/powerpoint/2010/main" val="675006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lstStyle/>
          <a:p>
            <a:r>
              <a:rPr lang="en-US" dirty="0" smtClean="0"/>
              <a:t>No more arbitrary values. Only one user input, which determines which tree level is selected.</a:t>
            </a:r>
          </a:p>
          <a:p>
            <a:r>
              <a:rPr lang="en-US" dirty="0" smtClean="0"/>
              <a:t>Better segmentation since the histogram of the region leads to a better estimation.</a:t>
            </a:r>
          </a:p>
          <a:p>
            <a:r>
              <a:rPr lang="en-US" dirty="0" smtClean="0"/>
              <a:t>Robust and novel approach</a:t>
            </a:r>
            <a:endParaRPr lang="en-US" dirty="0"/>
          </a:p>
        </p:txBody>
      </p:sp>
    </p:spTree>
    <p:extLst>
      <p:ext uri="{BB962C8B-B14F-4D97-AF65-F5344CB8AC3E}">
        <p14:creationId xmlns:p14="http://schemas.microsoft.com/office/powerpoint/2010/main" val="1387932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Results</a:t>
            </a:r>
            <a:endParaRPr lang="en-US" dirty="0"/>
          </a:p>
        </p:txBody>
      </p:sp>
      <p:pic>
        <p:nvPicPr>
          <p:cNvPr id="13" name="Picture 4"/>
          <p:cNvPicPr>
            <a:picLocks noGrp="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884420" y="762000"/>
            <a:ext cx="3995928" cy="2715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810000"/>
            <a:ext cx="3995928" cy="2715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6800" y="3810000"/>
            <a:ext cx="3995928" cy="2715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4800" y="762000"/>
            <a:ext cx="3995980" cy="2717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5865664" y="3388493"/>
            <a:ext cx="2018200" cy="430887"/>
          </a:xfrm>
          <a:prstGeom prst="rect">
            <a:avLst/>
          </a:prstGeom>
          <a:noFill/>
        </p:spPr>
        <p:txBody>
          <a:bodyPr wrap="square" rtlCol="0">
            <a:spAutoFit/>
          </a:bodyPr>
          <a:lstStyle/>
          <a:p>
            <a:pPr algn="ctr"/>
            <a:r>
              <a:rPr lang="en-US" sz="2200" b="0" dirty="0" smtClean="0">
                <a:latin typeface="+mn-lt"/>
              </a:rPr>
              <a:t>85% Level</a:t>
            </a:r>
          </a:p>
        </p:txBody>
      </p:sp>
      <p:sp>
        <p:nvSpPr>
          <p:cNvPr id="19" name="TextBox 18"/>
          <p:cNvSpPr txBox="1"/>
          <p:nvPr/>
        </p:nvSpPr>
        <p:spPr>
          <a:xfrm>
            <a:off x="1143000" y="6445873"/>
            <a:ext cx="2018200" cy="430887"/>
          </a:xfrm>
          <a:prstGeom prst="rect">
            <a:avLst/>
          </a:prstGeom>
          <a:noFill/>
        </p:spPr>
        <p:txBody>
          <a:bodyPr wrap="square" rtlCol="0">
            <a:spAutoFit/>
          </a:bodyPr>
          <a:lstStyle/>
          <a:p>
            <a:pPr algn="ctr"/>
            <a:r>
              <a:rPr lang="en-US" sz="2200" dirty="0"/>
              <a:t>6</a:t>
            </a:r>
            <a:r>
              <a:rPr lang="en-US" sz="2200" b="0" dirty="0" smtClean="0">
                <a:latin typeface="+mn-lt"/>
              </a:rPr>
              <a:t>5</a:t>
            </a:r>
            <a:r>
              <a:rPr lang="en-US" sz="2200" b="0" dirty="0" smtClean="0">
                <a:latin typeface="+mn-lt"/>
              </a:rPr>
              <a:t>% Level</a:t>
            </a:r>
          </a:p>
        </p:txBody>
      </p:sp>
      <p:sp>
        <p:nvSpPr>
          <p:cNvPr id="20" name="TextBox 19"/>
          <p:cNvSpPr txBox="1"/>
          <p:nvPr/>
        </p:nvSpPr>
        <p:spPr>
          <a:xfrm>
            <a:off x="5865664" y="6445873"/>
            <a:ext cx="2018200" cy="430887"/>
          </a:xfrm>
          <a:prstGeom prst="rect">
            <a:avLst/>
          </a:prstGeom>
          <a:noFill/>
        </p:spPr>
        <p:txBody>
          <a:bodyPr wrap="square" rtlCol="0">
            <a:spAutoFit/>
          </a:bodyPr>
          <a:lstStyle/>
          <a:p>
            <a:pPr algn="ctr"/>
            <a:r>
              <a:rPr lang="en-US" sz="2200" b="0" dirty="0" smtClean="0">
                <a:latin typeface="+mn-lt"/>
              </a:rPr>
              <a:t>45</a:t>
            </a:r>
            <a:r>
              <a:rPr lang="en-US" sz="2200" b="0" dirty="0" smtClean="0">
                <a:latin typeface="+mn-lt"/>
              </a:rPr>
              <a:t>% Level</a:t>
            </a:r>
          </a:p>
        </p:txBody>
      </p:sp>
      <p:sp>
        <p:nvSpPr>
          <p:cNvPr id="21" name="TextBox 20"/>
          <p:cNvSpPr txBox="1"/>
          <p:nvPr/>
        </p:nvSpPr>
        <p:spPr>
          <a:xfrm>
            <a:off x="1293690" y="3388493"/>
            <a:ext cx="2018200" cy="430887"/>
          </a:xfrm>
          <a:prstGeom prst="rect">
            <a:avLst/>
          </a:prstGeom>
          <a:noFill/>
        </p:spPr>
        <p:txBody>
          <a:bodyPr wrap="square" rtlCol="0">
            <a:spAutoFit/>
          </a:bodyPr>
          <a:lstStyle/>
          <a:p>
            <a:pPr algn="ctr"/>
            <a:r>
              <a:rPr lang="en-US" sz="2200" b="0" dirty="0" smtClean="0">
                <a:latin typeface="+mn-lt"/>
              </a:rPr>
              <a:t>Original</a:t>
            </a:r>
            <a:endParaRPr lang="en-US" sz="2200" b="0" dirty="0" smtClean="0">
              <a:latin typeface="+mn-lt"/>
            </a:endParaRPr>
          </a:p>
        </p:txBody>
      </p:sp>
    </p:spTree>
    <p:extLst>
      <p:ext uri="{BB962C8B-B14F-4D97-AF65-F5344CB8AC3E}">
        <p14:creationId xmlns:p14="http://schemas.microsoft.com/office/powerpoint/2010/main" val="1170639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218</Words>
  <Application>Microsoft Office PowerPoint</Application>
  <PresentationFormat>On-screen Show (4:3)</PresentationFormat>
  <Paragraphs>29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REU Project</vt:lpstr>
      <vt:lpstr>Current Method</vt:lpstr>
      <vt:lpstr>Hierarchal Region Trees</vt:lpstr>
      <vt:lpstr>Basic Region Tree</vt:lpstr>
      <vt:lpstr>Propagated Region Tree</vt:lpstr>
      <vt:lpstr>Benefits</vt:lpstr>
      <vt:lpstr>Results</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Potential Projects</dc:title>
  <dc:creator>Steve</dc:creator>
  <cp:lastModifiedBy>Paul</cp:lastModifiedBy>
  <cp:revision>61</cp:revision>
  <dcterms:created xsi:type="dcterms:W3CDTF">2012-05-21T03:57:33Z</dcterms:created>
  <dcterms:modified xsi:type="dcterms:W3CDTF">2012-07-30T22:15:43Z</dcterms:modified>
</cp:coreProperties>
</file>