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61" r:id="rId4"/>
    <p:sldId id="262" r:id="rId5"/>
    <p:sldId id="263" r:id="rId6"/>
    <p:sldId id="264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 varScale="1">
        <p:scale>
          <a:sx n="69" d="100"/>
          <a:sy n="69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DFB1B-1A87-4521-AFDC-1C7313AED488}" type="datetimeFigureOut">
              <a:rPr lang="en-US" smtClean="0"/>
              <a:t>6/21/2012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E6802-E674-45E5-85EB-E30D9509B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60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6DB5-63FD-4E76-BE1D-CB8366FD6583}" type="datetimeFigureOut">
              <a:rPr lang="en-US" smtClean="0"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EA8-E476-4F17-A0CB-9A1A2077D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16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6DB5-63FD-4E76-BE1D-CB8366FD6583}" type="datetimeFigureOut">
              <a:rPr lang="en-US" smtClean="0"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EA8-E476-4F17-A0CB-9A1A2077D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04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6DB5-63FD-4E76-BE1D-CB8366FD6583}" type="datetimeFigureOut">
              <a:rPr lang="en-US" smtClean="0"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EA8-E476-4F17-A0CB-9A1A2077D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18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6DB5-63FD-4E76-BE1D-CB8366FD6583}" type="datetimeFigureOut">
              <a:rPr lang="en-US" smtClean="0"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EA8-E476-4F17-A0CB-9A1A2077D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67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6DB5-63FD-4E76-BE1D-CB8366FD6583}" type="datetimeFigureOut">
              <a:rPr lang="en-US" smtClean="0"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EA8-E476-4F17-A0CB-9A1A2077D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99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6DB5-63FD-4E76-BE1D-CB8366FD6583}" type="datetimeFigureOut">
              <a:rPr lang="en-US" smtClean="0"/>
              <a:t>6/21/2012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EA8-E476-4F17-A0CB-9A1A2077D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71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6DB5-63FD-4E76-BE1D-CB8366FD6583}" type="datetimeFigureOut">
              <a:rPr lang="en-US" smtClean="0"/>
              <a:t>6/21/2012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EA8-E476-4F17-A0CB-9A1A2077D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29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6DB5-63FD-4E76-BE1D-CB8366FD6583}" type="datetimeFigureOut">
              <a:rPr lang="en-US" smtClean="0"/>
              <a:t>6/21/2012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EA8-E476-4F17-A0CB-9A1A2077D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6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6DB5-63FD-4E76-BE1D-CB8366FD6583}" type="datetimeFigureOut">
              <a:rPr lang="en-US" smtClean="0"/>
              <a:t>6/21/2012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EA8-E476-4F17-A0CB-9A1A2077D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03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6DB5-63FD-4E76-BE1D-CB8366FD6583}" type="datetimeFigureOut">
              <a:rPr lang="en-US" smtClean="0"/>
              <a:t>6/21/2012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EA8-E476-4F17-A0CB-9A1A2077D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33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6DB5-63FD-4E76-BE1D-CB8366FD6583}" type="datetimeFigureOut">
              <a:rPr lang="en-US" smtClean="0"/>
              <a:t>6/21/2012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EA8-E476-4F17-A0CB-9A1A2077D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22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66DB5-63FD-4E76-BE1D-CB8366FD6583}" type="datetimeFigureOut">
              <a:rPr lang="en-US" smtClean="0"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7CEA8-E476-4F17-A0CB-9A1A2077D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17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r>
              <a:rPr lang="en-US" dirty="0" smtClean="0"/>
              <a:t>REU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1752600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4D Efficient Real-Time Graph </a:t>
            </a:r>
            <a:r>
              <a:rPr lang="en-US" dirty="0" smtClean="0"/>
              <a:t>Based Temporal Point Cloud </a:t>
            </a:r>
            <a:r>
              <a:rPr lang="en-US" dirty="0" smtClean="0"/>
              <a:t>Segmentation</a:t>
            </a:r>
            <a:endParaRPr lang="en-US" dirty="0" smtClean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46482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Steven </a:t>
            </a:r>
            <a:r>
              <a:rPr lang="en-US" dirty="0" err="1" smtClean="0"/>
              <a:t>Hickson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9374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Constructing Point Clouds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Construction of Point Clouds </a:t>
            </a:r>
            <a:r>
              <a:rPr lang="en-US" dirty="0" smtClean="0"/>
              <a:t>using multiple view geometry and calibration parameters.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895600"/>
            <a:ext cx="3896269" cy="36676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666" y="2590800"/>
            <a:ext cx="3400661" cy="1828800"/>
          </a:xfrm>
          <a:prstGeom prst="rect">
            <a:avLst/>
          </a:prstGeom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018" y="4953000"/>
            <a:ext cx="2514600" cy="153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4953000"/>
            <a:ext cx="1628775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542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Graph Based Segmentation Theory</a:t>
            </a:r>
            <a:endParaRPr lang="en-US" dirty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774700" y="1587500"/>
            <a:ext cx="889000" cy="889000"/>
            <a:chOff x="488" y="1000"/>
            <a:chExt cx="560" cy="560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488" y="1000"/>
              <a:ext cx="264" cy="264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744" y="1144"/>
              <a:ext cx="30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 rot="-5400000">
              <a:off x="472" y="1408"/>
              <a:ext cx="30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1651000" y="1587500"/>
            <a:ext cx="889000" cy="889000"/>
            <a:chOff x="488" y="1000"/>
            <a:chExt cx="560" cy="560"/>
          </a:xfrm>
        </p:grpSpPr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488" y="1000"/>
              <a:ext cx="264" cy="264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744" y="1144"/>
              <a:ext cx="30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 rot="-5400000">
              <a:off x="472" y="1408"/>
              <a:ext cx="30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2527300" y="1587500"/>
            <a:ext cx="889000" cy="889000"/>
            <a:chOff x="488" y="1000"/>
            <a:chExt cx="560" cy="560"/>
          </a:xfrm>
        </p:grpSpPr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488" y="1000"/>
              <a:ext cx="264" cy="264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744" y="1144"/>
              <a:ext cx="30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 rot="-5400000">
              <a:off x="472" y="1408"/>
              <a:ext cx="30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3403600" y="1587500"/>
            <a:ext cx="889000" cy="889000"/>
            <a:chOff x="488" y="1000"/>
            <a:chExt cx="560" cy="560"/>
          </a:xfrm>
        </p:grpSpPr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488" y="1000"/>
              <a:ext cx="264" cy="264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744" y="1144"/>
              <a:ext cx="30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 rot="-5400000">
              <a:off x="472" y="1408"/>
              <a:ext cx="30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grpSp>
        <p:nvGrpSpPr>
          <p:cNvPr id="20" name="Group 20"/>
          <p:cNvGrpSpPr>
            <a:grpSpLocks/>
          </p:cNvGrpSpPr>
          <p:nvPr/>
        </p:nvGrpSpPr>
        <p:grpSpPr bwMode="auto">
          <a:xfrm>
            <a:off x="787400" y="2463800"/>
            <a:ext cx="889000" cy="889000"/>
            <a:chOff x="488" y="1000"/>
            <a:chExt cx="560" cy="560"/>
          </a:xfrm>
        </p:grpSpPr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488" y="1000"/>
              <a:ext cx="264" cy="264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744" y="1144"/>
              <a:ext cx="30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rot="-5400000">
              <a:off x="472" y="1408"/>
              <a:ext cx="30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grpSp>
        <p:nvGrpSpPr>
          <p:cNvPr id="24" name="Group 24"/>
          <p:cNvGrpSpPr>
            <a:grpSpLocks/>
          </p:cNvGrpSpPr>
          <p:nvPr/>
        </p:nvGrpSpPr>
        <p:grpSpPr bwMode="auto">
          <a:xfrm>
            <a:off x="1663700" y="2463800"/>
            <a:ext cx="889000" cy="889000"/>
            <a:chOff x="488" y="1000"/>
            <a:chExt cx="560" cy="560"/>
          </a:xfrm>
        </p:grpSpPr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488" y="1000"/>
              <a:ext cx="264" cy="264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744" y="1144"/>
              <a:ext cx="30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 rot="-5400000">
              <a:off x="472" y="1408"/>
              <a:ext cx="30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grpSp>
        <p:nvGrpSpPr>
          <p:cNvPr id="28" name="Group 28"/>
          <p:cNvGrpSpPr>
            <a:grpSpLocks/>
          </p:cNvGrpSpPr>
          <p:nvPr/>
        </p:nvGrpSpPr>
        <p:grpSpPr bwMode="auto">
          <a:xfrm>
            <a:off x="2540000" y="2463800"/>
            <a:ext cx="889000" cy="889000"/>
            <a:chOff x="488" y="1000"/>
            <a:chExt cx="560" cy="560"/>
          </a:xfrm>
        </p:grpSpPr>
        <p:sp>
          <p:nvSpPr>
            <p:cNvPr id="29" name="Oval 29"/>
            <p:cNvSpPr>
              <a:spLocks noChangeArrowheads="1"/>
            </p:cNvSpPr>
            <p:nvPr/>
          </p:nvSpPr>
          <p:spPr bwMode="auto">
            <a:xfrm>
              <a:off x="488" y="1000"/>
              <a:ext cx="264" cy="264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>
              <a:off x="744" y="1144"/>
              <a:ext cx="30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 rot="-5400000">
              <a:off x="472" y="1408"/>
              <a:ext cx="30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grpSp>
        <p:nvGrpSpPr>
          <p:cNvPr id="32" name="Group 32"/>
          <p:cNvGrpSpPr>
            <a:grpSpLocks/>
          </p:cNvGrpSpPr>
          <p:nvPr/>
        </p:nvGrpSpPr>
        <p:grpSpPr bwMode="auto">
          <a:xfrm>
            <a:off x="3416300" y="2463800"/>
            <a:ext cx="889000" cy="889000"/>
            <a:chOff x="488" y="1000"/>
            <a:chExt cx="560" cy="560"/>
          </a:xfrm>
        </p:grpSpPr>
        <p:sp>
          <p:nvSpPr>
            <p:cNvPr id="33" name="Oval 33"/>
            <p:cNvSpPr>
              <a:spLocks noChangeArrowheads="1"/>
            </p:cNvSpPr>
            <p:nvPr/>
          </p:nvSpPr>
          <p:spPr bwMode="auto">
            <a:xfrm>
              <a:off x="488" y="1000"/>
              <a:ext cx="264" cy="264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" name="Line 34"/>
            <p:cNvSpPr>
              <a:spLocks noChangeShapeType="1"/>
            </p:cNvSpPr>
            <p:nvPr/>
          </p:nvSpPr>
          <p:spPr bwMode="auto">
            <a:xfrm>
              <a:off x="744" y="1144"/>
              <a:ext cx="30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5" name="Line 35"/>
            <p:cNvSpPr>
              <a:spLocks noChangeShapeType="1"/>
            </p:cNvSpPr>
            <p:nvPr/>
          </p:nvSpPr>
          <p:spPr bwMode="auto">
            <a:xfrm rot="-5400000">
              <a:off x="472" y="1408"/>
              <a:ext cx="30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2105025" y="3316288"/>
            <a:ext cx="4794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/>
              <a:t>...</a:t>
            </a:r>
          </a:p>
        </p:txBody>
      </p:sp>
      <p:sp>
        <p:nvSpPr>
          <p:cNvPr id="37" name="Text Box 37"/>
          <p:cNvSpPr txBox="1">
            <a:spLocks noChangeArrowheads="1"/>
          </p:cNvSpPr>
          <p:nvPr/>
        </p:nvSpPr>
        <p:spPr bwMode="auto">
          <a:xfrm>
            <a:off x="4543425" y="1893888"/>
            <a:ext cx="4794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/>
              <a:t>...</a:t>
            </a:r>
          </a:p>
        </p:txBody>
      </p:sp>
      <p:sp>
        <p:nvSpPr>
          <p:cNvPr id="38" name="Text Box 38"/>
          <p:cNvSpPr txBox="1">
            <a:spLocks noChangeArrowheads="1"/>
          </p:cNvSpPr>
          <p:nvPr/>
        </p:nvSpPr>
        <p:spPr bwMode="auto">
          <a:xfrm>
            <a:off x="4579938" y="3300413"/>
            <a:ext cx="2581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CC00CC"/>
                </a:solidFill>
              </a:rPr>
              <a:t>each pixel is a node</a:t>
            </a:r>
          </a:p>
          <a:p>
            <a:pPr algn="ctr" eaLnBrk="1" hangingPunct="1"/>
            <a:r>
              <a:rPr lang="en-US" sz="2000" b="1">
                <a:solidFill>
                  <a:srgbClr val="CC00CC"/>
                </a:solidFill>
              </a:rPr>
              <a:t>in the graph</a:t>
            </a:r>
          </a:p>
        </p:txBody>
      </p:sp>
      <p:sp>
        <p:nvSpPr>
          <p:cNvPr id="39" name="Line 39"/>
          <p:cNvSpPr>
            <a:spLocks noChangeShapeType="1"/>
          </p:cNvSpPr>
          <p:nvPr/>
        </p:nvSpPr>
        <p:spPr bwMode="auto">
          <a:xfrm flipH="1" flipV="1">
            <a:off x="3784600" y="2819400"/>
            <a:ext cx="825500" cy="546100"/>
          </a:xfrm>
          <a:prstGeom prst="line">
            <a:avLst/>
          </a:prstGeom>
          <a:noFill/>
          <a:ln w="31750">
            <a:solidFill>
              <a:srgbClr val="CC00CC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0" name="Text Box 40"/>
          <p:cNvSpPr txBox="1">
            <a:spLocks noChangeArrowheads="1"/>
          </p:cNvSpPr>
          <p:nvPr/>
        </p:nvSpPr>
        <p:spPr bwMode="auto">
          <a:xfrm>
            <a:off x="5635625" y="1449388"/>
            <a:ext cx="2273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/>
              <a:t>Graph G=(V,E)</a:t>
            </a:r>
          </a:p>
        </p:txBody>
      </p:sp>
      <p:sp>
        <p:nvSpPr>
          <p:cNvPr id="41" name="Text Box 41"/>
          <p:cNvSpPr txBox="1">
            <a:spLocks noChangeArrowheads="1"/>
          </p:cNvSpPr>
          <p:nvPr/>
        </p:nvSpPr>
        <p:spPr bwMode="auto">
          <a:xfrm>
            <a:off x="5686425" y="2220913"/>
            <a:ext cx="1047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</a:rPr>
              <a:t>vertices</a:t>
            </a:r>
          </a:p>
        </p:txBody>
      </p:sp>
      <p:sp>
        <p:nvSpPr>
          <p:cNvPr id="42" name="Text Box 42"/>
          <p:cNvSpPr txBox="1">
            <a:spLocks noChangeArrowheads="1"/>
          </p:cNvSpPr>
          <p:nvPr/>
        </p:nvSpPr>
        <p:spPr bwMode="auto">
          <a:xfrm>
            <a:off x="7845425" y="2220913"/>
            <a:ext cx="844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</a:rPr>
              <a:t>edges</a:t>
            </a:r>
          </a:p>
        </p:txBody>
      </p:sp>
      <p:sp>
        <p:nvSpPr>
          <p:cNvPr id="43" name="Line 43"/>
          <p:cNvSpPr>
            <a:spLocks noChangeShapeType="1"/>
          </p:cNvSpPr>
          <p:nvPr/>
        </p:nvSpPr>
        <p:spPr bwMode="auto">
          <a:xfrm flipV="1">
            <a:off x="6502400" y="1854200"/>
            <a:ext cx="787400" cy="406400"/>
          </a:xfrm>
          <a:prstGeom prst="line">
            <a:avLst/>
          </a:prstGeom>
          <a:noFill/>
          <a:ln w="31750">
            <a:solidFill>
              <a:srgbClr val="0099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4" name="Line 44"/>
          <p:cNvSpPr>
            <a:spLocks noChangeShapeType="1"/>
          </p:cNvSpPr>
          <p:nvPr/>
        </p:nvSpPr>
        <p:spPr bwMode="auto">
          <a:xfrm flipH="1" flipV="1">
            <a:off x="7645400" y="1879600"/>
            <a:ext cx="469900" cy="368300"/>
          </a:xfrm>
          <a:prstGeom prst="line">
            <a:avLst/>
          </a:prstGeom>
          <a:noFill/>
          <a:ln w="31750">
            <a:solidFill>
              <a:srgbClr val="0099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901700" y="4158428"/>
            <a:ext cx="599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Given a graph G=(V,E), the minimum spanning tree is a set </a:t>
            </a:r>
          </a:p>
          <a:p>
            <a:r>
              <a:rPr lang="en-US" b="1" dirty="0"/>
              <a:t>of edges such that</a:t>
            </a:r>
          </a:p>
          <a:p>
            <a:pPr>
              <a:buFontTx/>
              <a:buChar char="•"/>
            </a:pPr>
            <a:r>
              <a:rPr lang="en-US" b="1" dirty="0"/>
              <a:t> resulting graph is a tree</a:t>
            </a:r>
          </a:p>
          <a:p>
            <a:pPr>
              <a:buFontTx/>
              <a:buChar char="•"/>
            </a:pPr>
            <a:r>
              <a:rPr lang="en-US" b="1" dirty="0"/>
              <a:t> the sum of all the edge weights is minimal</a:t>
            </a:r>
            <a:endParaRPr lang="en-US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609600" y="5638800"/>
            <a:ext cx="750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Based of </a:t>
            </a:r>
            <a:r>
              <a:rPr lang="en-US" dirty="0"/>
              <a:t>Pedro </a:t>
            </a:r>
            <a:r>
              <a:rPr lang="en-US" dirty="0" err="1"/>
              <a:t>F</a:t>
            </a:r>
            <a:r>
              <a:rPr lang="en-US" dirty="0" err="1" smtClean="0"/>
              <a:t>elzenszwalb’s</a:t>
            </a:r>
            <a:r>
              <a:rPr lang="en-US" dirty="0" smtClean="0"/>
              <a:t> Efficient Graph Based Segmentation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679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Take Graph in 3D but to save time and memory, do two 2D segmentations (one with depth, one with color).</a:t>
            </a:r>
          </a:p>
          <a:p>
            <a:r>
              <a:rPr lang="en-US" dirty="0" smtClean="0"/>
              <a:t>Normalized, combined edge weights can cause problems. Implement multiple edge weights in order to be accurate.</a:t>
            </a:r>
          </a:p>
          <a:p>
            <a:r>
              <a:rPr lang="en-US" dirty="0" smtClean="0"/>
              <a:t>Planar Segmentation with depth, than fine inner segmentation with color.</a:t>
            </a:r>
          </a:p>
          <a:p>
            <a:r>
              <a:rPr lang="en-US" dirty="0" smtClean="0"/>
              <a:t>Include temporal information with optical flow, either by following the flow or adding a third weight</a:t>
            </a:r>
          </a:p>
          <a:p>
            <a:r>
              <a:rPr lang="en-US" dirty="0" smtClean="0"/>
              <a:t>Increase the Graph to 4D for optical flow (two 3D segmentations)</a:t>
            </a:r>
          </a:p>
          <a:p>
            <a:r>
              <a:rPr lang="en-US" dirty="0" smtClean="0"/>
              <a:t>Create minimum segment size specifications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69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Color Only</a:t>
            </a:r>
            <a:br>
              <a:rPr lang="en-US" dirty="0" smtClean="0"/>
            </a:br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3189328"/>
            <a:ext cx="4944175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382" y="27152"/>
            <a:ext cx="4960357" cy="354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803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2" y="3810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Depth Only </a:t>
            </a:r>
            <a:br>
              <a:rPr lang="en-US" dirty="0" smtClean="0"/>
            </a:br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" y="3565358"/>
            <a:ext cx="4613563" cy="320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199" y="152400"/>
            <a:ext cx="5088603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4250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2" y="3810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Current</a:t>
            </a:r>
            <a:br>
              <a:rPr lang="en-US" dirty="0" smtClean="0"/>
            </a:br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233" y="76200"/>
            <a:ext cx="5109768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67545"/>
            <a:ext cx="4789444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3626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2" y="3810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Current</a:t>
            </a:r>
            <a:br>
              <a:rPr lang="en-US" dirty="0" smtClean="0"/>
            </a:br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3249066"/>
            <a:ext cx="4648200" cy="345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8492"/>
            <a:ext cx="4664725" cy="3653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621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Temporal information and optical flow.</a:t>
            </a:r>
          </a:p>
          <a:p>
            <a:r>
              <a:rPr lang="en-US" dirty="0" smtClean="0"/>
              <a:t>Overlapping time segments for graph merging.</a:t>
            </a:r>
          </a:p>
          <a:p>
            <a:r>
              <a:rPr lang="en-US" dirty="0" smtClean="0"/>
              <a:t>CUDA for sorting and constructing the graph to reduce time (will have to be careful considering the large amount of memory required)</a:t>
            </a:r>
          </a:p>
        </p:txBody>
      </p:sp>
    </p:spTree>
    <p:extLst>
      <p:ext uri="{BB962C8B-B14F-4D97-AF65-F5344CB8AC3E}">
        <p14:creationId xmlns:p14="http://schemas.microsoft.com/office/powerpoint/2010/main" val="1049902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226</Words>
  <Application>Microsoft Office PowerPoint</Application>
  <PresentationFormat>On-screen Show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REU Project</vt:lpstr>
      <vt:lpstr>Constructing Point Clouds</vt:lpstr>
      <vt:lpstr>Graph Based Segmentation Theory</vt:lpstr>
      <vt:lpstr>Improvements</vt:lpstr>
      <vt:lpstr>Color Only Results</vt:lpstr>
      <vt:lpstr>Depth Only  Results</vt:lpstr>
      <vt:lpstr>Current Results</vt:lpstr>
      <vt:lpstr>Current Results</vt:lpstr>
      <vt:lpstr>Next</vt:lpstr>
    </vt:vector>
  </TitlesOfParts>
  <Company>Clemson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Potential Projects</dc:title>
  <dc:creator>Steve</dc:creator>
  <cp:lastModifiedBy>Steve</cp:lastModifiedBy>
  <cp:revision>46</cp:revision>
  <dcterms:created xsi:type="dcterms:W3CDTF">2012-05-21T03:57:33Z</dcterms:created>
  <dcterms:modified xsi:type="dcterms:W3CDTF">2012-06-22T04:39:27Z</dcterms:modified>
</cp:coreProperties>
</file>